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91" r:id="rId3"/>
    <p:sldId id="292" r:id="rId4"/>
    <p:sldId id="257" r:id="rId5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08322F-F6B8-46F2-A43D-F719247D2F83}" type="datetimeFigureOut">
              <a:rPr kumimoji="1" lang="ja-JP" altLang="en-US" smtClean="0"/>
              <a:t>2018/9/11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47640-05ED-49E3-8A54-E86B47C732D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2821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948B7-BEAC-47D9-91DE-22004EEF0116}" type="datetimeFigureOut">
              <a:rPr kumimoji="1" lang="ja-JP" altLang="en-US" smtClean="0"/>
              <a:t>2018/9/11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8A7AB-D23D-4CE7-A475-2752D8C872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353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2C7F8-4E04-417A-90BB-F5A0A5869DB0}" type="datetime1">
              <a:rPr kumimoji="1" lang="ja-JP" altLang="en-US" smtClean="0"/>
              <a:t>2018/9/11</a:t>
            </a:fld>
            <a:endParaRPr kumimoji="1" lang="ja-JP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F33E3A-34AF-4654-B26D-116BADCD410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50BB-6069-49B0-AF5C-ABF508A4DFDF}" type="datetime1">
              <a:rPr kumimoji="1" lang="ja-JP" altLang="en-US" smtClean="0"/>
              <a:t>2018/9/11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3E3A-34AF-4654-B26D-116BADCD410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38AF-B762-43ED-9BE5-130DA9B20EE5}" type="datetime1">
              <a:rPr kumimoji="1" lang="ja-JP" altLang="en-US" smtClean="0"/>
              <a:t>2018/9/11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3E3A-34AF-4654-B26D-116BADCD410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CD778-7304-46A3-9A14-782FEF8C93AC}" type="datetime1">
              <a:rPr kumimoji="1" lang="ja-JP" altLang="en-US" smtClean="0"/>
              <a:t>2018/9/11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3E3A-34AF-4654-B26D-116BADCD410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B2B6-4D93-4AFC-872F-0698B1239239}" type="datetime1">
              <a:rPr kumimoji="1" lang="ja-JP" altLang="en-US" smtClean="0"/>
              <a:t>2018/9/11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3E3A-34AF-4654-B26D-116BADCD410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B666-1B71-40A0-9ACB-F6029C661921}" type="datetime1">
              <a:rPr kumimoji="1" lang="ja-JP" altLang="en-US" smtClean="0"/>
              <a:t>2018/9/11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3E3A-34AF-4654-B26D-116BADCD410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3C23-365B-43B5-8B93-B0F4C66A267F}" type="datetime1">
              <a:rPr kumimoji="1" lang="ja-JP" altLang="en-US" smtClean="0"/>
              <a:t>2018/9/11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3E3A-34AF-4654-B26D-116BADCD410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B13F-6CE0-4E93-93CD-4CCF46AEB39D}" type="datetime1">
              <a:rPr kumimoji="1" lang="ja-JP" altLang="en-US" smtClean="0"/>
              <a:t>2018/9/11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3E3A-34AF-4654-B26D-116BADCD410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7864-2178-4B6B-972E-2237F7E57DFA}" type="datetime1">
              <a:rPr kumimoji="1" lang="ja-JP" altLang="en-US" smtClean="0"/>
              <a:t>2018/9/11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3E3A-34AF-4654-B26D-116BADCD410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AA52-9A83-4A9F-B7BB-5DE40C0E319C}" type="datetime1">
              <a:rPr kumimoji="1" lang="ja-JP" altLang="en-US" smtClean="0"/>
              <a:t>2018/9/11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3E3A-34AF-4654-B26D-116BADCD410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84154-C469-4E23-AAF6-36087E8B4A30}" type="datetime1">
              <a:rPr kumimoji="1" lang="ja-JP" altLang="en-US" smtClean="0"/>
              <a:t>2018/9/11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3E3A-34AF-4654-B26D-116BADCD410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4024D60-0192-4629-AB19-5064CCB4BDCE}" type="datetime1">
              <a:rPr kumimoji="1" lang="ja-JP" altLang="en-US" smtClean="0"/>
              <a:t>2018/9/11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0F33E3A-34AF-4654-B26D-116BADCD410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kumimoji="1"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15616" y="188640"/>
            <a:ext cx="6768752" cy="1008112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kumimoji="1" lang="ja-JP" altLang="en-US" sz="3600" b="1" dirty="0" smtClean="0">
                <a:ln/>
                <a:solidFill>
                  <a:schemeClr val="accent3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外国語メニュー作成の注意点</a:t>
            </a:r>
            <a:endParaRPr kumimoji="1" lang="ja-JP" altLang="en-US" sz="3600" b="1" dirty="0">
              <a:ln/>
              <a:solidFill>
                <a:schemeClr val="accent3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39552" y="1268760"/>
            <a:ext cx="8352928" cy="5256584"/>
          </a:xfrm>
        </p:spPr>
        <p:txBody>
          <a:bodyPr>
            <a:normAutofit fontScale="92500"/>
          </a:bodyPr>
          <a:lstStyle/>
          <a:p>
            <a:pPr algn="l"/>
            <a:r>
              <a:rPr kumimoji="1" lang="ja-JP" altLang="en-US" sz="2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○なるべく写真をつけましょう　</a:t>
            </a:r>
            <a:r>
              <a:rPr kumimoji="1" lang="en-US" altLang="ja-JP" sz="2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2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全部が無理なら、おすすめだけでも</a:t>
            </a:r>
            <a:endParaRPr kumimoji="1" lang="en-US" altLang="ja-JP" sz="2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2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○通し番号とローマ字</a:t>
            </a:r>
            <a:r>
              <a:rPr kumimoji="1" lang="en-US" altLang="ja-JP" sz="2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2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日本語の読み方</a:t>
            </a:r>
            <a:r>
              <a:rPr kumimoji="1" lang="en-US" altLang="ja-JP" sz="2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2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をつけましょう</a:t>
            </a:r>
            <a:endParaRPr kumimoji="1" lang="en-US" altLang="ja-JP" sz="2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2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→</a:t>
            </a:r>
            <a:r>
              <a:rPr lang="ja-JP" altLang="en-US" sz="2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２～３ページ</a:t>
            </a:r>
            <a:r>
              <a:rPr lang="ja-JP" altLang="en-US" sz="2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に見本があります。</a:t>
            </a:r>
            <a:endParaRPr lang="en-US" altLang="ja-JP" sz="2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2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sz="2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メニューを作ったらなるべく店先にも掲示</a:t>
            </a:r>
            <a:r>
              <a:rPr lang="ja-JP" altLang="en-US" sz="2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しましょう</a:t>
            </a:r>
            <a:r>
              <a:rPr lang="en-US" altLang="ja-JP" sz="2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2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呼び込み効果</a:t>
            </a:r>
            <a:r>
              <a:rPr lang="en-US" altLang="ja-JP" sz="2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 algn="l"/>
            <a:endParaRPr lang="en-US" altLang="ja-JP" sz="2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2100" b="1" dirty="0">
                <a:solidFill>
                  <a:schemeClr val="accent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○宗教・文化・アレルギーにより食べられないものもありますので</a:t>
            </a:r>
            <a:r>
              <a:rPr lang="ja-JP" altLang="en-US" sz="2100" b="1" dirty="0" smtClean="0">
                <a:solidFill>
                  <a:schemeClr val="accent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2100" b="1" dirty="0" smtClean="0">
              <a:solidFill>
                <a:schemeClr val="accent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2100" b="1" dirty="0" smtClean="0">
                <a:solidFill>
                  <a:schemeClr val="accent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食品</a:t>
            </a:r>
            <a:r>
              <a:rPr lang="ja-JP" altLang="en-US" sz="2100" b="1" dirty="0">
                <a:solidFill>
                  <a:schemeClr val="accent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確認表を使って指差して</a:t>
            </a:r>
            <a:r>
              <a:rPr lang="ja-JP" altLang="en-US" sz="2100" b="1" dirty="0" smtClean="0">
                <a:solidFill>
                  <a:schemeClr val="accent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もらいましょう（別紙１）</a:t>
            </a:r>
            <a:endParaRPr lang="en-US" altLang="ja-JP" sz="2100" b="1" dirty="0" smtClean="0">
              <a:solidFill>
                <a:schemeClr val="accent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kumimoji="1" lang="en-US" altLang="ja-JP" sz="2100" dirty="0" smtClean="0">
              <a:solidFill>
                <a:srgbClr val="FFC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2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○お通しは日本独自の文化ですので、事前に説明しましょう</a:t>
            </a:r>
            <a:r>
              <a:rPr lang="ja-JP" altLang="en-US" sz="2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2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2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ページ目</a:t>
            </a:r>
            <a:r>
              <a:rPr lang="ja-JP" altLang="en-US" sz="2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2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kumimoji="1" lang="en-US" altLang="ja-JP" sz="2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2100" dirty="0" smtClean="0">
                <a:solidFill>
                  <a:schemeClr val="accent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○メニューと店先に支払い方法を表示しましょう</a:t>
            </a:r>
            <a:endParaRPr lang="en-US" altLang="ja-JP" sz="2100" dirty="0" smtClean="0">
              <a:solidFill>
                <a:schemeClr val="accent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sz="2100" dirty="0" smtClean="0">
                <a:solidFill>
                  <a:schemeClr val="accent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（クレジットや電子決済はどの種類が使えるのか）</a:t>
            </a:r>
            <a:endParaRPr kumimoji="1" lang="en-US" altLang="ja-JP" sz="2100" dirty="0" smtClean="0">
              <a:solidFill>
                <a:schemeClr val="accent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2100" dirty="0" smtClean="0">
                <a:solidFill>
                  <a:schemeClr val="accent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2100" dirty="0" smtClean="0">
                <a:solidFill>
                  <a:schemeClr val="accent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別紙２</a:t>
            </a:r>
            <a:r>
              <a:rPr lang="ja-JP" altLang="en-US" sz="2100" dirty="0" smtClean="0">
                <a:solidFill>
                  <a:schemeClr val="accent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en-US" altLang="ja-JP" sz="2100" dirty="0" smtClean="0">
              <a:solidFill>
                <a:schemeClr val="accent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F33E3A-34AF-4654-B26D-116BADCD410B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5864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9148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ja-JP" altLang="en-US" sz="4000" b="1" dirty="0" smtClean="0">
                <a:ln/>
                <a:solidFill>
                  <a:schemeClr val="accent3"/>
                </a:solidFill>
                <a:effectLst/>
              </a:rPr>
              <a:t>外国語メニュー作成見本</a:t>
            </a:r>
            <a:endParaRPr kumimoji="1" lang="ja-JP" altLang="en-US" sz="4000" b="1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20340"/>
            <a:ext cx="3471766" cy="2313064"/>
          </a:xfrm>
          <a:prstGeom prst="rect">
            <a:avLst/>
          </a:prstGeom>
          <a:ln w="88900" cap="sq" cmpd="thickThin">
            <a:solidFill>
              <a:schemeClr val="accent3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pSp>
        <p:nvGrpSpPr>
          <p:cNvPr id="8" name="グループ化 7"/>
          <p:cNvGrpSpPr/>
          <p:nvPr/>
        </p:nvGrpSpPr>
        <p:grpSpPr>
          <a:xfrm>
            <a:off x="755576" y="2635588"/>
            <a:ext cx="792088" cy="662829"/>
            <a:chOff x="76645" y="2611140"/>
            <a:chExt cx="936104" cy="883771"/>
          </a:xfrm>
        </p:grpSpPr>
        <p:sp>
          <p:nvSpPr>
            <p:cNvPr id="6" name="円/楕円 5"/>
            <p:cNvSpPr/>
            <p:nvPr/>
          </p:nvSpPr>
          <p:spPr>
            <a:xfrm>
              <a:off x="76645" y="2630815"/>
              <a:ext cx="936104" cy="864096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n>
                  <a:solidFill>
                    <a:schemeClr val="accent3"/>
                  </a:solidFill>
                </a:ln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303733" y="2611140"/>
              <a:ext cx="48192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0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1</a:t>
              </a:r>
              <a:endParaRPr kumimoji="1" lang="ja-JP" altLang="en-US" sz="40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9" name="正方形/長方形 8"/>
          <p:cNvSpPr/>
          <p:nvPr/>
        </p:nvSpPr>
        <p:spPr>
          <a:xfrm>
            <a:off x="4283968" y="1052736"/>
            <a:ext cx="4392488" cy="2448272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27983" y="1181648"/>
            <a:ext cx="2298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鶏</a:t>
            </a:r>
            <a:r>
              <a:rPr lang="ja-JP" altLang="en-US" sz="2400" dirty="0" smtClean="0"/>
              <a:t>のからあげ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97218" y="161108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Tori no Kara age</a:t>
            </a:r>
            <a:endParaRPr kumimoji="1" lang="ja-JP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441294" y="2132856"/>
            <a:ext cx="3731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Deep-fried chicken</a:t>
            </a:r>
            <a:r>
              <a:rPr lang="ja-JP" altLang="en-US" dirty="0"/>
              <a:t>　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04350" y="2981836"/>
            <a:ext cx="2677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 </a:t>
            </a:r>
            <a:r>
              <a:rPr lang="ja-JP" altLang="en-US" dirty="0" smtClean="0"/>
              <a:t>  </a:t>
            </a:r>
            <a:r>
              <a:rPr lang="en-US" altLang="ja-JP" b="1" dirty="0" smtClean="0"/>
              <a:t>864yen (tax  included) </a:t>
            </a:r>
            <a:r>
              <a:rPr lang="ja-JP" altLang="en-US" b="1" dirty="0"/>
              <a:t>　</a:t>
            </a:r>
            <a:r>
              <a:rPr lang="ja-JP" altLang="en-US" dirty="0"/>
              <a:t>　　　　　　　</a:t>
            </a:r>
            <a:endParaRPr kumimoji="1" lang="ja-JP" altLang="en-US" dirty="0"/>
          </a:p>
        </p:txBody>
      </p:sp>
      <p:sp>
        <p:nvSpPr>
          <p:cNvPr id="16" name="円形吹き出し 15"/>
          <p:cNvSpPr/>
          <p:nvPr/>
        </p:nvSpPr>
        <p:spPr>
          <a:xfrm rot="10800000">
            <a:off x="255135" y="3456424"/>
            <a:ext cx="2409632" cy="1063431"/>
          </a:xfrm>
          <a:prstGeom prst="wedgeEllipse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61949" y="3641357"/>
            <a:ext cx="2371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番号と写真を</a:t>
            </a:r>
            <a:endParaRPr lang="en-US" altLang="ja-JP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必ずつけましょう！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円形吹き出し 17"/>
          <p:cNvSpPr/>
          <p:nvPr/>
        </p:nvSpPr>
        <p:spPr>
          <a:xfrm rot="10800000">
            <a:off x="2724698" y="3582820"/>
            <a:ext cx="2803778" cy="1498923"/>
          </a:xfrm>
          <a:prstGeom prst="wedgeEllipse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円形吹き出し 21"/>
          <p:cNvSpPr/>
          <p:nvPr/>
        </p:nvSpPr>
        <p:spPr>
          <a:xfrm rot="10800000">
            <a:off x="5577338" y="3766032"/>
            <a:ext cx="3228075" cy="1751200"/>
          </a:xfrm>
          <a:prstGeom prst="wedgeEllipse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006601" y="3749079"/>
            <a:ext cx="24942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できれば</a:t>
            </a:r>
            <a:endParaRPr kumimoji="1" lang="en-US" altLang="ja-JP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アレルギー表示を！</a:t>
            </a:r>
            <a:endParaRPr kumimoji="1" lang="en-US" altLang="ja-JP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sz="1400" dirty="0" smtClean="0">
                <a:solidFill>
                  <a:srgbClr val="FF0000"/>
                </a:solidFill>
              </a:rPr>
              <a:t>このイラストの編集</a:t>
            </a:r>
            <a:r>
              <a:rPr lang="en-US" altLang="ja-JP" sz="1400" dirty="0" smtClean="0">
                <a:solidFill>
                  <a:srgbClr val="FF0000"/>
                </a:solidFill>
              </a:rPr>
              <a:t>(</a:t>
            </a:r>
            <a:r>
              <a:rPr lang="ja-JP" altLang="en-US" sz="1400" dirty="0" smtClean="0">
                <a:solidFill>
                  <a:srgbClr val="FF0000"/>
                </a:solidFill>
              </a:rPr>
              <a:t>色・形を変更</a:t>
            </a:r>
            <a:r>
              <a:rPr lang="en-US" altLang="ja-JP" sz="1400" dirty="0" smtClean="0">
                <a:solidFill>
                  <a:srgbClr val="FF0000"/>
                </a:solidFill>
              </a:rPr>
              <a:t>)</a:t>
            </a:r>
            <a:r>
              <a:rPr lang="ja-JP" altLang="en-US" sz="1400" dirty="0" smtClean="0">
                <a:solidFill>
                  <a:srgbClr val="FF0000"/>
                </a:solidFill>
              </a:rPr>
              <a:t>は</a:t>
            </a:r>
            <a:r>
              <a:rPr lang="ja-JP" altLang="en-US" sz="1400" dirty="0">
                <a:solidFill>
                  <a:srgbClr val="FF0000"/>
                </a:solidFill>
              </a:rPr>
              <a:t>しないでください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196457" y="3964523"/>
            <a:ext cx="23853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税込か税抜か</a:t>
            </a:r>
            <a:endParaRPr kumimoji="1" lang="en-US" altLang="ja-JP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表示しましょう</a:t>
            </a:r>
            <a:endParaRPr kumimoji="1" lang="en-US" altLang="ja-JP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ja-JP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税抜の場合</a:t>
            </a:r>
            <a:endParaRPr kumimoji="1" lang="en-US" altLang="ja-JP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ja-JP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800yen(excluding tax)</a:t>
            </a:r>
            <a:endParaRPr kumimoji="1" lang="ja-JP" alt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円形吹き出し 25"/>
          <p:cNvSpPr/>
          <p:nvPr/>
        </p:nvSpPr>
        <p:spPr>
          <a:xfrm rot="10800000">
            <a:off x="2664768" y="5301208"/>
            <a:ext cx="3531689" cy="1152128"/>
          </a:xfrm>
          <a:prstGeom prst="wedgeEllipse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152312" y="5415607"/>
            <a:ext cx="2556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①商品名（日本語）</a:t>
            </a:r>
            <a:endParaRPr kumimoji="1" lang="en-US" altLang="ja-JP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②読み方（ローマ字）</a:t>
            </a:r>
            <a:endParaRPr kumimoji="1" lang="en-US" altLang="ja-JP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③商品名（外国語）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833" y="2930707"/>
            <a:ext cx="4286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739" y="2930707"/>
            <a:ext cx="442349" cy="442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749" y="2944270"/>
            <a:ext cx="4286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255135" y="4653558"/>
            <a:ext cx="23006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400" dirty="0" smtClean="0">
                <a:solidFill>
                  <a:srgbClr val="FF0000"/>
                </a:solidFill>
              </a:rPr>
              <a:t>画像使用の注意点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kumimoji="1" lang="ja-JP" altLang="en-US" sz="1400" dirty="0" smtClean="0"/>
              <a:t>インターネットから引用して使用する場合、その画像</a:t>
            </a:r>
            <a:r>
              <a:rPr kumimoji="1" lang="en-US" altLang="ja-JP" sz="1400" dirty="0" smtClean="0"/>
              <a:t>(</a:t>
            </a:r>
            <a:r>
              <a:rPr kumimoji="1" lang="ja-JP" altLang="en-US" sz="1400" dirty="0" smtClean="0"/>
              <a:t>写真・イラスト</a:t>
            </a:r>
            <a:r>
              <a:rPr kumimoji="1" lang="en-US" altLang="ja-JP" sz="1400" dirty="0" smtClean="0"/>
              <a:t>)</a:t>
            </a:r>
            <a:r>
              <a:rPr kumimoji="1" lang="ja-JP" altLang="en-US" sz="1400" dirty="0" smtClean="0"/>
              <a:t>を使用できるか、十分注意してください。</a:t>
            </a:r>
            <a:endParaRPr kumimoji="1" lang="en-US" altLang="ja-JP" sz="1400" dirty="0" smtClean="0"/>
          </a:p>
          <a:p>
            <a:r>
              <a:rPr lang="ja-JP" altLang="en-US" sz="1400" dirty="0" smtClean="0">
                <a:solidFill>
                  <a:srgbClr val="FF0000"/>
                </a:solidFill>
              </a:rPr>
              <a:t>ご自身が撮られた写真か、著作権フリーの画像をご使用ください。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3E3A-34AF-4654-B26D-116BADCD410B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8062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73" y="1229497"/>
            <a:ext cx="3731303" cy="2487535"/>
          </a:xfrm>
          <a:prstGeom prst="rect">
            <a:avLst/>
          </a:prstGeom>
          <a:ln w="88900" cap="sq" cmpd="thickThin">
            <a:solidFill>
              <a:schemeClr val="accent3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7078" y="188640"/>
            <a:ext cx="8229600" cy="763488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ja-JP" altLang="en-US" sz="4000" b="1" dirty="0">
                <a:ln/>
                <a:solidFill>
                  <a:schemeClr val="accent3"/>
                </a:solidFill>
                <a:effectLst/>
              </a:rPr>
              <a:t>外国語メニュー作成見本</a:t>
            </a:r>
            <a:endParaRPr kumimoji="1" lang="ja-JP" altLang="en-US" b="1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986" y="1154576"/>
            <a:ext cx="4308256" cy="26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円/楕円 7"/>
          <p:cNvSpPr/>
          <p:nvPr/>
        </p:nvSpPr>
        <p:spPr>
          <a:xfrm>
            <a:off x="874714" y="2911665"/>
            <a:ext cx="605405" cy="648073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>
                <a:solidFill>
                  <a:schemeClr val="accent3"/>
                </a:solidFill>
              </a:ln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73523" y="2881758"/>
            <a:ext cx="4077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2</a:t>
            </a:r>
            <a:endParaRPr kumimoji="1" lang="ja-JP" altLang="en-US" sz="4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65200" y="131693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辛子蓮根</a:t>
            </a:r>
            <a:endParaRPr kumimoji="1" lang="ja-JP" altLang="en-US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68144" y="131693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Karashi</a:t>
            </a:r>
            <a:r>
              <a:rPr kumimoji="1"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kumimoji="1" lang="en-US" altLang="ja-JP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renkon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89336" y="3166573"/>
            <a:ext cx="2832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500yen (excluding  tax)</a:t>
            </a:r>
            <a:endParaRPr kumimoji="1" lang="ja-JP" altLang="en-US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91878" y="2205913"/>
            <a:ext cx="3924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/>
              <a:t>Boiled lotus root stuffed with spicy mustard and miso, fried in yellow batter.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19392" y="1686268"/>
            <a:ext cx="3564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M</a:t>
            </a:r>
            <a:r>
              <a:rPr lang="fr-FR" altLang="ja-JP" b="1" dirty="0" smtClean="0"/>
              <a:t>ustard </a:t>
            </a:r>
            <a:r>
              <a:rPr lang="fr-FR" altLang="ja-JP" b="1" dirty="0"/>
              <a:t>lotus </a:t>
            </a:r>
            <a:r>
              <a:rPr lang="fr-FR" altLang="ja-JP" b="1" dirty="0" smtClean="0"/>
              <a:t>root</a:t>
            </a:r>
            <a:endParaRPr kumimoji="1" lang="ja-JP" altLang="en-US" b="1" dirty="0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878" y="3166573"/>
            <a:ext cx="517714" cy="517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05064"/>
            <a:ext cx="3744415" cy="2451964"/>
          </a:xfrm>
          <a:prstGeom prst="rect">
            <a:avLst/>
          </a:prstGeom>
          <a:ln w="88900" cap="sq" cmpd="thickThin">
            <a:solidFill>
              <a:schemeClr val="accent3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933056"/>
            <a:ext cx="4384169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テキスト ボックス 18"/>
          <p:cNvSpPr txBox="1"/>
          <p:nvPr/>
        </p:nvSpPr>
        <p:spPr>
          <a:xfrm>
            <a:off x="4622102" y="4005064"/>
            <a:ext cx="4292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熊本ラーメン</a:t>
            </a:r>
            <a:r>
              <a:rPr lang="ja-JP" altLang="en-US" dirty="0" smtClean="0"/>
              <a:t>　</a:t>
            </a:r>
            <a:r>
              <a:rPr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Kumamoto Ramen 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644008" y="4653136"/>
            <a:ext cx="40324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/>
              <a:t>Medium-fine noodles in a soup made from pork broth. Occasionally chicken broth is added. Garlic oil, fried garlic chips and wood ear mushrooms are added as accent.</a:t>
            </a:r>
            <a:endParaRPr kumimoji="1" lang="ja-JP" altLang="en-US" sz="16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300191" y="6084004"/>
            <a:ext cx="2614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650yen (tax  included)</a:t>
            </a:r>
            <a:endParaRPr kumimoji="1" lang="ja-JP" altLang="en-US" b="1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644008" y="4365104"/>
            <a:ext cx="2385561" cy="376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Kumamoto Ramen </a:t>
            </a:r>
            <a:endParaRPr kumimoji="1" lang="ja-JP" altLang="en-US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749" y="5976575"/>
            <a:ext cx="467520" cy="464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083" y="5976576"/>
            <a:ext cx="445982" cy="445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円/楕円 27"/>
          <p:cNvSpPr/>
          <p:nvPr/>
        </p:nvSpPr>
        <p:spPr>
          <a:xfrm>
            <a:off x="790780" y="5652539"/>
            <a:ext cx="605405" cy="648073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>
                <a:solidFill>
                  <a:schemeClr val="accent3"/>
                </a:solidFill>
              </a:ln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89589" y="5622633"/>
            <a:ext cx="4077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032" y="5976575"/>
            <a:ext cx="423340" cy="423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3E3A-34AF-4654-B26D-116BADCD410B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1010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63488"/>
          </a:xfrm>
        </p:spPr>
        <p:txBody>
          <a:bodyPr/>
          <a:lstStyle/>
          <a:p>
            <a:pPr algn="l"/>
            <a:r>
              <a:rPr lang="ja-JP" altLang="en-US" sz="4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お通しについて</a:t>
            </a:r>
            <a:endParaRPr kumimoji="1" lang="ja-JP" altLang="en-US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2276872"/>
            <a:ext cx="8445624" cy="32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「お通し」は、最初の注文の前にお酒の肴として料理を出すといったものです。料金はサービス料として来店した皆さまに請求させていただいています。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dirty="0" smtClean="0">
              <a:solidFill>
                <a:prstClr val="black">
                  <a:lumMod val="50000"/>
                  <a:lumOff val="50000"/>
                </a:prst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</a:t>
            </a:r>
            <a:r>
              <a:rPr lang="ja-JP" altLang="en-US" dirty="0">
                <a:solidFill>
                  <a:prstClr val="black">
                    <a:lumMod val="50000"/>
                    <a:lumOff val="50000"/>
                  </a:prst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英語圏のお客様</a:t>
            </a:r>
            <a:r>
              <a:rPr lang="en-US" altLang="ja-JP" dirty="0">
                <a:solidFill>
                  <a:prstClr val="black">
                    <a:lumMod val="50000"/>
                    <a:lumOff val="50000"/>
                  </a:prst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</a:p>
          <a:p>
            <a:pPr lvl="0"/>
            <a:r>
              <a:rPr lang="en-US" altLang="ja-JP" dirty="0">
                <a:solidFill>
                  <a:prstClr val="black">
                    <a:lumMod val="50000"/>
                    <a:lumOff val="50000"/>
                  </a:prstClr>
                </a:solidFill>
              </a:rPr>
              <a:t>“Otooshi” is served as a appetizer for everyone.</a:t>
            </a:r>
            <a:r>
              <a:rPr lang="ja-JP" altLang="en-US" dirty="0">
                <a:solidFill>
                  <a:prstClr val="black">
                    <a:lumMod val="50000"/>
                    <a:lumOff val="50000"/>
                  </a:prstClr>
                </a:solidFill>
              </a:rPr>
              <a:t>　</a:t>
            </a:r>
            <a:endParaRPr lang="en-US" altLang="ja-JP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0" lvl="0" indent="0">
              <a:buNone/>
            </a:pPr>
            <a:r>
              <a:rPr lang="ja-JP" altLang="en-US" dirty="0">
                <a:solidFill>
                  <a:prstClr val="black">
                    <a:lumMod val="50000"/>
                    <a:lumOff val="50000"/>
                  </a:prstClr>
                </a:solidFill>
              </a:rPr>
              <a:t>　</a:t>
            </a:r>
            <a:r>
              <a:rPr lang="ja-JP" altLang="en-US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　</a:t>
            </a:r>
            <a:r>
              <a:rPr lang="en-US" altLang="ja-JP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This </a:t>
            </a:r>
            <a:r>
              <a:rPr lang="en-US" altLang="ja-JP" dirty="0">
                <a:solidFill>
                  <a:prstClr val="black">
                    <a:lumMod val="50000"/>
                    <a:lumOff val="50000"/>
                  </a:prstClr>
                </a:solidFill>
              </a:rPr>
              <a:t>is included as a table charge.</a:t>
            </a:r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3E3A-34AF-4654-B26D-116BADCD410B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2461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グゼクティブ">
  <a:themeElements>
    <a:clrScheme name="エグゼクティブ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エグゼクティブ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エグゼクティブ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764</TotalTime>
  <Words>268</Words>
  <Application>Microsoft Office PowerPoint</Application>
  <PresentationFormat>画面に合わせる (4:3)</PresentationFormat>
  <Paragraphs>60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エグゼクティブ</vt:lpstr>
      <vt:lpstr>外国語メニュー作成の注意点</vt:lpstr>
      <vt:lpstr>外国語メニュー作成見本</vt:lpstr>
      <vt:lpstr>外国語メニュー作成見本</vt:lpstr>
      <vt:lpstr>お通しについて</vt:lpstr>
    </vt:vector>
  </TitlesOfParts>
  <Company>熊本市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外国人おもてなしの注意点</dc:title>
  <dc:creator>熊本市職員</dc:creator>
  <cp:lastModifiedBy>熊本市職員</cp:lastModifiedBy>
  <cp:revision>54</cp:revision>
  <cp:lastPrinted>2018-07-25T06:28:41Z</cp:lastPrinted>
  <dcterms:created xsi:type="dcterms:W3CDTF">2018-07-24T04:23:04Z</dcterms:created>
  <dcterms:modified xsi:type="dcterms:W3CDTF">2018-09-11T02:06:14Z</dcterms:modified>
</cp:coreProperties>
</file>