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6548" autoAdjust="0"/>
  </p:normalViewPr>
  <p:slideViewPr>
    <p:cSldViewPr snapToGrid="0">
      <p:cViewPr varScale="1">
        <p:scale>
          <a:sx n="50" d="100"/>
          <a:sy n="50" d="100"/>
        </p:scale>
        <p:origin x="828"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2022/9/12</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2022/9/12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2022/9/12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2022/9/12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2022/9/12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（注）収容率（上限）において、⑤を選択した場合は、「大声あり」と「大声なし」のエリアの区分ごとの収容定員・参加人数を記載すること。 </a:t>
            </a:r>
          </a:p>
        </p:txBody>
      </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solidFill>
                  <a:schemeClr val="tx1"/>
                </a:solidFill>
                <a:latin typeface="メイリオ" panose="020B0604030504040204" pitchFamily="50" charset="-128"/>
                <a:ea typeface="メイリオ" panose="020B0604030504040204" pitchFamily="50" charset="-128"/>
              </a:rPr>
              <a:t>様式２</a:t>
            </a:r>
          </a:p>
        </p:txBody>
      </p:sp>
      <p:graphicFrame>
        <p:nvGraphicFramePr>
          <p:cNvPr id="7" name="表 6"/>
          <p:cNvGraphicFramePr>
            <a:graphicFrameLocks noGrp="1"/>
          </p:cNvGraphicFramePr>
          <p:nvPr>
            <p:extLst>
              <p:ext uri="{D42A27DB-BD31-4B8C-83A1-F6EECF244321}">
                <p14:modId xmlns:p14="http://schemas.microsoft.com/office/powerpoint/2010/main" val="957785787"/>
              </p:ext>
            </p:extLst>
          </p:nvPr>
        </p:nvGraphicFramePr>
        <p:xfrm>
          <a:off x="151072" y="799780"/>
          <a:ext cx="6589011" cy="8199120"/>
        </p:xfrm>
        <a:graphic>
          <a:graphicData uri="http://schemas.openxmlformats.org/drawingml/2006/table">
            <a:tbl>
              <a:tblPr firstRow="1" bandRow="1">
                <a:tableStyleId>{2D5ABB26-0587-4C30-8999-92F81FD0307C}</a:tableStyleId>
              </a:tblPr>
              <a:tblGrid>
                <a:gridCol w="1139109">
                  <a:extLst>
                    <a:ext uri="{9D8B030D-6E8A-4147-A177-3AD203B41FA5}">
                      <a16:colId xmlns:a16="http://schemas.microsoft.com/office/drawing/2014/main" val="2930233964"/>
                    </a:ext>
                  </a:extLst>
                </a:gridCol>
                <a:gridCol w="2724951">
                  <a:extLst>
                    <a:ext uri="{9D8B030D-6E8A-4147-A177-3AD203B41FA5}">
                      <a16:colId xmlns:a16="http://schemas.microsoft.com/office/drawing/2014/main" val="3170035548"/>
                    </a:ext>
                  </a:extLst>
                </a:gridCol>
                <a:gridCol w="2724951">
                  <a:extLst>
                    <a:ext uri="{9D8B030D-6E8A-4147-A177-3AD203B41FA5}">
                      <a16:colId xmlns:a16="http://schemas.microsoft.com/office/drawing/2014/main" val="3772281979"/>
                    </a:ext>
                  </a:extLst>
                </a:gridCol>
              </a:tblGrid>
              <a:tr h="466985">
                <a:tc>
                  <a:txBody>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rPr>
                        <a:t>開催</a:t>
                      </a:r>
                      <a:endParaRPr kumimoji="1" lang="en-US" altLang="ja-JP" sz="20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bg1"/>
                          </a:solidFill>
                          <a:latin typeface="メイリオ" panose="020B0604030504040204" pitchFamily="50" charset="-128"/>
                          <a:ea typeface="メイリオ" panose="020B0604030504040204" pitchFamily="50" charset="-128"/>
                        </a:rPr>
                        <a:t>概要</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本項目では、チェックリストを記入する前に、イベントの情報をご登録ください。</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530968272"/>
                  </a:ext>
                </a:extLst>
              </a:tr>
              <a:tr h="340087">
                <a:tc>
                  <a:txBody>
                    <a:bodyPr/>
                    <a:lstStyle/>
                    <a:p>
                      <a:pPr algn="ctr"/>
                      <a:r>
                        <a:rPr kumimoji="1" lang="ja-JP" altLang="en-US" sz="1400" b="1" dirty="0">
                          <a:latin typeface="メイリオ" panose="020B0604030504040204" pitchFamily="50" charset="-128"/>
                          <a:ea typeface="メイリオ" panose="020B0604030504040204" pitchFamily="50" charset="-128"/>
                        </a:rPr>
                        <a:t>イベント名</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en-US" altLang="ja-JP" dirty="0">
                        <a:latin typeface="メイリオ" panose="020B0604030504040204" pitchFamily="50" charset="-128"/>
                        <a:ea typeface="メイリオ" panose="020B0604030504040204" pitchFamily="50" charset="-128"/>
                      </a:endParaRPr>
                    </a:p>
                    <a:p>
                      <a:r>
                        <a:rPr kumimoji="1" lang="ja-JP" altLang="en-US" sz="1400" b="1" dirty="0">
                          <a:latin typeface="メイリオ" panose="020B0604030504040204" pitchFamily="50" charset="-128"/>
                          <a:ea typeface="メイリオ" panose="020B0604030504040204" pitchFamily="50" charset="-128"/>
                        </a:rPr>
                        <a:t>（開催案内等の</a:t>
                      </a:r>
                      <a:r>
                        <a:rPr kumimoji="1" lang="en-US" altLang="ja-JP" sz="1400" b="1" dirty="0">
                          <a:latin typeface="メイリオ" panose="020B0604030504040204" pitchFamily="50" charset="-128"/>
                          <a:ea typeface="メイリオ" panose="020B0604030504040204" pitchFamily="50" charset="-128"/>
                        </a:rPr>
                        <a:t>URL</a:t>
                      </a:r>
                      <a:r>
                        <a:rPr kumimoji="1" lang="ja-JP" altLang="en-US" sz="1400" b="1" dirty="0">
                          <a:latin typeface="メイリオ" panose="020B0604030504040204" pitchFamily="50" charset="-128"/>
                          <a:ea typeface="メイリオ" panose="020B0604030504040204" pitchFamily="50" charset="-128"/>
                        </a:rPr>
                        <a:t>があれば記載</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496290466"/>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出演者・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チーム等</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2026844740"/>
                  </a:ext>
                </a:extLst>
              </a:tr>
              <a:tr h="324859">
                <a:tc>
                  <a:txBody>
                    <a:bodyPr/>
                    <a:lstStyle/>
                    <a:p>
                      <a:pPr algn="ctr"/>
                      <a:r>
                        <a:rPr kumimoji="1" lang="ja-JP" altLang="en-US" sz="1400" b="1" dirty="0">
                          <a:latin typeface="メイリオ" panose="020B0604030504040204" pitchFamily="50" charset="-128"/>
                          <a:ea typeface="メイリオ" panose="020B0604030504040204" pitchFamily="50" charset="-128"/>
                        </a:rPr>
                        <a:t>開催日時</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令和　　年　　月　　日　　時　　分　～　　時　　分</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（複数回開催の場合 → 別途、開催する日時の一覧ご提出ください。）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706613737"/>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開催会場</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24045069"/>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会場所在地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546621845"/>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991650348"/>
                  </a:ext>
                </a:extLst>
              </a:tr>
              <a:tr h="197961">
                <a:tc>
                  <a:txBody>
                    <a:bodyPr/>
                    <a:lstStyle/>
                    <a:p>
                      <a:pPr algn="ctr"/>
                      <a:r>
                        <a:rPr kumimoji="1" lang="ja-JP" altLang="en-US" sz="1200" b="1" dirty="0">
                          <a:latin typeface="メイリオ" panose="020B0604030504040204" pitchFamily="50" charset="-128"/>
                          <a:ea typeface="メイリオ" panose="020B0604030504040204" pitchFamily="50" charset="-128"/>
                        </a:rPr>
                        <a:t>主催者所在地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895229013"/>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連絡先</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（電話番号）</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ja-JP" altLang="en-US" dirty="0">
                          <a:latin typeface="メイリオ" panose="020B0604030504040204" pitchFamily="50" charset="-128"/>
                          <a:ea typeface="メイリオ" panose="020B0604030504040204" pitchFamily="50" charset="-128"/>
                        </a:rPr>
                        <a:t>（メールアドレス）</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184660720"/>
                  </a:ext>
                </a:extLst>
              </a:tr>
              <a:tr h="203037">
                <a:tc rowSpan="6">
                  <a:txBody>
                    <a:bodyPr/>
                    <a:lstStyle/>
                    <a:p>
                      <a:pPr algn="ctr"/>
                      <a:r>
                        <a:rPr kumimoji="1" lang="ja-JP" altLang="en-US" sz="1400" b="1" dirty="0">
                          <a:latin typeface="メイリオ" panose="020B0604030504040204" pitchFamily="50" charset="-128"/>
                          <a:ea typeface="メイリオ" panose="020B0604030504040204" pitchFamily="50" charset="-128"/>
                        </a:rPr>
                        <a:t>収容率</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（上限）</a:t>
                      </a:r>
                      <a:endParaRPr kumimoji="1" lang="en-US" altLang="ja-JP" sz="1400" b="1" dirty="0">
                        <a:latin typeface="メイリオ" panose="020B0604030504040204" pitchFamily="50" charset="-128"/>
                        <a:ea typeface="メイリオ" panose="020B0604030504040204" pitchFamily="50" charset="-128"/>
                      </a:endParaRPr>
                    </a:p>
                    <a:p>
                      <a:pPr algn="ct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いずれかを選択</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大声なしで開催</a:t>
                      </a:r>
                      <a:endParaRPr kumimoji="1" lang="en-US" altLang="ja-JP"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624131637"/>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①収容定員あり</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endParaRPr kumimoji="1" lang="en-US" altLang="ja-JP"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②収容定員なし</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rPr>
                        <a:t>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0133561"/>
                  </a:ext>
                </a:extLst>
              </a:tr>
              <a:tr h="203037">
                <a:tc vMerge="1">
                  <a:txBody>
                    <a:bodyPr/>
                    <a:lstStyle/>
                    <a:p>
                      <a:endParaRPr kumimoji="1" lang="ja-JP" altLang="en-US"/>
                    </a:p>
                  </a:txBody>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大声ありで開催</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872568855"/>
                  </a:ext>
                </a:extLst>
              </a:tr>
              <a:tr h="480521">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③収容定員あり</a:t>
                      </a:r>
                      <a:endParaRPr kumimoji="1" lang="en-US" altLang="ja-JP" sz="1400" b="1" dirty="0">
                        <a:latin typeface="メイリオ" panose="020B0604030504040204" pitchFamily="50" charset="-128"/>
                        <a:ea typeface="メイリオ" panose="020B0604030504040204" pitchFamily="50" charset="-128"/>
                      </a:endParaRPr>
                    </a:p>
                    <a:p>
                      <a:pPr algn="ct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6806926"/>
                  </a:ext>
                </a:extLst>
              </a:tr>
              <a:tr h="197961">
                <a:tc vMerge="1">
                  <a:txBody>
                    <a:bodyPr/>
                    <a:lstStyle/>
                    <a:p>
                      <a:endParaRPr kumimoji="1" lang="ja-JP" altLang="en-US"/>
                    </a:p>
                  </a:txBody>
                  <a:tcPr/>
                </a:tc>
                <a:tc gridSpan="2">
                  <a:txBody>
                    <a:bodyPr/>
                    <a:lstStyle/>
                    <a:p>
                      <a:pPr algn="ctr"/>
                      <a:r>
                        <a:rPr kumimoji="1" lang="ja-JP" altLang="ja-JP" sz="1350" b="1" kern="1200" dirty="0">
                          <a:solidFill>
                            <a:schemeClr val="tx1"/>
                          </a:solidFill>
                          <a:effectLst/>
                          <a:latin typeface="+mn-lt"/>
                          <a:ea typeface="+mn-ea"/>
                          <a:cs typeface="+mn-cs"/>
                        </a:rPr>
                        <a:t>「大声あり」</a:t>
                      </a:r>
                      <a:r>
                        <a:rPr kumimoji="1" lang="ja-JP" altLang="en-US" sz="1350" b="1" kern="1200" dirty="0">
                          <a:solidFill>
                            <a:schemeClr val="tx1"/>
                          </a:solidFill>
                          <a:effectLst/>
                          <a:latin typeface="+mn-lt"/>
                          <a:ea typeface="+mn-ea"/>
                          <a:cs typeface="+mn-cs"/>
                        </a:rPr>
                        <a:t>、</a:t>
                      </a:r>
                      <a:r>
                        <a:rPr kumimoji="1" lang="ja-JP" altLang="ja-JP" sz="1350" b="1" kern="1200" dirty="0">
                          <a:solidFill>
                            <a:schemeClr val="tx1"/>
                          </a:solidFill>
                          <a:effectLst/>
                          <a:latin typeface="+mn-lt"/>
                          <a:ea typeface="+mn-ea"/>
                          <a:cs typeface="+mn-cs"/>
                        </a:rPr>
                        <a:t>「大声なし」</a:t>
                      </a:r>
                      <a:r>
                        <a:rPr kumimoji="1" lang="ja-JP" altLang="en-US" sz="1350" b="1" kern="1200" dirty="0">
                          <a:solidFill>
                            <a:schemeClr val="tx1"/>
                          </a:solidFill>
                          <a:effectLst/>
                          <a:latin typeface="+mn-lt"/>
                          <a:ea typeface="+mn-ea"/>
                          <a:cs typeface="+mn-cs"/>
                        </a:rPr>
                        <a:t>の</a:t>
                      </a:r>
                      <a:r>
                        <a:rPr kumimoji="1" lang="ja-JP" altLang="ja-JP" sz="1350" b="1" kern="1200" dirty="0">
                          <a:solidFill>
                            <a:schemeClr val="tx1"/>
                          </a:solidFill>
                          <a:effectLst/>
                          <a:latin typeface="+mn-lt"/>
                          <a:ea typeface="+mn-ea"/>
                          <a:cs typeface="+mn-cs"/>
                        </a:rPr>
                        <a:t>エリアを</a:t>
                      </a:r>
                      <a:r>
                        <a:rPr kumimoji="1" lang="ja-JP" altLang="en-US" sz="1350" b="1" kern="1200" dirty="0">
                          <a:solidFill>
                            <a:schemeClr val="tx1"/>
                          </a:solidFill>
                          <a:effectLst/>
                          <a:latin typeface="+mn-lt"/>
                          <a:ea typeface="+mn-ea"/>
                          <a:cs typeface="+mn-cs"/>
                        </a:rPr>
                        <a:t>明確に区分</a:t>
                      </a:r>
                      <a:r>
                        <a:rPr kumimoji="1" lang="ja-JP" altLang="ja-JP" sz="1350" b="1" kern="1200" dirty="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30950364"/>
                  </a:ext>
                </a:extLst>
              </a:tr>
              <a:tr h="771541">
                <a:tc vMerge="1">
                  <a:txBody>
                    <a:bodyPr/>
                    <a:lstStyle/>
                    <a:p>
                      <a:endParaRPr kumimoji="1" lang="ja-JP" altLang="en-US"/>
                    </a:p>
                  </a:txBody>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a:solidFill>
                            <a:schemeClr val="tx1"/>
                          </a:solidFill>
                          <a:latin typeface="メイリオ" panose="020B0604030504040204" pitchFamily="50" charset="-128"/>
                          <a:ea typeface="メイリオ" panose="020B0604030504040204" pitchFamily="50" charset="-128"/>
                        </a:rPr>
                        <a:t>100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a:solidFill>
                            <a:schemeClr val="tx1"/>
                          </a:solidFill>
                          <a:latin typeface="メイリオ" panose="020B0604030504040204" pitchFamily="50" charset="-128"/>
                          <a:ea typeface="メイリオ" panose="020B0604030504040204" pitchFamily="50" charset="-128"/>
                        </a:rPr>
                        <a:t>50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583405409"/>
                  </a:ext>
                </a:extLst>
              </a:tr>
              <a:tr h="20303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収容定員</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メイリオ" panose="020B0604030504040204" pitchFamily="50" charset="-128"/>
                          <a:ea typeface="メイリオ" panose="020B0604030504040204" pitchFamily="50" charset="-128"/>
                        </a:rPr>
                        <a:t>〇〇</a:t>
                      </a:r>
                      <a:r>
                        <a:rPr kumimoji="1" lang="en-US" altLang="ja-JP" sz="1400" b="1" dirty="0">
                          <a:solidFill>
                            <a:schemeClr val="tx1"/>
                          </a:solidFill>
                          <a:latin typeface="メイリオ" panose="020B0604030504040204" pitchFamily="50" charset="-128"/>
                          <a:ea typeface="メイリオ" panose="020B0604030504040204" pitchFamily="50" charset="-128"/>
                        </a:rPr>
                        <a:t>,</a:t>
                      </a:r>
                      <a:r>
                        <a:rPr kumimoji="1" lang="ja-JP" altLang="en-US" sz="1400" b="1" dirty="0">
                          <a:solidFill>
                            <a:schemeClr val="tx1"/>
                          </a:solidFill>
                          <a:latin typeface="メイリオ" panose="020B0604030504040204" pitchFamily="50" charset="-128"/>
                          <a:ea typeface="メイリオ" panose="020B0604030504040204" pitchFamily="50" charset="-128"/>
                        </a:rPr>
                        <a:t>〇〇〇人 （注）</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3728139972"/>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参加人数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〇〇</a:t>
                      </a:r>
                      <a:r>
                        <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〇〇〇人 （注）</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695762476"/>
                  </a:ext>
                </a:extLst>
              </a:tr>
              <a:tr h="441606">
                <a:tc>
                  <a:txBody>
                    <a:bodyPr/>
                    <a:lstStyle/>
                    <a:p>
                      <a:pPr algn="ctr"/>
                      <a:r>
                        <a:rPr kumimoji="1" lang="ja-JP" altLang="en-US" sz="1400" b="1" dirty="0">
                          <a:latin typeface="メイリオ" panose="020B0604030504040204" pitchFamily="50" charset="-128"/>
                          <a:ea typeface="メイリオ" panose="020B0604030504040204" pitchFamily="50" charset="-128"/>
                        </a:rPr>
                        <a:t>その他</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特記事項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en-US" altLang="ja-JP" dirty="0">
                        <a:latin typeface="メイリオ" panose="020B0604030504040204" pitchFamily="50" charset="-128"/>
                        <a:ea typeface="メイリオ" panose="020B0604030504040204" pitchFamily="50" charset="-128"/>
                      </a:endParaRPr>
                    </a:p>
                    <a:p>
                      <a:r>
                        <a:rPr kumimoji="1" lang="ja-JP" altLang="en-US" sz="1200" kern="1200" dirty="0">
                          <a:solidFill>
                            <a:schemeClr val="tx1"/>
                          </a:solidFill>
                          <a:latin typeface="メイリオ" panose="020B0604030504040204" pitchFamily="50" charset="-128"/>
                          <a:ea typeface="メイリオ" panose="020B0604030504040204" pitchFamily="50" charset="-128"/>
                          <a:cs typeface="+mn-cs"/>
                        </a:rPr>
                        <a:t>（大声なしの場合は、大声なしと判断した理由や、大声を伴わないことを担保する具体的な対策を記載ください。）</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93465174"/>
                  </a:ext>
                </a:extLst>
              </a:tr>
            </a:tbl>
          </a:graphicData>
        </a:graphic>
      </p:graphicFrame>
      <p:sp>
        <p:nvSpPr>
          <p:cNvPr id="93" name="正方形/長方形 92"/>
          <p:cNvSpPr/>
          <p:nvPr/>
        </p:nvSpPr>
        <p:spPr>
          <a:xfrm>
            <a:off x="1372080" y="509239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正方形/長方形 14"/>
          <p:cNvSpPr/>
          <p:nvPr/>
        </p:nvSpPr>
        <p:spPr>
          <a:xfrm>
            <a:off x="4093659" y="509556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正方形/長方形 15"/>
          <p:cNvSpPr/>
          <p:nvPr/>
        </p:nvSpPr>
        <p:spPr>
          <a:xfrm>
            <a:off x="1372080" y="590871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正方形/長方形 16"/>
          <p:cNvSpPr/>
          <p:nvPr/>
        </p:nvSpPr>
        <p:spPr>
          <a:xfrm>
            <a:off x="4093659" y="5911887"/>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正方形/長方形 17"/>
          <p:cNvSpPr/>
          <p:nvPr/>
        </p:nvSpPr>
        <p:spPr>
          <a:xfrm>
            <a:off x="1372080" y="673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正方形/長方形 18"/>
          <p:cNvSpPr/>
          <p:nvPr/>
        </p:nvSpPr>
        <p:spPr>
          <a:xfrm>
            <a:off x="4093659" y="6740733"/>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テキスト ボックス 19">
            <a:extLst>
              <a:ext uri="{FF2B5EF4-FFF2-40B4-BE49-F238E27FC236}">
                <a16:creationId xmlns:a16="http://schemas.microsoft.com/office/drawing/2014/main" id="{6E5E56FE-94F4-4409-A822-CD02A7148730}"/>
              </a:ext>
            </a:extLst>
          </p:cNvPr>
          <p:cNvSpPr txBox="1"/>
          <p:nvPr/>
        </p:nvSpPr>
        <p:spPr>
          <a:xfrm>
            <a:off x="6897583" y="6009855"/>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66E05C2D-5A1A-47E3-9E21-A0A4F9A02F64}"/>
              </a:ext>
            </a:extLst>
          </p:cNvPr>
          <p:cNvSpPr txBox="1"/>
          <p:nvPr/>
        </p:nvSpPr>
        <p:spPr>
          <a:xfrm>
            <a:off x="6876527" y="7005128"/>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7FF85A48-ADC7-4F54-89BE-EA8817542AF6}"/>
              </a:ext>
            </a:extLst>
          </p:cNvPr>
          <p:cNvSpPr txBox="1"/>
          <p:nvPr/>
        </p:nvSpPr>
        <p:spPr>
          <a:xfrm>
            <a:off x="6917251" y="5182395"/>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8002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700937103"/>
              </p:ext>
            </p:extLst>
          </p:nvPr>
        </p:nvGraphicFramePr>
        <p:xfrm>
          <a:off x="128570" y="2330734"/>
          <a:ext cx="6545535" cy="725019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　（１）感染経路に応じた感染対策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「大声あり」、「大声なし」のエリアを区分して開催する場合、上記対策に加えて、</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p"/>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bl>
          </a:graphicData>
        </a:graphic>
      </p:graphicFrame>
      <p:grpSp>
        <p:nvGrpSpPr>
          <p:cNvPr id="36" name="グループ化 35"/>
          <p:cNvGrpSpPr/>
          <p:nvPr/>
        </p:nvGrpSpPr>
        <p:grpSpPr>
          <a:xfrm>
            <a:off x="127039" y="809094"/>
            <a:ext cx="6655527" cy="1425503"/>
            <a:chOff x="124955" y="1254625"/>
            <a:chExt cx="6655527"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8AD58101-D375-4591-9946-577C13C06484}"/>
              </a:ext>
            </a:extLst>
          </p:cNvPr>
          <p:cNvSpPr txBox="1"/>
          <p:nvPr/>
        </p:nvSpPr>
        <p:spPr>
          <a:xfrm>
            <a:off x="6896195" y="6391108"/>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E346F335-6DA7-4955-8AB7-0C6F4291A9BC}"/>
              </a:ext>
            </a:extLst>
          </p:cNvPr>
          <p:cNvSpPr txBox="1"/>
          <p:nvPr/>
        </p:nvSpPr>
        <p:spPr>
          <a:xfrm>
            <a:off x="6896194" y="6783657"/>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
        <p:nvSpPr>
          <p:cNvPr id="19" name="テキスト ボックス 18">
            <a:extLst>
              <a:ext uri="{FF2B5EF4-FFF2-40B4-BE49-F238E27FC236}">
                <a16:creationId xmlns:a16="http://schemas.microsoft.com/office/drawing/2014/main" id="{466E6974-65D9-4BE8-B78D-06524B578353}"/>
              </a:ext>
            </a:extLst>
          </p:cNvPr>
          <p:cNvSpPr txBox="1"/>
          <p:nvPr/>
        </p:nvSpPr>
        <p:spPr>
          <a:xfrm>
            <a:off x="6917251" y="5182395"/>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73BDA70D-7446-4005-A9D8-28082AE12049}"/>
              </a:ext>
            </a:extLst>
          </p:cNvPr>
          <p:cNvSpPr txBox="1"/>
          <p:nvPr/>
        </p:nvSpPr>
        <p:spPr>
          <a:xfrm>
            <a:off x="6918639" y="3863957"/>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CFE0D3FF-A5F3-4DCF-AC9E-1D3EC9D277EA}"/>
              </a:ext>
            </a:extLst>
          </p:cNvPr>
          <p:cNvSpPr txBox="1"/>
          <p:nvPr/>
        </p:nvSpPr>
        <p:spPr>
          <a:xfrm>
            <a:off x="6917251" y="7421548"/>
            <a:ext cx="517469"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9E7E69E3-4D8E-4830-896D-B8EEBC055211}"/>
              </a:ext>
            </a:extLst>
          </p:cNvPr>
          <p:cNvSpPr txBox="1"/>
          <p:nvPr/>
        </p:nvSpPr>
        <p:spPr>
          <a:xfrm>
            <a:off x="6938307" y="3036497"/>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0973349B-2D07-40FE-BC00-899BF3565C9D}"/>
              </a:ext>
            </a:extLst>
          </p:cNvPr>
          <p:cNvSpPr txBox="1"/>
          <p:nvPr/>
        </p:nvSpPr>
        <p:spPr>
          <a:xfrm>
            <a:off x="6876526" y="8831237"/>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
        <p:nvSpPr>
          <p:cNvPr id="25" name="テキスト ボックス 24">
            <a:extLst>
              <a:ext uri="{FF2B5EF4-FFF2-40B4-BE49-F238E27FC236}">
                <a16:creationId xmlns:a16="http://schemas.microsoft.com/office/drawing/2014/main" id="{37541564-3346-41B1-BA54-286253ED6C9D}"/>
              </a:ext>
            </a:extLst>
          </p:cNvPr>
          <p:cNvSpPr txBox="1"/>
          <p:nvPr/>
        </p:nvSpPr>
        <p:spPr>
          <a:xfrm>
            <a:off x="6896194" y="8003777"/>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169220184"/>
              </p:ext>
            </p:extLst>
          </p:nvPr>
        </p:nvGraphicFramePr>
        <p:xfrm>
          <a:off x="128570" y="2330734"/>
          <a:ext cx="6545535" cy="6736689"/>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3217287134"/>
                    </a:ext>
                  </a:extLst>
                </a:gridCol>
                <a:gridCol w="4859095">
                  <a:extLst>
                    <a:ext uri="{9D8B030D-6E8A-4147-A177-3AD203B41FA5}">
                      <a16:colId xmlns:a16="http://schemas.microsoft.com/office/drawing/2014/main" val="19788809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１．イベント参加者の感染対策</a:t>
                      </a:r>
                      <a:endParaRPr kumimoji="1" lang="en-US" altLang="ja-JP" sz="1600" b="1" kern="1200" dirty="0">
                        <a:solidFill>
                          <a:schemeClr val="bg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　（２）その他の感染対策</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763994853"/>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④飲食時の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554037985"/>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t>⑤イベント前の感染対策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169318026"/>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2437984337"/>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mn-lt"/>
                          <a:ea typeface="+mn-ea"/>
                          <a:cs typeface="+mn-cs"/>
                        </a:rPr>
                        <a:t>２．出演者やスタッフの感染対策</a:t>
                      </a:r>
                      <a:endParaRPr kumimoji="1" lang="en-US" altLang="ja-JP" sz="1600" b="1" kern="1200" dirty="0">
                        <a:solidFill>
                          <a:schemeClr val="bg1"/>
                        </a:solidFill>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718322791"/>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⑦出演者や</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スタッフの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p"/>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689294444"/>
                  </a:ext>
                </a:extLst>
              </a:tr>
            </a:tbl>
          </a:graphicData>
        </a:graphic>
      </p:graphicFrame>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3</a:t>
            </a:r>
          </a:p>
        </p:txBody>
      </p:sp>
      <p:sp>
        <p:nvSpPr>
          <p:cNvPr id="14"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4FA8D2C3-B3E0-40BE-B8F7-F771A70FE0C9}"/>
              </a:ext>
            </a:extLst>
          </p:cNvPr>
          <p:cNvSpPr txBox="1"/>
          <p:nvPr/>
        </p:nvSpPr>
        <p:spPr>
          <a:xfrm>
            <a:off x="6884215" y="7449646"/>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
        <p:nvSpPr>
          <p:cNvPr id="19" name="テキスト ボックス 18">
            <a:extLst>
              <a:ext uri="{FF2B5EF4-FFF2-40B4-BE49-F238E27FC236}">
                <a16:creationId xmlns:a16="http://schemas.microsoft.com/office/drawing/2014/main" id="{AFE3E836-C176-4AB8-B8E2-794E5F672C4F}"/>
              </a:ext>
            </a:extLst>
          </p:cNvPr>
          <p:cNvSpPr txBox="1"/>
          <p:nvPr/>
        </p:nvSpPr>
        <p:spPr>
          <a:xfrm>
            <a:off x="6858000" y="8185381"/>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193B1E20-3C80-4265-872B-35D83C0A44EA}"/>
              </a:ext>
            </a:extLst>
          </p:cNvPr>
          <p:cNvSpPr txBox="1"/>
          <p:nvPr/>
        </p:nvSpPr>
        <p:spPr>
          <a:xfrm>
            <a:off x="6884214" y="6138543"/>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BE8657F7-1481-4DB6-BC9F-392031D001CD}"/>
              </a:ext>
            </a:extLst>
          </p:cNvPr>
          <p:cNvSpPr txBox="1"/>
          <p:nvPr/>
        </p:nvSpPr>
        <p:spPr>
          <a:xfrm>
            <a:off x="6885602" y="4820105"/>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1C6E53CF-2BF5-4E0C-BEC4-B2FD5A97ECB8}"/>
              </a:ext>
            </a:extLst>
          </p:cNvPr>
          <p:cNvSpPr txBox="1"/>
          <p:nvPr/>
        </p:nvSpPr>
        <p:spPr>
          <a:xfrm>
            <a:off x="6909409" y="3323944"/>
            <a:ext cx="538525" cy="323165"/>
          </a:xfrm>
          <a:prstGeom prst="rect">
            <a:avLst/>
          </a:prstGeom>
          <a:noFill/>
          <a:ln>
            <a:noFill/>
          </a:ln>
        </p:spPr>
        <p:txBody>
          <a:bodyPr wrap="square" rtlCol="0">
            <a:spAutoFit/>
          </a:bodyPr>
          <a:lstStyle/>
          <a:p>
            <a:pPr algn="ctr">
              <a:lnSpc>
                <a:spcPts val="1600"/>
              </a:lnSpc>
            </a:pPr>
            <a:r>
              <a:rPr kumimoji="1" lang="ja-JP" altLang="en-US" sz="2000" b="1" dirty="0">
                <a:latin typeface="メイリオ" panose="020B0604030504040204" pitchFamily="50" charset="-128"/>
                <a:ea typeface="メイリオ" panose="020B0604030504040204" pitchFamily="50" charset="-128"/>
              </a:rPr>
              <a:t>✓</a:t>
            </a:r>
            <a:endParaRPr kumimoji="1" lang="en-US" altLang="ja-JP" sz="20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711016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4301</TotalTime>
  <Words>1019</Words>
  <Application>Microsoft Office PowerPoint</Application>
  <PresentationFormat>A4 210 x 297 mm</PresentationFormat>
  <Paragraphs>121</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橋本　毅</cp:lastModifiedBy>
  <cp:revision>620</cp:revision>
  <cp:lastPrinted>2022-07-11T11:10:24Z</cp:lastPrinted>
  <dcterms:created xsi:type="dcterms:W3CDTF">2021-06-21T06:44:25Z</dcterms:created>
  <dcterms:modified xsi:type="dcterms:W3CDTF">2022-09-12T06:45:53Z</dcterms:modified>
</cp:coreProperties>
</file>