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a:srgbClr val="FFFF99"/>
    <a:srgbClr val="E1F7FF"/>
    <a:srgbClr val="9FFFFF"/>
    <a:srgbClr val="8DE3E1"/>
    <a:srgbClr val="8BFDF8"/>
    <a:srgbClr val="DAFEFC"/>
    <a:srgbClr val="C2FEFB"/>
    <a:srgbClr val="ACEBEA"/>
    <a:srgbClr val="C1E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70" autoAdjust="0"/>
    <p:restoredTop sz="94101" autoAdjust="0"/>
  </p:normalViewPr>
  <p:slideViewPr>
    <p:cSldViewPr>
      <p:cViewPr>
        <p:scale>
          <a:sx n="125" d="100"/>
          <a:sy n="125" d="100"/>
        </p:scale>
        <p:origin x="678" y="-1176"/>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3"/>
            <a:ext cx="5829300" cy="2123369"/>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35F35F1-0028-4871-B2C1-DCEF25716D54}" type="datetimeFigureOut">
              <a:rPr kumimoji="1" lang="ja-JP" altLang="en-US" smtClean="0"/>
              <a:t>2018/3/6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E4F8252-2D89-44EE-AC2F-F229FABA2B86}" type="slidenum">
              <a:rPr kumimoji="1" lang="ja-JP" altLang="en-US" smtClean="0"/>
              <a:t>‹#›</a:t>
            </a:fld>
            <a:endParaRPr kumimoji="1" lang="ja-JP" altLang="en-US"/>
          </a:p>
        </p:txBody>
      </p:sp>
    </p:spTree>
    <p:extLst>
      <p:ext uri="{BB962C8B-B14F-4D97-AF65-F5344CB8AC3E}">
        <p14:creationId xmlns:p14="http://schemas.microsoft.com/office/powerpoint/2010/main" val="3132716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35F35F1-0028-4871-B2C1-DCEF25716D54}" type="datetimeFigureOut">
              <a:rPr kumimoji="1" lang="ja-JP" altLang="en-US" smtClean="0"/>
              <a:t>2018/3/6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E4F8252-2D89-44EE-AC2F-F229FABA2B86}" type="slidenum">
              <a:rPr kumimoji="1" lang="ja-JP" altLang="en-US" smtClean="0"/>
              <a:t>‹#›</a:t>
            </a:fld>
            <a:endParaRPr kumimoji="1" lang="ja-JP" altLang="en-US"/>
          </a:p>
        </p:txBody>
      </p:sp>
    </p:spTree>
    <p:extLst>
      <p:ext uri="{BB962C8B-B14F-4D97-AF65-F5344CB8AC3E}">
        <p14:creationId xmlns:p14="http://schemas.microsoft.com/office/powerpoint/2010/main" val="1870134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29697"/>
            <a:ext cx="1157288" cy="1126807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57176" y="529697"/>
            <a:ext cx="3357563" cy="1126807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35F35F1-0028-4871-B2C1-DCEF25716D54}" type="datetimeFigureOut">
              <a:rPr kumimoji="1" lang="ja-JP" altLang="en-US" smtClean="0"/>
              <a:t>2018/3/6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E4F8252-2D89-44EE-AC2F-F229FABA2B86}" type="slidenum">
              <a:rPr kumimoji="1" lang="ja-JP" altLang="en-US" smtClean="0"/>
              <a:t>‹#›</a:t>
            </a:fld>
            <a:endParaRPr kumimoji="1" lang="ja-JP" altLang="en-US"/>
          </a:p>
        </p:txBody>
      </p:sp>
    </p:spTree>
    <p:extLst>
      <p:ext uri="{BB962C8B-B14F-4D97-AF65-F5344CB8AC3E}">
        <p14:creationId xmlns:p14="http://schemas.microsoft.com/office/powerpoint/2010/main" val="3133031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35F35F1-0028-4871-B2C1-DCEF25716D54}" type="datetimeFigureOut">
              <a:rPr kumimoji="1" lang="ja-JP" altLang="en-US" smtClean="0"/>
              <a:t>2018/3/6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E4F8252-2D89-44EE-AC2F-F229FABA2B86}" type="slidenum">
              <a:rPr kumimoji="1" lang="ja-JP" altLang="en-US" smtClean="0"/>
              <a:t>‹#›</a:t>
            </a:fld>
            <a:endParaRPr kumimoji="1" lang="ja-JP" altLang="en-US"/>
          </a:p>
        </p:txBody>
      </p:sp>
    </p:spTree>
    <p:extLst>
      <p:ext uri="{BB962C8B-B14F-4D97-AF65-F5344CB8AC3E}">
        <p14:creationId xmlns:p14="http://schemas.microsoft.com/office/powerpoint/2010/main" val="1354767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2"/>
            <a:ext cx="5829300" cy="1967442"/>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4198587"/>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35F35F1-0028-4871-B2C1-DCEF25716D54}" type="datetimeFigureOut">
              <a:rPr kumimoji="1" lang="ja-JP" altLang="en-US" smtClean="0"/>
              <a:t>2018/3/6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E4F8252-2D89-44EE-AC2F-F229FABA2B86}" type="slidenum">
              <a:rPr kumimoji="1" lang="ja-JP" altLang="en-US" smtClean="0"/>
              <a:t>‹#›</a:t>
            </a:fld>
            <a:endParaRPr kumimoji="1" lang="ja-JP" altLang="en-US"/>
          </a:p>
        </p:txBody>
      </p:sp>
    </p:spTree>
    <p:extLst>
      <p:ext uri="{BB962C8B-B14F-4D97-AF65-F5344CB8AC3E}">
        <p14:creationId xmlns:p14="http://schemas.microsoft.com/office/powerpoint/2010/main" val="1067482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57176"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628901"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35F35F1-0028-4871-B2C1-DCEF25716D54}" type="datetimeFigureOut">
              <a:rPr kumimoji="1" lang="ja-JP" altLang="en-US" smtClean="0"/>
              <a:t>2018/3/6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E4F8252-2D89-44EE-AC2F-F229FABA2B86}" type="slidenum">
              <a:rPr kumimoji="1" lang="ja-JP" altLang="en-US" smtClean="0"/>
              <a:t>‹#›</a:t>
            </a:fld>
            <a:endParaRPr kumimoji="1" lang="ja-JP" altLang="en-US"/>
          </a:p>
        </p:txBody>
      </p:sp>
    </p:spTree>
    <p:extLst>
      <p:ext uri="{BB962C8B-B14F-4D97-AF65-F5344CB8AC3E}">
        <p14:creationId xmlns:p14="http://schemas.microsoft.com/office/powerpoint/2010/main" val="712853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70"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35F35F1-0028-4871-B2C1-DCEF25716D54}" type="datetimeFigureOut">
              <a:rPr kumimoji="1" lang="ja-JP" altLang="en-US" smtClean="0"/>
              <a:t>2018/3/6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E4F8252-2D89-44EE-AC2F-F229FABA2B86}" type="slidenum">
              <a:rPr kumimoji="1" lang="ja-JP" altLang="en-US" smtClean="0"/>
              <a:t>‹#›</a:t>
            </a:fld>
            <a:endParaRPr kumimoji="1" lang="ja-JP" altLang="en-US"/>
          </a:p>
        </p:txBody>
      </p:sp>
    </p:spTree>
    <p:extLst>
      <p:ext uri="{BB962C8B-B14F-4D97-AF65-F5344CB8AC3E}">
        <p14:creationId xmlns:p14="http://schemas.microsoft.com/office/powerpoint/2010/main" val="2836015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35F35F1-0028-4871-B2C1-DCEF25716D54}" type="datetimeFigureOut">
              <a:rPr kumimoji="1" lang="ja-JP" altLang="en-US" smtClean="0"/>
              <a:t>2018/3/6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E4F8252-2D89-44EE-AC2F-F229FABA2B86}" type="slidenum">
              <a:rPr kumimoji="1" lang="ja-JP" altLang="en-US" smtClean="0"/>
              <a:t>‹#›</a:t>
            </a:fld>
            <a:endParaRPr kumimoji="1" lang="ja-JP" altLang="en-US"/>
          </a:p>
        </p:txBody>
      </p:sp>
    </p:spTree>
    <p:extLst>
      <p:ext uri="{BB962C8B-B14F-4D97-AF65-F5344CB8AC3E}">
        <p14:creationId xmlns:p14="http://schemas.microsoft.com/office/powerpoint/2010/main" val="1522406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35F35F1-0028-4871-B2C1-DCEF25716D54}" type="datetimeFigureOut">
              <a:rPr kumimoji="1" lang="ja-JP" altLang="en-US" smtClean="0"/>
              <a:t>2018/3/6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E4F8252-2D89-44EE-AC2F-F229FABA2B86}" type="slidenum">
              <a:rPr kumimoji="1" lang="ja-JP" altLang="en-US" smtClean="0"/>
              <a:t>‹#›</a:t>
            </a:fld>
            <a:endParaRPr kumimoji="1" lang="ja-JP" altLang="en-US"/>
          </a:p>
        </p:txBody>
      </p:sp>
    </p:spTree>
    <p:extLst>
      <p:ext uri="{BB962C8B-B14F-4D97-AF65-F5344CB8AC3E}">
        <p14:creationId xmlns:p14="http://schemas.microsoft.com/office/powerpoint/2010/main" val="1884340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394406"/>
            <a:ext cx="2256235" cy="1678517"/>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8"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35F35F1-0028-4871-B2C1-DCEF25716D54}" type="datetimeFigureOut">
              <a:rPr kumimoji="1" lang="ja-JP" altLang="en-US" smtClean="0"/>
              <a:t>2018/3/6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E4F8252-2D89-44EE-AC2F-F229FABA2B86}" type="slidenum">
              <a:rPr kumimoji="1" lang="ja-JP" altLang="en-US" smtClean="0"/>
              <a:t>‹#›</a:t>
            </a:fld>
            <a:endParaRPr kumimoji="1" lang="ja-JP" altLang="en-US"/>
          </a:p>
        </p:txBody>
      </p:sp>
    </p:spTree>
    <p:extLst>
      <p:ext uri="{BB962C8B-B14F-4D97-AF65-F5344CB8AC3E}">
        <p14:creationId xmlns:p14="http://schemas.microsoft.com/office/powerpoint/2010/main" val="3964479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1"/>
            <a:ext cx="4114800" cy="818622"/>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3"/>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35F35F1-0028-4871-B2C1-DCEF25716D54}" type="datetimeFigureOut">
              <a:rPr kumimoji="1" lang="ja-JP" altLang="en-US" smtClean="0"/>
              <a:t>2018/3/6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E4F8252-2D89-44EE-AC2F-F229FABA2B86}" type="slidenum">
              <a:rPr kumimoji="1" lang="ja-JP" altLang="en-US" smtClean="0"/>
              <a:t>‹#›</a:t>
            </a:fld>
            <a:endParaRPr kumimoji="1" lang="ja-JP" altLang="en-US"/>
          </a:p>
        </p:txBody>
      </p:sp>
    </p:spTree>
    <p:extLst>
      <p:ext uri="{BB962C8B-B14F-4D97-AF65-F5344CB8AC3E}">
        <p14:creationId xmlns:p14="http://schemas.microsoft.com/office/powerpoint/2010/main" val="781069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635F35F1-0028-4871-B2C1-DCEF25716D54}" type="datetimeFigureOut">
              <a:rPr kumimoji="1" lang="ja-JP" altLang="en-US" smtClean="0"/>
              <a:t>2018/3/6</a:t>
            </a:fld>
            <a:endParaRPr kumimoji="1" lang="ja-JP" altLang="en-US"/>
          </a:p>
        </p:txBody>
      </p:sp>
      <p:sp>
        <p:nvSpPr>
          <p:cNvPr id="5" name="フッター プレースホルダー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9181396"/>
            <a:ext cx="1600200" cy="527402"/>
          </a:xfrm>
          <a:prstGeom prst="rect">
            <a:avLst/>
          </a:prstGeom>
        </p:spPr>
        <p:txBody>
          <a:bodyPr vert="horz" lIns="91440" tIns="45720" rIns="91440" bIns="45720" rtlCol="0" anchor="ctr"/>
          <a:lstStyle>
            <a:lvl1pPr algn="r">
              <a:defRPr sz="1200">
                <a:solidFill>
                  <a:schemeClr val="tx1">
                    <a:tint val="75000"/>
                  </a:schemeClr>
                </a:solidFill>
              </a:defRPr>
            </a:lvl1pPr>
          </a:lstStyle>
          <a:p>
            <a:fld id="{AE4F8252-2D89-44EE-AC2F-F229FABA2B86}" type="slidenum">
              <a:rPr kumimoji="1" lang="ja-JP" altLang="en-US" smtClean="0"/>
              <a:t>‹#›</a:t>
            </a:fld>
            <a:endParaRPr kumimoji="1" lang="ja-JP" altLang="en-US"/>
          </a:p>
        </p:txBody>
      </p:sp>
    </p:spTree>
    <p:extLst>
      <p:ext uri="{BB962C8B-B14F-4D97-AF65-F5344CB8AC3E}">
        <p14:creationId xmlns:p14="http://schemas.microsoft.com/office/powerpoint/2010/main" val="912848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gif"/><Relationship Id="rId15" Type="http://schemas.openxmlformats.org/officeDocument/2006/relationships/image" Target="../media/image1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gif"/></Relationships>
</file>

<file path=ppt/slides/_rels/slide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jpe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image" Target="../media/image18.wmf"/><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jpeg"/><Relationship Id="rId15" Type="http://schemas.openxmlformats.org/officeDocument/2006/relationships/image" Target="../media/image31.gif"/><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emf"/><Relationship Id="rId9" Type="http://schemas.openxmlformats.org/officeDocument/2006/relationships/image" Target="../media/image25.png"/><Relationship Id="rId1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角丸四角形 94"/>
          <p:cNvSpPr/>
          <p:nvPr/>
        </p:nvSpPr>
        <p:spPr>
          <a:xfrm>
            <a:off x="620688" y="5582219"/>
            <a:ext cx="5688632" cy="802449"/>
          </a:xfrm>
          <a:prstGeom prst="roundRect">
            <a:avLst/>
          </a:prstGeom>
          <a:solidFill>
            <a:srgbClr val="E1F7FF"/>
          </a:solidFill>
          <a:ln w="28575">
            <a:solidFill>
              <a:srgbClr val="0099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対角する 2 つの角を丸めた四角形 154"/>
          <p:cNvSpPr/>
          <p:nvPr/>
        </p:nvSpPr>
        <p:spPr bwMode="auto">
          <a:xfrm>
            <a:off x="166783" y="848543"/>
            <a:ext cx="6574585" cy="4543430"/>
          </a:xfrm>
          <a:prstGeom prst="round2DiagRect">
            <a:avLst>
              <a:gd name="adj1" fmla="val 9899"/>
              <a:gd name="adj2" fmla="val 0"/>
            </a:avLst>
          </a:prstGeom>
          <a:ln w="38100"/>
        </p:spPr>
        <p:style>
          <a:lnRef idx="2">
            <a:schemeClr val="accent5"/>
          </a:lnRef>
          <a:fillRef idx="1">
            <a:schemeClr val="lt1"/>
          </a:fillRef>
          <a:effectRef idx="0">
            <a:schemeClr val="accent5"/>
          </a:effectRef>
          <a:fontRef idx="minor">
            <a:schemeClr val="dk1"/>
          </a:fontRef>
        </p:style>
        <p:txBody>
          <a:bodyPr vert="horz" lIns="18000" rIns="0" bIns="0" anchor="b"/>
          <a:lstStyle/>
          <a:p>
            <a:pPr algn="ctr">
              <a:lnSpc>
                <a:spcPct val="95000"/>
              </a:lnSpc>
              <a:spcAft>
                <a:spcPts val="200"/>
              </a:spcAft>
              <a:defRPr/>
            </a:pPr>
            <a:endParaRPr lang="ja-JP" altLang="en-US" sz="1400" dirty="0">
              <a:solidFill>
                <a:schemeClr val="tx1"/>
              </a:solidFill>
            </a:endParaRPr>
          </a:p>
        </p:txBody>
      </p:sp>
      <p:sp>
        <p:nvSpPr>
          <p:cNvPr id="150" name="角丸四角形 149"/>
          <p:cNvSpPr/>
          <p:nvPr/>
        </p:nvSpPr>
        <p:spPr bwMode="auto">
          <a:xfrm>
            <a:off x="5682926" y="931713"/>
            <a:ext cx="815242" cy="1170000"/>
          </a:xfrm>
          <a:prstGeom prst="roundRect">
            <a:avLst/>
          </a:prstGeom>
          <a:solidFill>
            <a:srgbClr val="FFFFCC"/>
          </a:solid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8000" rIns="0" bIns="0" anchor="b"/>
          <a:lstStyle/>
          <a:p>
            <a:pPr algn="ctr">
              <a:lnSpc>
                <a:spcPct val="95000"/>
              </a:lnSpc>
              <a:spcAft>
                <a:spcPts val="200"/>
              </a:spcAft>
              <a:defRPr/>
            </a:pP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94" name="正方形/長方形 93"/>
          <p:cNvSpPr/>
          <p:nvPr/>
        </p:nvSpPr>
        <p:spPr>
          <a:xfrm flipV="1">
            <a:off x="61378" y="39558"/>
            <a:ext cx="6751998" cy="413509"/>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円/楕円 70"/>
          <p:cNvSpPr/>
          <p:nvPr/>
        </p:nvSpPr>
        <p:spPr>
          <a:xfrm>
            <a:off x="3753312" y="9100145"/>
            <a:ext cx="2484000" cy="360000"/>
          </a:xfrm>
          <a:prstGeom prst="ellips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2018685" y="6458835"/>
            <a:ext cx="360000" cy="360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円/楕円 62"/>
          <p:cNvSpPr/>
          <p:nvPr/>
        </p:nvSpPr>
        <p:spPr>
          <a:xfrm>
            <a:off x="3829669" y="6458835"/>
            <a:ext cx="360000" cy="360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63"/>
          <p:cNvSpPr/>
          <p:nvPr/>
        </p:nvSpPr>
        <p:spPr>
          <a:xfrm>
            <a:off x="6047581" y="6458835"/>
            <a:ext cx="360000" cy="360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正方形/長方形 97"/>
          <p:cNvSpPr/>
          <p:nvPr/>
        </p:nvSpPr>
        <p:spPr>
          <a:xfrm>
            <a:off x="111761" y="8484561"/>
            <a:ext cx="3602077" cy="975584"/>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53112" y="9476716"/>
            <a:ext cx="6760264" cy="396000"/>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latin typeface="小塚明朝 Pro M" pitchFamily="18" charset="-128"/>
                <a:ea typeface="小塚明朝 Pro M" pitchFamily="18" charset="-128"/>
              </a:rPr>
              <a:t>　</a:t>
            </a:r>
            <a:r>
              <a:rPr lang="en-US" altLang="ja-JP" sz="1100" dirty="0">
                <a:latin typeface="小塚明朝 Pro M" pitchFamily="18" charset="-128"/>
                <a:ea typeface="小塚明朝 Pro M" pitchFamily="18" charset="-128"/>
              </a:rPr>
              <a:t>【</a:t>
            </a:r>
            <a:r>
              <a:rPr lang="ja-JP" altLang="en-US" sz="1100" dirty="0">
                <a:latin typeface="小塚明朝 Pro M" pitchFamily="18" charset="-128"/>
                <a:ea typeface="小塚明朝 Pro M" pitchFamily="18" charset="-128"/>
              </a:rPr>
              <a:t>問合せ先</a:t>
            </a:r>
            <a:r>
              <a:rPr lang="en-US" altLang="ja-JP" sz="1100" dirty="0">
                <a:latin typeface="小塚明朝 Pro M" pitchFamily="18" charset="-128"/>
                <a:ea typeface="小塚明朝 Pro M" pitchFamily="18" charset="-128"/>
              </a:rPr>
              <a:t>】</a:t>
            </a:r>
            <a:r>
              <a:rPr lang="ja-JP" altLang="en-US" sz="1100" dirty="0">
                <a:latin typeface="小塚明朝 Pro M" pitchFamily="18" charset="-128"/>
                <a:ea typeface="小塚明朝 Pro M" pitchFamily="18" charset="-128"/>
              </a:rPr>
              <a:t>　　国土交通省九州地方整備局熊本河川国道事務所　調査第一課　</a:t>
            </a:r>
            <a:r>
              <a:rPr lang="en-US" altLang="ja-JP" sz="1100" dirty="0">
                <a:latin typeface="小塚明朝 Pro M" pitchFamily="18" charset="-128"/>
                <a:ea typeface="小塚明朝 Pro M" pitchFamily="18" charset="-128"/>
              </a:rPr>
              <a:t>096-382-1111</a:t>
            </a:r>
          </a:p>
          <a:p>
            <a:r>
              <a:rPr lang="ja-JP" altLang="en-US" sz="1100" dirty="0">
                <a:latin typeface="小塚明朝 Pro M" pitchFamily="18" charset="-128"/>
                <a:ea typeface="小塚明朝 Pro M" pitchFamily="18" charset="-128"/>
              </a:rPr>
              <a:t>　　　　　　　　　　　　　　　　　　　　　菊池川河川事務所　　調査課　　　</a:t>
            </a:r>
            <a:r>
              <a:rPr lang="en-US" altLang="ja-JP" sz="1100" dirty="0">
                <a:latin typeface="小塚明朝 Pro M" pitchFamily="18" charset="-128"/>
                <a:ea typeface="小塚明朝 Pro M" pitchFamily="18" charset="-128"/>
              </a:rPr>
              <a:t>0968-44-2171</a:t>
            </a:r>
          </a:p>
        </p:txBody>
      </p:sp>
      <p:pic>
        <p:nvPicPr>
          <p:cNvPr id="39" name="図 38"/>
          <p:cNvPicPr>
            <a:picLocks noChangeAspect="1"/>
          </p:cNvPicPr>
          <p:nvPr/>
        </p:nvPicPr>
        <p:blipFill rotWithShape="1">
          <a:blip r:embed="rId2" cstate="print">
            <a:extLst>
              <a:ext uri="{28A0092B-C50C-407E-A947-70E740481C1C}">
                <a14:useLocalDpi xmlns:a14="http://schemas.microsoft.com/office/drawing/2010/main" val="0"/>
              </a:ext>
            </a:extLst>
          </a:blip>
          <a:srcRect l="6878" t="6708" r="6959" b="7130"/>
          <a:stretch/>
        </p:blipFill>
        <p:spPr>
          <a:xfrm>
            <a:off x="2561026" y="8572942"/>
            <a:ext cx="750289" cy="812810"/>
          </a:xfrm>
          <a:prstGeom prst="rect">
            <a:avLst/>
          </a:prstGeom>
        </p:spPr>
      </p:pic>
      <p:sp>
        <p:nvSpPr>
          <p:cNvPr id="45" name="サブタイトル 2"/>
          <p:cNvSpPr txBox="1">
            <a:spLocks/>
          </p:cNvSpPr>
          <p:nvPr/>
        </p:nvSpPr>
        <p:spPr>
          <a:xfrm>
            <a:off x="525820" y="8826553"/>
            <a:ext cx="1990756" cy="683999"/>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lnSpc>
                <a:spcPts val="1100"/>
              </a:lnSpc>
              <a:spcBef>
                <a:spcPts val="0"/>
              </a:spcBef>
            </a:pPr>
            <a:r>
              <a:rPr lang="ja-JP" altLang="en-US" sz="1000" dirty="0">
                <a:latin typeface="HG丸ｺﾞｼｯｸM-PRO" panose="020F0600000000000000" pitchFamily="50" charset="-128"/>
                <a:ea typeface="HG丸ｺﾞｼｯｸM-PRO" panose="020F0600000000000000" pitchFamily="50" charset="-128"/>
              </a:rPr>
              <a:t>パソコンから</a:t>
            </a:r>
            <a:endParaRPr lang="en-US" altLang="ja-JP" sz="1000" dirty="0">
              <a:latin typeface="HG丸ｺﾞｼｯｸM-PRO" panose="020F0600000000000000" pitchFamily="50" charset="-128"/>
              <a:ea typeface="HG丸ｺﾞｼｯｸM-PRO" panose="020F0600000000000000" pitchFamily="50" charset="-128"/>
            </a:endParaRPr>
          </a:p>
          <a:p>
            <a:pPr algn="l">
              <a:lnSpc>
                <a:spcPts val="1100"/>
              </a:lnSpc>
              <a:spcBef>
                <a:spcPts val="0"/>
              </a:spcBef>
            </a:pPr>
            <a:r>
              <a:rPr lang="ja-JP" altLang="en-US" sz="1000" dirty="0"/>
              <a:t> 　</a:t>
            </a:r>
            <a:r>
              <a:rPr lang="en-US" altLang="ja-JP" sz="1000" dirty="0"/>
              <a:t> </a:t>
            </a:r>
            <a:r>
              <a:rPr lang="ja-JP" altLang="en-US" sz="1000" dirty="0"/>
              <a:t> </a:t>
            </a:r>
            <a:r>
              <a:rPr lang="en-US" altLang="ja-JP" sz="1000" dirty="0"/>
              <a:t>http://www.river.go.jp/</a:t>
            </a:r>
          </a:p>
          <a:p>
            <a:pPr algn="l">
              <a:lnSpc>
                <a:spcPts val="1100"/>
              </a:lnSpc>
              <a:spcBef>
                <a:spcPts val="0"/>
              </a:spcBef>
            </a:pPr>
            <a:r>
              <a:rPr lang="ja-JP" altLang="en-US" sz="1000" dirty="0">
                <a:latin typeface="HG丸ｺﾞｼｯｸM-PRO" panose="020F0600000000000000" pitchFamily="50" charset="-128"/>
                <a:ea typeface="HG丸ｺﾞｼｯｸM-PRO" panose="020F0600000000000000" pitchFamily="50" charset="-128"/>
              </a:rPr>
              <a:t>スマートフォンから　</a:t>
            </a:r>
            <a:r>
              <a:rPr lang="ja-JP" altLang="en-US" sz="1000" dirty="0"/>
              <a:t>　　　</a:t>
            </a:r>
            <a:endParaRPr lang="en-US" altLang="ja-JP" sz="1000" dirty="0"/>
          </a:p>
          <a:p>
            <a:pPr algn="l">
              <a:lnSpc>
                <a:spcPts val="1100"/>
              </a:lnSpc>
              <a:spcBef>
                <a:spcPts val="0"/>
              </a:spcBef>
            </a:pPr>
            <a:r>
              <a:rPr lang="ja-JP" altLang="en-US" sz="1000" dirty="0"/>
              <a:t>　　</a:t>
            </a:r>
            <a:r>
              <a:rPr lang="en-US" altLang="ja-JP" sz="1000" dirty="0"/>
              <a:t>http://www.river.go.jp/s/</a:t>
            </a:r>
          </a:p>
        </p:txBody>
      </p:sp>
      <p:grpSp>
        <p:nvGrpSpPr>
          <p:cNvPr id="80" name="グループ化 79"/>
          <p:cNvGrpSpPr>
            <a:grpSpLocks noChangeAspect="1"/>
          </p:cNvGrpSpPr>
          <p:nvPr/>
        </p:nvGrpSpPr>
        <p:grpSpPr>
          <a:xfrm>
            <a:off x="4080658" y="8554041"/>
            <a:ext cx="422265" cy="809065"/>
            <a:chOff x="1426024" y="3884088"/>
            <a:chExt cx="1898094" cy="3357033"/>
          </a:xfrm>
        </p:grpSpPr>
        <p:pic>
          <p:nvPicPr>
            <p:cNvPr id="81" name="図 80"/>
            <p:cNvPicPr>
              <a:picLocks noChangeAspect="1"/>
            </p:cNvPicPr>
            <p:nvPr/>
          </p:nvPicPr>
          <p:blipFill rotWithShape="1">
            <a:blip r:embed="rId3" cstate="print">
              <a:extLst>
                <a:ext uri="{28A0092B-C50C-407E-A947-70E740481C1C}">
                  <a14:useLocalDpi xmlns:a14="http://schemas.microsoft.com/office/drawing/2010/main" val="0"/>
                </a:ext>
              </a:extLst>
            </a:blip>
            <a:srcRect t="-3514" b="316"/>
            <a:stretch/>
          </p:blipFill>
          <p:spPr>
            <a:xfrm>
              <a:off x="1506257" y="3961161"/>
              <a:ext cx="1739277" cy="3190952"/>
            </a:xfrm>
            <a:prstGeom prst="rect">
              <a:avLst/>
            </a:prstGeom>
          </p:spPr>
        </p:pic>
        <p:pic>
          <p:nvPicPr>
            <p:cNvPr id="82" name="図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6024" y="3884088"/>
              <a:ext cx="1898094" cy="3357033"/>
            </a:xfrm>
            <a:prstGeom prst="rect">
              <a:avLst/>
            </a:prstGeom>
          </p:spPr>
        </p:pic>
        <p:pic>
          <p:nvPicPr>
            <p:cNvPr id="83" name="図 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28361" y="5171678"/>
              <a:ext cx="221883" cy="338372"/>
            </a:xfrm>
            <a:prstGeom prst="rect">
              <a:avLst/>
            </a:prstGeom>
          </p:spPr>
        </p:pic>
      </p:grpSp>
      <p:sp>
        <p:nvSpPr>
          <p:cNvPr id="84" name="テキスト ボックス 83"/>
          <p:cNvSpPr txBox="1"/>
          <p:nvPr/>
        </p:nvSpPr>
        <p:spPr>
          <a:xfrm>
            <a:off x="4571027" y="8625408"/>
            <a:ext cx="1661993" cy="695657"/>
          </a:xfrm>
          <a:prstGeom prst="rect">
            <a:avLst/>
          </a:prstGeom>
          <a:noFill/>
        </p:spPr>
        <p:txBody>
          <a:bodyPr vert="eaVert" wrap="square" rtlCol="0">
            <a:spAutoFit/>
          </a:bodyPr>
          <a:lstStyle/>
          <a:p>
            <a:r>
              <a:rPr lang="ja-JP" altLang="en-US" sz="800" dirty="0">
                <a:latin typeface="小塚明朝 Pro M" pitchFamily="18" charset="-128"/>
                <a:ea typeface="小塚明朝 Pro M" pitchFamily="18" charset="-128"/>
              </a:rPr>
              <a:t>スマホ版「川の防災情報」では、位置情報を取得することで、今いる場所の雨の様子や近くの川の状況をすぐに知ることができます。</a:t>
            </a:r>
            <a:endParaRPr lang="en-US" altLang="ja-JP" sz="800" dirty="0">
              <a:latin typeface="小塚明朝 Pro M" pitchFamily="18" charset="-128"/>
              <a:ea typeface="小塚明朝 Pro M" pitchFamily="18" charset="-128"/>
            </a:endParaRPr>
          </a:p>
        </p:txBody>
      </p:sp>
      <p:sp>
        <p:nvSpPr>
          <p:cNvPr id="12" name="タイトル 1"/>
          <p:cNvSpPr txBox="1">
            <a:spLocks/>
          </p:cNvSpPr>
          <p:nvPr/>
        </p:nvSpPr>
        <p:spPr>
          <a:xfrm>
            <a:off x="449082" y="8548617"/>
            <a:ext cx="1741613" cy="534239"/>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dirty="0">
                <a:ln w="19050">
                  <a:solidFill>
                    <a:srgbClr val="C00000"/>
                  </a:solidFill>
                </a:ln>
                <a:solidFill>
                  <a:schemeClr val="bg1"/>
                </a:solidFill>
                <a:effectLst/>
                <a:latin typeface="メイリオ" panose="020B0604030504040204" pitchFamily="50" charset="-128"/>
                <a:ea typeface="メイリオ" panose="020B0604030504040204" pitchFamily="50" charset="-128"/>
              </a:rPr>
              <a:t>アクセス！</a:t>
            </a:r>
            <a:endParaRPr lang="en-US" altLang="ja-JP" sz="2000" b="1" dirty="0">
              <a:ln w="19050">
                <a:solidFill>
                  <a:srgbClr val="C00000"/>
                </a:solidFill>
              </a:ln>
              <a:solidFill>
                <a:schemeClr val="bg1"/>
              </a:solidFill>
              <a:effectLst/>
              <a:latin typeface="メイリオ" panose="020B0604030504040204" pitchFamily="50" charset="-128"/>
              <a:ea typeface="メイリオ" panose="020B0604030504040204" pitchFamily="50" charset="-128"/>
            </a:endParaRPr>
          </a:p>
        </p:txBody>
      </p:sp>
      <p:sp>
        <p:nvSpPr>
          <p:cNvPr id="59" name="テキスト ボックス 58"/>
          <p:cNvSpPr txBox="1"/>
          <p:nvPr/>
        </p:nvSpPr>
        <p:spPr>
          <a:xfrm>
            <a:off x="6042915" y="6522288"/>
            <a:ext cx="369332" cy="1764000"/>
          </a:xfrm>
          <a:prstGeom prst="rect">
            <a:avLst/>
          </a:prstGeom>
          <a:noFill/>
        </p:spPr>
        <p:txBody>
          <a:bodyPr vert="eaVert" wrap="square" rtlCol="0">
            <a:spAutoFit/>
          </a:bodyPr>
          <a:lstStyle/>
          <a:p>
            <a:r>
              <a:rPr lang="ja-JP" altLang="en-US" sz="1200" dirty="0">
                <a:effectLst>
                  <a:glow rad="101600">
                    <a:schemeClr val="bg1"/>
                  </a:glow>
                </a:effectLst>
                <a:latin typeface="ＤＦ明朝体W14" panose="02010609010101010101" pitchFamily="1" charset="-128"/>
                <a:ea typeface="ＤＦ明朝体W14" panose="02010609010101010101" pitchFamily="1" charset="-128"/>
              </a:rPr>
              <a:t>川の水位が分かる！</a:t>
            </a:r>
            <a:endParaRPr lang="en-US" altLang="ja-JP" sz="1200" dirty="0">
              <a:effectLst>
                <a:glow rad="101600">
                  <a:schemeClr val="bg1"/>
                </a:glow>
              </a:effectLst>
              <a:latin typeface="ＤＦ明朝体W14" panose="02010609010101010101" pitchFamily="1" charset="-128"/>
              <a:ea typeface="ＤＦ明朝体W14" panose="02010609010101010101" pitchFamily="1" charset="-128"/>
            </a:endParaRPr>
          </a:p>
        </p:txBody>
      </p:sp>
      <p:sp>
        <p:nvSpPr>
          <p:cNvPr id="60" name="テキスト ボックス 59"/>
          <p:cNvSpPr txBox="1"/>
          <p:nvPr/>
        </p:nvSpPr>
        <p:spPr>
          <a:xfrm>
            <a:off x="3825003" y="6522288"/>
            <a:ext cx="369332" cy="1764000"/>
          </a:xfrm>
          <a:prstGeom prst="rect">
            <a:avLst/>
          </a:prstGeom>
          <a:noFill/>
        </p:spPr>
        <p:txBody>
          <a:bodyPr vert="eaVert" wrap="square" rtlCol="0">
            <a:spAutoFit/>
          </a:bodyPr>
          <a:lstStyle/>
          <a:p>
            <a:r>
              <a:rPr lang="ja-JP" altLang="en-US" sz="1200" dirty="0">
                <a:effectLst>
                  <a:glow rad="101600">
                    <a:schemeClr val="bg1"/>
                  </a:glow>
                </a:effectLst>
                <a:latin typeface="ＤＦ明朝体W14" panose="02010609010101010101" pitchFamily="1" charset="-128"/>
                <a:ea typeface="ＤＦ明朝体W14" panose="02010609010101010101" pitchFamily="1" charset="-128"/>
              </a:rPr>
              <a:t>川の様子が分かる！</a:t>
            </a:r>
            <a:endParaRPr lang="en-US" altLang="ja-JP" sz="1200" dirty="0">
              <a:effectLst>
                <a:glow rad="101600">
                  <a:schemeClr val="bg1"/>
                </a:glow>
              </a:effectLst>
              <a:latin typeface="ＤＦ明朝体W14" panose="02010609010101010101" pitchFamily="1" charset="-128"/>
              <a:ea typeface="ＤＦ明朝体W14" panose="02010609010101010101" pitchFamily="1" charset="-128"/>
            </a:endParaRPr>
          </a:p>
        </p:txBody>
      </p:sp>
      <p:sp>
        <p:nvSpPr>
          <p:cNvPr id="61" name="テキスト ボックス 60"/>
          <p:cNvSpPr txBox="1"/>
          <p:nvPr/>
        </p:nvSpPr>
        <p:spPr>
          <a:xfrm>
            <a:off x="2014019" y="6522288"/>
            <a:ext cx="369332" cy="1764000"/>
          </a:xfrm>
          <a:prstGeom prst="rect">
            <a:avLst/>
          </a:prstGeom>
          <a:noFill/>
        </p:spPr>
        <p:txBody>
          <a:bodyPr vert="eaVert" wrap="square" rtlCol="0">
            <a:spAutoFit/>
          </a:bodyPr>
          <a:lstStyle/>
          <a:p>
            <a:r>
              <a:rPr lang="ja-JP" altLang="en-US" sz="1200" dirty="0">
                <a:effectLst>
                  <a:glow rad="101600">
                    <a:schemeClr val="bg1"/>
                  </a:glow>
                </a:effectLst>
                <a:latin typeface="ＤＦ明朝体W14" panose="02010609010101010101" pitchFamily="1" charset="-128"/>
                <a:ea typeface="ＤＦ明朝体W14" panose="02010609010101010101" pitchFamily="1" charset="-128"/>
              </a:rPr>
              <a:t>雨の状況が分かる！</a:t>
            </a:r>
            <a:endParaRPr lang="en-US" altLang="ja-JP" sz="1200" dirty="0">
              <a:effectLst>
                <a:glow rad="101600">
                  <a:schemeClr val="bg1"/>
                </a:glow>
              </a:effectLst>
              <a:latin typeface="ＤＦ明朝体W14" panose="02010609010101010101" pitchFamily="1" charset="-128"/>
              <a:ea typeface="ＤＦ明朝体W14" panose="02010609010101010101" pitchFamily="1" charset="-128"/>
            </a:endParaRPr>
          </a:p>
        </p:txBody>
      </p:sp>
      <p:sp>
        <p:nvSpPr>
          <p:cNvPr id="66" name="テキスト ボックス 65"/>
          <p:cNvSpPr txBox="1"/>
          <p:nvPr/>
        </p:nvSpPr>
        <p:spPr>
          <a:xfrm>
            <a:off x="4513089" y="6458835"/>
            <a:ext cx="1538883" cy="645012"/>
          </a:xfrm>
          <a:prstGeom prst="rect">
            <a:avLst/>
          </a:prstGeom>
          <a:noFill/>
        </p:spPr>
        <p:txBody>
          <a:bodyPr vert="eaVert" wrap="square" rtlCol="0">
            <a:spAutoFit/>
          </a:bodyPr>
          <a:lstStyle/>
          <a:p>
            <a:r>
              <a:rPr lang="ja-JP" altLang="en-US" sz="800" dirty="0">
                <a:latin typeface="小塚明朝 Pro M" pitchFamily="18" charset="-128"/>
                <a:ea typeface="小塚明朝 Pro M" pitchFamily="18" charset="-128"/>
              </a:rPr>
              <a:t>川に設置した水位計で、近くの川の水位がどのような状況になっているのかを、リアルタイムで確認することができます。</a:t>
            </a:r>
            <a:endParaRPr lang="en-US" altLang="ja-JP" sz="800" dirty="0">
              <a:latin typeface="小塚明朝 Pro M" pitchFamily="18" charset="-128"/>
              <a:ea typeface="小塚明朝 Pro M" pitchFamily="18" charset="-128"/>
            </a:endParaRPr>
          </a:p>
        </p:txBody>
      </p:sp>
      <p:sp>
        <p:nvSpPr>
          <p:cNvPr id="67" name="テキスト ボックス 66"/>
          <p:cNvSpPr txBox="1"/>
          <p:nvPr/>
        </p:nvSpPr>
        <p:spPr>
          <a:xfrm>
            <a:off x="2589620" y="6458835"/>
            <a:ext cx="1292662" cy="645012"/>
          </a:xfrm>
          <a:prstGeom prst="rect">
            <a:avLst/>
          </a:prstGeom>
          <a:noFill/>
        </p:spPr>
        <p:txBody>
          <a:bodyPr vert="eaVert" wrap="square" rtlCol="0">
            <a:spAutoFit/>
          </a:bodyPr>
          <a:lstStyle/>
          <a:p>
            <a:r>
              <a:rPr lang="ja-JP" altLang="en-US" sz="800" dirty="0">
                <a:latin typeface="小塚明朝 Pro M" pitchFamily="18" charset="-128"/>
                <a:ea typeface="小塚明朝 Pro M" pitchFamily="18" charset="-128"/>
              </a:rPr>
              <a:t>ＣＣＴＶカメラの映像で、現在の川の様子が分かり、川に近づかなくても状況を知ることができます。</a:t>
            </a:r>
            <a:endParaRPr lang="en-US" altLang="ja-JP" sz="800" dirty="0">
              <a:latin typeface="小塚明朝 Pro M" pitchFamily="18" charset="-128"/>
              <a:ea typeface="小塚明朝 Pro M" pitchFamily="18" charset="-128"/>
            </a:endParaRPr>
          </a:p>
        </p:txBody>
      </p:sp>
      <p:sp>
        <p:nvSpPr>
          <p:cNvPr id="68" name="テキスト ボックス 67"/>
          <p:cNvSpPr txBox="1"/>
          <p:nvPr/>
        </p:nvSpPr>
        <p:spPr>
          <a:xfrm>
            <a:off x="1095541" y="6458835"/>
            <a:ext cx="923330" cy="645012"/>
          </a:xfrm>
          <a:prstGeom prst="rect">
            <a:avLst/>
          </a:prstGeom>
          <a:noFill/>
        </p:spPr>
        <p:txBody>
          <a:bodyPr vert="eaVert" wrap="square" rtlCol="0">
            <a:spAutoFit/>
          </a:bodyPr>
          <a:lstStyle/>
          <a:p>
            <a:r>
              <a:rPr lang="ja-JP" altLang="en-US" sz="800" dirty="0">
                <a:latin typeface="小塚明朝 Pro M" pitchFamily="18" charset="-128"/>
                <a:ea typeface="小塚明朝 Pro M" pitchFamily="18" charset="-128"/>
              </a:rPr>
              <a:t>今、どこでどれくらいの雨が降っているのかを知ることができます。</a:t>
            </a:r>
            <a:endParaRPr lang="en-US" altLang="ja-JP" sz="800" dirty="0">
              <a:latin typeface="小塚明朝 Pro M" pitchFamily="18" charset="-128"/>
              <a:ea typeface="小塚明朝 Pro M" pitchFamily="18" charset="-128"/>
            </a:endParaRPr>
          </a:p>
        </p:txBody>
      </p:sp>
      <p:pic>
        <p:nvPicPr>
          <p:cNvPr id="70" name="図 69"/>
          <p:cNvPicPr>
            <a:picLocks noChangeAspect="1"/>
          </p:cNvPicPr>
          <p:nvPr/>
        </p:nvPicPr>
        <p:blipFill rotWithShape="1">
          <a:blip r:embed="rId6" cstate="print">
            <a:extLst>
              <a:ext uri="{28A0092B-C50C-407E-A947-70E740481C1C}">
                <a14:useLocalDpi xmlns:a14="http://schemas.microsoft.com/office/drawing/2010/main" val="0"/>
              </a:ext>
            </a:extLst>
          </a:blip>
          <a:srcRect l="-10110"/>
          <a:stretch/>
        </p:blipFill>
        <p:spPr>
          <a:xfrm flipH="1">
            <a:off x="208379" y="8576225"/>
            <a:ext cx="245616" cy="360000"/>
          </a:xfrm>
          <a:prstGeom prst="rect">
            <a:avLst/>
          </a:prstGeom>
        </p:spPr>
      </p:pic>
      <p:sp>
        <p:nvSpPr>
          <p:cNvPr id="126" name="サブタイトル 2"/>
          <p:cNvSpPr txBox="1">
            <a:spLocks/>
          </p:cNvSpPr>
          <p:nvPr/>
        </p:nvSpPr>
        <p:spPr>
          <a:xfrm>
            <a:off x="81706" y="426786"/>
            <a:ext cx="6731669" cy="406621"/>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lnSpc>
                <a:spcPct val="100000"/>
              </a:lnSpc>
              <a:spcBef>
                <a:spcPts val="300"/>
              </a:spcBef>
            </a:pPr>
            <a:r>
              <a:rPr lang="ja-JP" altLang="en-US" sz="1050" b="1" spc="50" dirty="0">
                <a:ln w="6350">
                  <a:noFill/>
                </a:ln>
                <a:effectLst/>
                <a:latin typeface="HG丸ｺﾞｼｯｸM-PRO" panose="020F0600000000000000" pitchFamily="50" charset="-128"/>
                <a:ea typeface="HG丸ｺﾞｼｯｸM-PRO" panose="020F0600000000000000" pitchFamily="50" charset="-128"/>
              </a:rPr>
              <a:t>平成</a:t>
            </a:r>
            <a:r>
              <a:rPr lang="en-US" altLang="ja-JP" sz="1050" b="1" spc="50" dirty="0">
                <a:ln w="6350">
                  <a:noFill/>
                </a:ln>
                <a:effectLst/>
                <a:latin typeface="HG丸ｺﾞｼｯｸM-PRO" panose="020F0600000000000000" pitchFamily="50" charset="-128"/>
                <a:ea typeface="HG丸ｺﾞｼｯｸM-PRO" panose="020F0600000000000000" pitchFamily="50" charset="-128"/>
              </a:rPr>
              <a:t>30</a:t>
            </a:r>
            <a:r>
              <a:rPr lang="ja-JP" altLang="en-US" sz="1050" b="1" spc="50" dirty="0">
                <a:ln w="6350">
                  <a:noFill/>
                </a:ln>
                <a:effectLst/>
                <a:latin typeface="HG丸ｺﾞｼｯｸM-PRO" panose="020F0600000000000000" pitchFamily="50" charset="-128"/>
                <a:ea typeface="HG丸ｺﾞｼｯｸM-PRO" panose="020F0600000000000000" pitchFamily="50" charset="-128"/>
              </a:rPr>
              <a:t>年５月から、国が管理する白川、緑川、菊池川で、川が氾濫する可能性が高まった時に、対象の地域にいる人に氾濫の危険をお知らせする情報が自動で発信されるようになりました。</a:t>
            </a:r>
            <a:endParaRPr lang="en-US" altLang="ja-JP" sz="1050" b="1" spc="50" dirty="0">
              <a:ln w="6350">
                <a:noFill/>
              </a:ln>
              <a:effectLst/>
              <a:latin typeface="HG丸ｺﾞｼｯｸM-PRO" panose="020F0600000000000000" pitchFamily="50" charset="-128"/>
              <a:ea typeface="HG丸ｺﾞｼｯｸM-PRO" panose="020F0600000000000000" pitchFamily="50" charset="-128"/>
            </a:endParaRPr>
          </a:p>
        </p:txBody>
      </p:sp>
      <p:sp>
        <p:nvSpPr>
          <p:cNvPr id="96" name="正方形/長方形 95"/>
          <p:cNvSpPr/>
          <p:nvPr/>
        </p:nvSpPr>
        <p:spPr>
          <a:xfrm>
            <a:off x="61378" y="72113"/>
            <a:ext cx="6760264" cy="461665"/>
          </a:xfrm>
          <a:prstGeom prst="rect">
            <a:avLst/>
          </a:prstGeom>
        </p:spPr>
        <p:txBody>
          <a:bodyPr wrap="square">
            <a:spAutoFit/>
          </a:bodyPr>
          <a:lstStyle/>
          <a:p>
            <a:pPr algn="ctr"/>
            <a:r>
              <a:rPr lang="ja-JP" altLang="en-US" b="1" dirty="0">
                <a:solidFill>
                  <a:schemeClr val="bg1"/>
                </a:solidFill>
                <a:latin typeface="メイリオ" panose="020B0604030504040204" pitchFamily="50" charset="-128"/>
                <a:ea typeface="メイリオ" panose="020B0604030504040204" pitchFamily="50" charset="-128"/>
              </a:rPr>
              <a:t>洪水情報が</a:t>
            </a:r>
            <a:r>
              <a:rPr lang="ja-JP" altLang="en-US" sz="2400" b="1" dirty="0">
                <a:ln w="6350">
                  <a:noFill/>
                </a:ln>
                <a:solidFill>
                  <a:srgbClr val="C00000"/>
                </a:solidFill>
                <a:effectLst>
                  <a:glow rad="127000">
                    <a:schemeClr val="bg1"/>
                  </a:glow>
                </a:effectLst>
                <a:latin typeface="メイリオ" panose="020B0604030504040204" pitchFamily="50" charset="-128"/>
                <a:ea typeface="メイリオ" panose="020B0604030504040204" pitchFamily="50" charset="-128"/>
              </a:rPr>
              <a:t>緊急速報メール</a:t>
            </a:r>
            <a:r>
              <a:rPr lang="ja-JP" altLang="en-US" b="1" dirty="0">
                <a:solidFill>
                  <a:schemeClr val="bg1"/>
                </a:solidFill>
                <a:latin typeface="メイリオ" panose="020B0604030504040204" pitchFamily="50" charset="-128"/>
                <a:ea typeface="メイリオ" panose="020B0604030504040204" pitchFamily="50" charset="-128"/>
              </a:rPr>
              <a:t>で発信されます！</a:t>
            </a:r>
          </a:p>
        </p:txBody>
      </p:sp>
      <p:sp>
        <p:nvSpPr>
          <p:cNvPr id="73" name="角丸四角形 72"/>
          <p:cNvSpPr/>
          <p:nvPr/>
        </p:nvSpPr>
        <p:spPr bwMode="auto">
          <a:xfrm>
            <a:off x="2031281" y="962155"/>
            <a:ext cx="2294762" cy="1170000"/>
          </a:xfrm>
          <a:prstGeom prst="roundRect">
            <a:avLst/>
          </a:prstGeom>
          <a:solidFill>
            <a:srgbClr val="FFCCCC"/>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lIns="18000" rIns="0" bIns="0" anchor="b"/>
          <a:lstStyle/>
          <a:p>
            <a:pPr algn="ctr">
              <a:lnSpc>
                <a:spcPct val="95000"/>
              </a:lnSpc>
              <a:spcAft>
                <a:spcPts val="200"/>
              </a:spcAft>
              <a:defRPr/>
            </a:pPr>
            <a:endParaRPr lang="en-US" altLang="ja-JP" sz="1400" dirty="0">
              <a:solidFill>
                <a:schemeClr val="tx1"/>
              </a:solidFill>
              <a:latin typeface="ＭＳ ゴシック" panose="020B0609070205080204" pitchFamily="49" charset="-128"/>
              <a:ea typeface="ＭＳ ゴシック" panose="020B0609070205080204" pitchFamily="49" charset="-128"/>
            </a:endParaRPr>
          </a:p>
        </p:txBody>
      </p:sp>
      <p:sp>
        <p:nvSpPr>
          <p:cNvPr id="74" name="角丸四角形 73"/>
          <p:cNvSpPr/>
          <p:nvPr/>
        </p:nvSpPr>
        <p:spPr bwMode="auto">
          <a:xfrm>
            <a:off x="394894" y="962155"/>
            <a:ext cx="1153143" cy="1170000"/>
          </a:xfrm>
          <a:prstGeom prst="roundRect">
            <a:avLst>
              <a:gd name="adj" fmla="val 10586"/>
            </a:avLst>
          </a:prstGeom>
          <a:solidFill>
            <a:srgbClr val="CCFFFF"/>
          </a:solidFill>
          <a:ln w="28575">
            <a:solidFill>
              <a:srgbClr val="0000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8000" rIns="0" bIns="0" anchor="b"/>
          <a:lstStyle/>
          <a:p>
            <a:pPr algn="ctr">
              <a:lnSpc>
                <a:spcPct val="95000"/>
              </a:lnSpc>
              <a:spcAft>
                <a:spcPts val="200"/>
              </a:spcAft>
              <a:defRPr/>
            </a:pPr>
            <a:endParaRPr lang="ja-JP" altLang="en-US" sz="700" dirty="0">
              <a:solidFill>
                <a:srgbClr val="002060"/>
              </a:solidFill>
            </a:endParaRPr>
          </a:p>
        </p:txBody>
      </p:sp>
      <p:sp>
        <p:nvSpPr>
          <p:cNvPr id="75" name="テキスト ボックス 74"/>
          <p:cNvSpPr txBox="1"/>
          <p:nvPr/>
        </p:nvSpPr>
        <p:spPr>
          <a:xfrm>
            <a:off x="394894" y="1399494"/>
            <a:ext cx="1221166" cy="400110"/>
          </a:xfrm>
          <a:prstGeom prst="rect">
            <a:avLst/>
          </a:prstGeom>
          <a:noFill/>
        </p:spPr>
        <p:txBody>
          <a:bodyPr wrap="square" rtlCol="0" anchor="ctr">
            <a:spAutoFit/>
          </a:bodyPr>
          <a:lstStyle/>
          <a:p>
            <a:r>
              <a:rPr lang="ja-JP" altLang="en-US" sz="1000" dirty="0">
                <a:latin typeface="HG丸ｺﾞｼｯｸM-PRO" panose="020F0600000000000000" pitchFamily="50" charset="-128"/>
                <a:ea typeface="HG丸ｺﾞｼｯｸM-PRO" panose="020F0600000000000000" pitchFamily="50" charset="-128"/>
              </a:rPr>
              <a:t>河川管理者（国）</a:t>
            </a:r>
            <a:endParaRPr lang="en-US" altLang="ja-JP" sz="1000" dirty="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・気象庁</a:t>
            </a:r>
            <a:endParaRPr lang="en-US" altLang="ja-JP" sz="1000" dirty="0">
              <a:latin typeface="HG丸ｺﾞｼｯｸM-PRO" panose="020F0600000000000000" pitchFamily="50" charset="-128"/>
              <a:ea typeface="HG丸ｺﾞｼｯｸM-PRO" panose="020F0600000000000000" pitchFamily="50" charset="-128"/>
            </a:endParaRPr>
          </a:p>
        </p:txBody>
      </p:sp>
      <p:pic>
        <p:nvPicPr>
          <p:cNvPr id="85" name="Picture 13" descr="MCj04316370000[1]"/>
          <p:cNvPicPr>
            <a:picLocks noChangeAspect="1" noChangeArrowheads="1"/>
          </p:cNvPicPr>
          <p:nvPr/>
        </p:nvPicPr>
        <p:blipFill>
          <a:blip r:embed="rId7" cstate="print"/>
          <a:srcRect/>
          <a:stretch>
            <a:fillRect/>
          </a:stretch>
        </p:blipFill>
        <p:spPr bwMode="auto">
          <a:xfrm>
            <a:off x="1012101" y="1732901"/>
            <a:ext cx="409669" cy="409669"/>
          </a:xfrm>
          <a:prstGeom prst="rect">
            <a:avLst/>
          </a:prstGeom>
          <a:noFill/>
          <a:ln w="9525">
            <a:noFill/>
            <a:miter lim="800000"/>
            <a:headEnd/>
            <a:tailEnd/>
          </a:ln>
        </p:spPr>
      </p:pic>
      <p:pic>
        <p:nvPicPr>
          <p:cNvPr id="86" name="Picture 85" descr="C:\Documents and Settings\JMA294C\Local Settings\Temporary Internet Files\Content.IE5\QUW9UNC1\MC900433944[1].png"/>
          <p:cNvPicPr>
            <a:picLocks noChangeAspect="1" noChangeArrowheads="1"/>
          </p:cNvPicPr>
          <p:nvPr/>
        </p:nvPicPr>
        <p:blipFill>
          <a:blip r:embed="rId8" cstate="print"/>
          <a:srcRect/>
          <a:stretch>
            <a:fillRect/>
          </a:stretch>
        </p:blipFill>
        <p:spPr bwMode="auto">
          <a:xfrm flipH="1">
            <a:off x="535912" y="1733010"/>
            <a:ext cx="410221" cy="409559"/>
          </a:xfrm>
          <a:prstGeom prst="rect">
            <a:avLst/>
          </a:prstGeom>
          <a:noFill/>
          <a:ln w="9525">
            <a:noFill/>
            <a:miter lim="800000"/>
            <a:headEnd/>
            <a:tailEnd/>
          </a:ln>
        </p:spPr>
      </p:pic>
      <p:pic>
        <p:nvPicPr>
          <p:cNvPr id="106" name="Picture 4" descr="キッズ,しあわせ,人間,住宅,女,女性,子ども,家屋,家庭,少年,建物,引っ越し,引越し,感情,母,父,男,男性,移動,移転,親"/>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787479" y="1290931"/>
            <a:ext cx="626461" cy="626461"/>
          </a:xfrm>
          <a:prstGeom prst="rect">
            <a:avLst/>
          </a:prstGeom>
          <a:noFill/>
        </p:spPr>
      </p:pic>
      <p:pic>
        <p:nvPicPr>
          <p:cNvPr id="115" name="図 114"/>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48260" y="1130316"/>
            <a:ext cx="371971" cy="371973"/>
          </a:xfrm>
          <a:prstGeom prst="rect">
            <a:avLst/>
          </a:prstGeom>
        </p:spPr>
      </p:pic>
      <p:pic>
        <p:nvPicPr>
          <p:cNvPr id="116" name="図 115"/>
          <p:cNvPicPr>
            <a:picLocks noChangeAspect="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7937" t="2938" r="59985" b="49554"/>
          <a:stretch/>
        </p:blipFill>
        <p:spPr>
          <a:xfrm rot="1439841">
            <a:off x="6069284" y="1010361"/>
            <a:ext cx="319980" cy="467663"/>
          </a:xfrm>
          <a:prstGeom prst="rect">
            <a:avLst/>
          </a:prstGeom>
        </p:spPr>
      </p:pic>
      <p:pic>
        <p:nvPicPr>
          <p:cNvPr id="118" name="図 117"/>
          <p:cNvPicPr>
            <a:picLocks noChangeAspect="1"/>
          </p:cNvPicPr>
          <p:nvPr/>
        </p:nvPicPr>
        <p:blipFill rotWithShape="1">
          <a:blip r:embed="rId12" cstate="print">
            <a:clrChange>
              <a:clrFrom>
                <a:srgbClr val="DBE8EE"/>
              </a:clrFrom>
              <a:clrTo>
                <a:srgbClr val="DBE8EE">
                  <a:alpha val="0"/>
                </a:srgbClr>
              </a:clrTo>
            </a:clrChange>
            <a:extLst>
              <a:ext uri="{28A0092B-C50C-407E-A947-70E740481C1C}">
                <a14:useLocalDpi xmlns:a14="http://schemas.microsoft.com/office/drawing/2010/main" val="0"/>
              </a:ext>
            </a:extLst>
          </a:blip>
          <a:srcRect l="8968" t="15257" r="12174" b="10119"/>
          <a:stretch/>
        </p:blipFill>
        <p:spPr>
          <a:xfrm>
            <a:off x="2534809" y="1075156"/>
            <a:ext cx="600663" cy="510564"/>
          </a:xfrm>
          <a:prstGeom prst="rect">
            <a:avLst/>
          </a:prstGeom>
        </p:spPr>
      </p:pic>
      <p:sp>
        <p:nvSpPr>
          <p:cNvPr id="119" name="右矢印 118"/>
          <p:cNvSpPr/>
          <p:nvPr/>
        </p:nvSpPr>
        <p:spPr>
          <a:xfrm>
            <a:off x="1491416" y="1181427"/>
            <a:ext cx="792000" cy="720000"/>
          </a:xfrm>
          <a:prstGeom prst="rightArrow">
            <a:avLst>
              <a:gd name="adj1" fmla="val 61334"/>
              <a:gd name="adj2" fmla="val 50000"/>
            </a:avLst>
          </a:prstGeom>
        </p:spPr>
        <p:style>
          <a:lnRef idx="0">
            <a:schemeClr val="accent2"/>
          </a:lnRef>
          <a:fillRef idx="3">
            <a:schemeClr val="accent2"/>
          </a:fillRef>
          <a:effectRef idx="3">
            <a:schemeClr val="accent2"/>
          </a:effectRef>
          <a:fontRef idx="minor">
            <a:schemeClr val="lt1"/>
          </a:fontRef>
        </p:style>
        <p:txBody>
          <a:bodyPr lIns="0" rIns="0" rtlCol="0" anchor="ctr"/>
          <a:lstStyle/>
          <a:p>
            <a:pPr algn="r"/>
            <a:endParaRPr kumimoji="1" lang="ja-JP" altLang="en-US" sz="1100" b="1" dirty="0">
              <a:latin typeface="HG丸ｺﾞｼｯｸM-PRO" panose="020F0600000000000000" pitchFamily="50" charset="-128"/>
              <a:ea typeface="HG丸ｺﾞｼｯｸM-PRO" panose="020F0600000000000000" pitchFamily="50" charset="-128"/>
            </a:endParaRPr>
          </a:p>
        </p:txBody>
      </p:sp>
      <p:sp>
        <p:nvSpPr>
          <p:cNvPr id="123" name="テキスト ボックス 122"/>
          <p:cNvSpPr txBox="1"/>
          <p:nvPr/>
        </p:nvSpPr>
        <p:spPr>
          <a:xfrm>
            <a:off x="243413" y="2155852"/>
            <a:ext cx="2574030" cy="246221"/>
          </a:xfrm>
          <a:prstGeom prst="rect">
            <a:avLst/>
          </a:prstGeom>
          <a:noFill/>
        </p:spPr>
        <p:txBody>
          <a:bodyPr wrap="square" rtlCol="0">
            <a:spAutoFit/>
          </a:bodyPr>
          <a:lstStyle/>
          <a:p>
            <a:r>
              <a:rPr kumimoji="1" lang="ja-JP" altLang="en-US" sz="1000" b="1" dirty="0">
                <a:latin typeface="HG丸ｺﾞｼｯｸM-PRO" panose="020F0600000000000000" pitchFamily="50" charset="-128"/>
                <a:ea typeface="HG丸ｺﾞｼｯｸM-PRO" panose="020F0600000000000000" pitchFamily="50" charset="-128"/>
              </a:rPr>
              <a:t>洪水情報のプッシュ型配信</a:t>
            </a:r>
            <a:r>
              <a:rPr lang="ja-JP" altLang="en-US" sz="1000" b="1" dirty="0">
                <a:latin typeface="HG丸ｺﾞｼｯｸM-PRO" panose="020F0600000000000000" pitchFamily="50" charset="-128"/>
                <a:ea typeface="HG丸ｺﾞｼｯｸM-PRO" panose="020F0600000000000000" pitchFamily="50" charset="-128"/>
              </a:rPr>
              <a:t>イメージ</a:t>
            </a:r>
            <a:endParaRPr kumimoji="1" lang="ja-JP" altLang="en-US" sz="1000" b="1" dirty="0">
              <a:latin typeface="HG丸ｺﾞｼｯｸM-PRO" panose="020F0600000000000000" pitchFamily="50" charset="-128"/>
              <a:ea typeface="HG丸ｺﾞｼｯｸM-PRO" panose="020F0600000000000000" pitchFamily="50" charset="-128"/>
            </a:endParaRPr>
          </a:p>
        </p:txBody>
      </p:sp>
      <p:sp>
        <p:nvSpPr>
          <p:cNvPr id="129" name="フリーフォーム 128"/>
          <p:cNvSpPr>
            <a:spLocks noChangeAspect="1"/>
          </p:cNvSpPr>
          <p:nvPr/>
        </p:nvSpPr>
        <p:spPr>
          <a:xfrm>
            <a:off x="836495" y="1057084"/>
            <a:ext cx="288734" cy="376189"/>
          </a:xfrm>
          <a:custGeom>
            <a:avLst/>
            <a:gdLst>
              <a:gd name="connsiteX0" fmla="*/ 542925 w 542925"/>
              <a:gd name="connsiteY0" fmla="*/ 619125 h 619125"/>
              <a:gd name="connsiteX1" fmla="*/ 139700 w 542925"/>
              <a:gd name="connsiteY1" fmla="*/ 619125 h 619125"/>
              <a:gd name="connsiteX2" fmla="*/ 219075 w 542925"/>
              <a:gd name="connsiteY2" fmla="*/ 546100 h 619125"/>
              <a:gd name="connsiteX3" fmla="*/ 0 w 542925"/>
              <a:gd name="connsiteY3" fmla="*/ 374650 h 619125"/>
              <a:gd name="connsiteX4" fmla="*/ 212725 w 542925"/>
              <a:gd name="connsiteY4" fmla="*/ 244475 h 619125"/>
              <a:gd name="connsiteX5" fmla="*/ 44450 w 542925"/>
              <a:gd name="connsiteY5" fmla="*/ 120650 h 619125"/>
              <a:gd name="connsiteX6" fmla="*/ 428625 w 542925"/>
              <a:gd name="connsiteY6" fmla="*/ 0 h 619125"/>
              <a:gd name="connsiteX7" fmla="*/ 174625 w 542925"/>
              <a:gd name="connsiteY7" fmla="*/ 114300 h 619125"/>
              <a:gd name="connsiteX8" fmla="*/ 412750 w 542925"/>
              <a:gd name="connsiteY8" fmla="*/ 247650 h 619125"/>
              <a:gd name="connsiteX9" fmla="*/ 250825 w 542925"/>
              <a:gd name="connsiteY9" fmla="*/ 361950 h 619125"/>
              <a:gd name="connsiteX10" fmla="*/ 542925 w 542925"/>
              <a:gd name="connsiteY10" fmla="*/ 619125 h 619125"/>
              <a:gd name="connsiteX0" fmla="*/ 542925 w 542925"/>
              <a:gd name="connsiteY0" fmla="*/ 619125 h 619125"/>
              <a:gd name="connsiteX1" fmla="*/ 139700 w 542925"/>
              <a:gd name="connsiteY1" fmla="*/ 619125 h 619125"/>
              <a:gd name="connsiteX2" fmla="*/ 219075 w 542925"/>
              <a:gd name="connsiteY2" fmla="*/ 546100 h 619125"/>
              <a:gd name="connsiteX3" fmla="*/ 0 w 542925"/>
              <a:gd name="connsiteY3" fmla="*/ 374650 h 619125"/>
              <a:gd name="connsiteX4" fmla="*/ 212725 w 542925"/>
              <a:gd name="connsiteY4" fmla="*/ 244475 h 619125"/>
              <a:gd name="connsiteX5" fmla="*/ 44450 w 542925"/>
              <a:gd name="connsiteY5" fmla="*/ 120650 h 619125"/>
              <a:gd name="connsiteX6" fmla="*/ 428625 w 542925"/>
              <a:gd name="connsiteY6" fmla="*/ 0 h 619125"/>
              <a:gd name="connsiteX7" fmla="*/ 174625 w 542925"/>
              <a:gd name="connsiteY7" fmla="*/ 114300 h 619125"/>
              <a:gd name="connsiteX8" fmla="*/ 412750 w 542925"/>
              <a:gd name="connsiteY8" fmla="*/ 247650 h 619125"/>
              <a:gd name="connsiteX9" fmla="*/ 250825 w 542925"/>
              <a:gd name="connsiteY9" fmla="*/ 361950 h 619125"/>
              <a:gd name="connsiteX10" fmla="*/ 542925 w 542925"/>
              <a:gd name="connsiteY10" fmla="*/ 619125 h 619125"/>
              <a:gd name="connsiteX0" fmla="*/ 542925 w 542925"/>
              <a:gd name="connsiteY0" fmla="*/ 619125 h 619125"/>
              <a:gd name="connsiteX1" fmla="*/ 139700 w 542925"/>
              <a:gd name="connsiteY1" fmla="*/ 619125 h 619125"/>
              <a:gd name="connsiteX2" fmla="*/ 219075 w 542925"/>
              <a:gd name="connsiteY2" fmla="*/ 546100 h 619125"/>
              <a:gd name="connsiteX3" fmla="*/ 0 w 542925"/>
              <a:gd name="connsiteY3" fmla="*/ 374650 h 619125"/>
              <a:gd name="connsiteX4" fmla="*/ 212725 w 542925"/>
              <a:gd name="connsiteY4" fmla="*/ 244475 h 619125"/>
              <a:gd name="connsiteX5" fmla="*/ 44450 w 542925"/>
              <a:gd name="connsiteY5" fmla="*/ 120650 h 619125"/>
              <a:gd name="connsiteX6" fmla="*/ 428625 w 542925"/>
              <a:gd name="connsiteY6" fmla="*/ 0 h 619125"/>
              <a:gd name="connsiteX7" fmla="*/ 174625 w 542925"/>
              <a:gd name="connsiteY7" fmla="*/ 114300 h 619125"/>
              <a:gd name="connsiteX8" fmla="*/ 412750 w 542925"/>
              <a:gd name="connsiteY8" fmla="*/ 247650 h 619125"/>
              <a:gd name="connsiteX9" fmla="*/ 250825 w 542925"/>
              <a:gd name="connsiteY9" fmla="*/ 361950 h 619125"/>
              <a:gd name="connsiteX10" fmla="*/ 542925 w 542925"/>
              <a:gd name="connsiteY10" fmla="*/ 619125 h 619125"/>
              <a:gd name="connsiteX0" fmla="*/ 542925 w 542925"/>
              <a:gd name="connsiteY0" fmla="*/ 619125 h 619125"/>
              <a:gd name="connsiteX1" fmla="*/ 139700 w 542925"/>
              <a:gd name="connsiteY1" fmla="*/ 619125 h 619125"/>
              <a:gd name="connsiteX2" fmla="*/ 219075 w 542925"/>
              <a:gd name="connsiteY2" fmla="*/ 546100 h 619125"/>
              <a:gd name="connsiteX3" fmla="*/ 0 w 542925"/>
              <a:gd name="connsiteY3" fmla="*/ 374650 h 619125"/>
              <a:gd name="connsiteX4" fmla="*/ 212725 w 542925"/>
              <a:gd name="connsiteY4" fmla="*/ 244475 h 619125"/>
              <a:gd name="connsiteX5" fmla="*/ 44450 w 542925"/>
              <a:gd name="connsiteY5" fmla="*/ 120650 h 619125"/>
              <a:gd name="connsiteX6" fmla="*/ 428625 w 542925"/>
              <a:gd name="connsiteY6" fmla="*/ 0 h 619125"/>
              <a:gd name="connsiteX7" fmla="*/ 174625 w 542925"/>
              <a:gd name="connsiteY7" fmla="*/ 114300 h 619125"/>
              <a:gd name="connsiteX8" fmla="*/ 412750 w 542925"/>
              <a:gd name="connsiteY8" fmla="*/ 247650 h 619125"/>
              <a:gd name="connsiteX9" fmla="*/ 250825 w 542925"/>
              <a:gd name="connsiteY9" fmla="*/ 361950 h 619125"/>
              <a:gd name="connsiteX10" fmla="*/ 542925 w 542925"/>
              <a:gd name="connsiteY10" fmla="*/ 619125 h 619125"/>
              <a:gd name="connsiteX0" fmla="*/ 542925 w 542925"/>
              <a:gd name="connsiteY0" fmla="*/ 619125 h 619125"/>
              <a:gd name="connsiteX1" fmla="*/ 139700 w 542925"/>
              <a:gd name="connsiteY1" fmla="*/ 619125 h 619125"/>
              <a:gd name="connsiteX2" fmla="*/ 219075 w 542925"/>
              <a:gd name="connsiteY2" fmla="*/ 546100 h 619125"/>
              <a:gd name="connsiteX3" fmla="*/ 0 w 542925"/>
              <a:gd name="connsiteY3" fmla="*/ 374650 h 619125"/>
              <a:gd name="connsiteX4" fmla="*/ 212725 w 542925"/>
              <a:gd name="connsiteY4" fmla="*/ 244475 h 619125"/>
              <a:gd name="connsiteX5" fmla="*/ 44450 w 542925"/>
              <a:gd name="connsiteY5" fmla="*/ 120650 h 619125"/>
              <a:gd name="connsiteX6" fmla="*/ 428625 w 542925"/>
              <a:gd name="connsiteY6" fmla="*/ 0 h 619125"/>
              <a:gd name="connsiteX7" fmla="*/ 174625 w 542925"/>
              <a:gd name="connsiteY7" fmla="*/ 114300 h 619125"/>
              <a:gd name="connsiteX8" fmla="*/ 412750 w 542925"/>
              <a:gd name="connsiteY8" fmla="*/ 247650 h 619125"/>
              <a:gd name="connsiteX9" fmla="*/ 250825 w 542925"/>
              <a:gd name="connsiteY9" fmla="*/ 361950 h 619125"/>
              <a:gd name="connsiteX10" fmla="*/ 542925 w 542925"/>
              <a:gd name="connsiteY10" fmla="*/ 619125 h 619125"/>
              <a:gd name="connsiteX0" fmla="*/ 542925 w 542925"/>
              <a:gd name="connsiteY0" fmla="*/ 619125 h 619125"/>
              <a:gd name="connsiteX1" fmla="*/ 139700 w 542925"/>
              <a:gd name="connsiteY1" fmla="*/ 619125 h 619125"/>
              <a:gd name="connsiteX2" fmla="*/ 219075 w 542925"/>
              <a:gd name="connsiteY2" fmla="*/ 546100 h 619125"/>
              <a:gd name="connsiteX3" fmla="*/ 0 w 542925"/>
              <a:gd name="connsiteY3" fmla="*/ 374650 h 619125"/>
              <a:gd name="connsiteX4" fmla="*/ 212725 w 542925"/>
              <a:gd name="connsiteY4" fmla="*/ 244475 h 619125"/>
              <a:gd name="connsiteX5" fmla="*/ 44450 w 542925"/>
              <a:gd name="connsiteY5" fmla="*/ 120650 h 619125"/>
              <a:gd name="connsiteX6" fmla="*/ 428625 w 542925"/>
              <a:gd name="connsiteY6" fmla="*/ 0 h 619125"/>
              <a:gd name="connsiteX7" fmla="*/ 174625 w 542925"/>
              <a:gd name="connsiteY7" fmla="*/ 114300 h 619125"/>
              <a:gd name="connsiteX8" fmla="*/ 412750 w 542925"/>
              <a:gd name="connsiteY8" fmla="*/ 247650 h 619125"/>
              <a:gd name="connsiteX9" fmla="*/ 250825 w 542925"/>
              <a:gd name="connsiteY9" fmla="*/ 361950 h 619125"/>
              <a:gd name="connsiteX10" fmla="*/ 542925 w 542925"/>
              <a:gd name="connsiteY10" fmla="*/ 619125 h 619125"/>
              <a:gd name="connsiteX0" fmla="*/ 542925 w 542925"/>
              <a:gd name="connsiteY0" fmla="*/ 619125 h 619125"/>
              <a:gd name="connsiteX1" fmla="*/ 139700 w 542925"/>
              <a:gd name="connsiteY1" fmla="*/ 619125 h 619125"/>
              <a:gd name="connsiteX2" fmla="*/ 219075 w 542925"/>
              <a:gd name="connsiteY2" fmla="*/ 546100 h 619125"/>
              <a:gd name="connsiteX3" fmla="*/ 0 w 542925"/>
              <a:gd name="connsiteY3" fmla="*/ 374650 h 619125"/>
              <a:gd name="connsiteX4" fmla="*/ 212725 w 542925"/>
              <a:gd name="connsiteY4" fmla="*/ 244475 h 619125"/>
              <a:gd name="connsiteX5" fmla="*/ 44450 w 542925"/>
              <a:gd name="connsiteY5" fmla="*/ 120650 h 619125"/>
              <a:gd name="connsiteX6" fmla="*/ 428625 w 542925"/>
              <a:gd name="connsiteY6" fmla="*/ 0 h 619125"/>
              <a:gd name="connsiteX7" fmla="*/ 174625 w 542925"/>
              <a:gd name="connsiteY7" fmla="*/ 114300 h 619125"/>
              <a:gd name="connsiteX8" fmla="*/ 412750 w 542925"/>
              <a:gd name="connsiteY8" fmla="*/ 247650 h 619125"/>
              <a:gd name="connsiteX9" fmla="*/ 250825 w 542925"/>
              <a:gd name="connsiteY9" fmla="*/ 361950 h 619125"/>
              <a:gd name="connsiteX10" fmla="*/ 542925 w 542925"/>
              <a:gd name="connsiteY10" fmla="*/ 619125 h 619125"/>
              <a:gd name="connsiteX0" fmla="*/ 542925 w 542925"/>
              <a:gd name="connsiteY0" fmla="*/ 619125 h 619125"/>
              <a:gd name="connsiteX1" fmla="*/ 139700 w 542925"/>
              <a:gd name="connsiteY1" fmla="*/ 619125 h 619125"/>
              <a:gd name="connsiteX2" fmla="*/ 219075 w 542925"/>
              <a:gd name="connsiteY2" fmla="*/ 546100 h 619125"/>
              <a:gd name="connsiteX3" fmla="*/ 0 w 542925"/>
              <a:gd name="connsiteY3" fmla="*/ 374650 h 619125"/>
              <a:gd name="connsiteX4" fmla="*/ 212725 w 542925"/>
              <a:gd name="connsiteY4" fmla="*/ 244475 h 619125"/>
              <a:gd name="connsiteX5" fmla="*/ 44450 w 542925"/>
              <a:gd name="connsiteY5" fmla="*/ 120650 h 619125"/>
              <a:gd name="connsiteX6" fmla="*/ 428625 w 542925"/>
              <a:gd name="connsiteY6" fmla="*/ 0 h 619125"/>
              <a:gd name="connsiteX7" fmla="*/ 174625 w 542925"/>
              <a:gd name="connsiteY7" fmla="*/ 114300 h 619125"/>
              <a:gd name="connsiteX8" fmla="*/ 412750 w 542925"/>
              <a:gd name="connsiteY8" fmla="*/ 247650 h 619125"/>
              <a:gd name="connsiteX9" fmla="*/ 250825 w 542925"/>
              <a:gd name="connsiteY9" fmla="*/ 361950 h 619125"/>
              <a:gd name="connsiteX10" fmla="*/ 542925 w 542925"/>
              <a:gd name="connsiteY10" fmla="*/ 619125 h 619125"/>
              <a:gd name="connsiteX0" fmla="*/ 542925 w 542925"/>
              <a:gd name="connsiteY0" fmla="*/ 619125 h 619125"/>
              <a:gd name="connsiteX1" fmla="*/ 139700 w 542925"/>
              <a:gd name="connsiteY1" fmla="*/ 619125 h 619125"/>
              <a:gd name="connsiteX2" fmla="*/ 219075 w 542925"/>
              <a:gd name="connsiteY2" fmla="*/ 546100 h 619125"/>
              <a:gd name="connsiteX3" fmla="*/ 0 w 542925"/>
              <a:gd name="connsiteY3" fmla="*/ 374650 h 619125"/>
              <a:gd name="connsiteX4" fmla="*/ 212725 w 542925"/>
              <a:gd name="connsiteY4" fmla="*/ 244475 h 619125"/>
              <a:gd name="connsiteX5" fmla="*/ 44450 w 542925"/>
              <a:gd name="connsiteY5" fmla="*/ 120650 h 619125"/>
              <a:gd name="connsiteX6" fmla="*/ 428625 w 542925"/>
              <a:gd name="connsiteY6" fmla="*/ 0 h 619125"/>
              <a:gd name="connsiteX7" fmla="*/ 174625 w 542925"/>
              <a:gd name="connsiteY7" fmla="*/ 114300 h 619125"/>
              <a:gd name="connsiteX8" fmla="*/ 412750 w 542925"/>
              <a:gd name="connsiteY8" fmla="*/ 247650 h 619125"/>
              <a:gd name="connsiteX9" fmla="*/ 250825 w 542925"/>
              <a:gd name="connsiteY9" fmla="*/ 361950 h 619125"/>
              <a:gd name="connsiteX10" fmla="*/ 542925 w 542925"/>
              <a:gd name="connsiteY10" fmla="*/ 619125 h 619125"/>
              <a:gd name="connsiteX0" fmla="*/ 542925 w 542925"/>
              <a:gd name="connsiteY0" fmla="*/ 619125 h 619125"/>
              <a:gd name="connsiteX1" fmla="*/ 139700 w 542925"/>
              <a:gd name="connsiteY1" fmla="*/ 619125 h 619125"/>
              <a:gd name="connsiteX2" fmla="*/ 219075 w 542925"/>
              <a:gd name="connsiteY2" fmla="*/ 546100 h 619125"/>
              <a:gd name="connsiteX3" fmla="*/ 0 w 542925"/>
              <a:gd name="connsiteY3" fmla="*/ 374650 h 619125"/>
              <a:gd name="connsiteX4" fmla="*/ 212725 w 542925"/>
              <a:gd name="connsiteY4" fmla="*/ 244475 h 619125"/>
              <a:gd name="connsiteX5" fmla="*/ 44450 w 542925"/>
              <a:gd name="connsiteY5" fmla="*/ 120650 h 619125"/>
              <a:gd name="connsiteX6" fmla="*/ 428625 w 542925"/>
              <a:gd name="connsiteY6" fmla="*/ 0 h 619125"/>
              <a:gd name="connsiteX7" fmla="*/ 174625 w 542925"/>
              <a:gd name="connsiteY7" fmla="*/ 114300 h 619125"/>
              <a:gd name="connsiteX8" fmla="*/ 412750 w 542925"/>
              <a:gd name="connsiteY8" fmla="*/ 247650 h 619125"/>
              <a:gd name="connsiteX9" fmla="*/ 247650 w 542925"/>
              <a:gd name="connsiteY9" fmla="*/ 355600 h 619125"/>
              <a:gd name="connsiteX10" fmla="*/ 542925 w 542925"/>
              <a:gd name="connsiteY10" fmla="*/ 619125 h 619125"/>
              <a:gd name="connsiteX0" fmla="*/ 542925 w 542925"/>
              <a:gd name="connsiteY0" fmla="*/ 619125 h 619125"/>
              <a:gd name="connsiteX1" fmla="*/ 139700 w 542925"/>
              <a:gd name="connsiteY1" fmla="*/ 619125 h 619125"/>
              <a:gd name="connsiteX2" fmla="*/ 219075 w 542925"/>
              <a:gd name="connsiteY2" fmla="*/ 546100 h 619125"/>
              <a:gd name="connsiteX3" fmla="*/ 0 w 542925"/>
              <a:gd name="connsiteY3" fmla="*/ 374650 h 619125"/>
              <a:gd name="connsiteX4" fmla="*/ 212725 w 542925"/>
              <a:gd name="connsiteY4" fmla="*/ 244475 h 619125"/>
              <a:gd name="connsiteX5" fmla="*/ 44450 w 542925"/>
              <a:gd name="connsiteY5" fmla="*/ 120650 h 619125"/>
              <a:gd name="connsiteX6" fmla="*/ 428625 w 542925"/>
              <a:gd name="connsiteY6" fmla="*/ 0 h 619125"/>
              <a:gd name="connsiteX7" fmla="*/ 174625 w 542925"/>
              <a:gd name="connsiteY7" fmla="*/ 114300 h 619125"/>
              <a:gd name="connsiteX8" fmla="*/ 412750 w 542925"/>
              <a:gd name="connsiteY8" fmla="*/ 247650 h 619125"/>
              <a:gd name="connsiteX9" fmla="*/ 247650 w 542925"/>
              <a:gd name="connsiteY9" fmla="*/ 355600 h 619125"/>
              <a:gd name="connsiteX10" fmla="*/ 542925 w 542925"/>
              <a:gd name="connsiteY10" fmla="*/ 619125 h 619125"/>
              <a:gd name="connsiteX0" fmla="*/ 542925 w 542925"/>
              <a:gd name="connsiteY0" fmla="*/ 619125 h 619125"/>
              <a:gd name="connsiteX1" fmla="*/ 139700 w 542925"/>
              <a:gd name="connsiteY1" fmla="*/ 619125 h 619125"/>
              <a:gd name="connsiteX2" fmla="*/ 219075 w 542925"/>
              <a:gd name="connsiteY2" fmla="*/ 546100 h 619125"/>
              <a:gd name="connsiteX3" fmla="*/ 0 w 542925"/>
              <a:gd name="connsiteY3" fmla="*/ 374650 h 619125"/>
              <a:gd name="connsiteX4" fmla="*/ 212725 w 542925"/>
              <a:gd name="connsiteY4" fmla="*/ 244475 h 619125"/>
              <a:gd name="connsiteX5" fmla="*/ 44450 w 542925"/>
              <a:gd name="connsiteY5" fmla="*/ 120650 h 619125"/>
              <a:gd name="connsiteX6" fmla="*/ 428625 w 542925"/>
              <a:gd name="connsiteY6" fmla="*/ 0 h 619125"/>
              <a:gd name="connsiteX7" fmla="*/ 174625 w 542925"/>
              <a:gd name="connsiteY7" fmla="*/ 114300 h 619125"/>
              <a:gd name="connsiteX8" fmla="*/ 412750 w 542925"/>
              <a:gd name="connsiteY8" fmla="*/ 247650 h 619125"/>
              <a:gd name="connsiteX9" fmla="*/ 247650 w 542925"/>
              <a:gd name="connsiteY9" fmla="*/ 355600 h 619125"/>
              <a:gd name="connsiteX10" fmla="*/ 542925 w 542925"/>
              <a:gd name="connsiteY10" fmla="*/ 619125 h 619125"/>
              <a:gd name="connsiteX0" fmla="*/ 542925 w 545176"/>
              <a:gd name="connsiteY0" fmla="*/ 619125 h 619125"/>
              <a:gd name="connsiteX1" fmla="*/ 139700 w 545176"/>
              <a:gd name="connsiteY1" fmla="*/ 619125 h 619125"/>
              <a:gd name="connsiteX2" fmla="*/ 219075 w 545176"/>
              <a:gd name="connsiteY2" fmla="*/ 546100 h 619125"/>
              <a:gd name="connsiteX3" fmla="*/ 0 w 545176"/>
              <a:gd name="connsiteY3" fmla="*/ 374650 h 619125"/>
              <a:gd name="connsiteX4" fmla="*/ 212725 w 545176"/>
              <a:gd name="connsiteY4" fmla="*/ 244475 h 619125"/>
              <a:gd name="connsiteX5" fmla="*/ 44450 w 545176"/>
              <a:gd name="connsiteY5" fmla="*/ 120650 h 619125"/>
              <a:gd name="connsiteX6" fmla="*/ 428625 w 545176"/>
              <a:gd name="connsiteY6" fmla="*/ 0 h 619125"/>
              <a:gd name="connsiteX7" fmla="*/ 174625 w 545176"/>
              <a:gd name="connsiteY7" fmla="*/ 114300 h 619125"/>
              <a:gd name="connsiteX8" fmla="*/ 412750 w 545176"/>
              <a:gd name="connsiteY8" fmla="*/ 247650 h 619125"/>
              <a:gd name="connsiteX9" fmla="*/ 247650 w 545176"/>
              <a:gd name="connsiteY9" fmla="*/ 355600 h 619125"/>
              <a:gd name="connsiteX10" fmla="*/ 542925 w 545176"/>
              <a:gd name="connsiteY10" fmla="*/ 619125 h 619125"/>
              <a:gd name="connsiteX0" fmla="*/ 542925 w 545176"/>
              <a:gd name="connsiteY0" fmla="*/ 619125 h 619125"/>
              <a:gd name="connsiteX1" fmla="*/ 139700 w 545176"/>
              <a:gd name="connsiteY1" fmla="*/ 619125 h 619125"/>
              <a:gd name="connsiteX2" fmla="*/ 219075 w 545176"/>
              <a:gd name="connsiteY2" fmla="*/ 546100 h 619125"/>
              <a:gd name="connsiteX3" fmla="*/ 0 w 545176"/>
              <a:gd name="connsiteY3" fmla="*/ 374650 h 619125"/>
              <a:gd name="connsiteX4" fmla="*/ 212725 w 545176"/>
              <a:gd name="connsiteY4" fmla="*/ 244475 h 619125"/>
              <a:gd name="connsiteX5" fmla="*/ 44450 w 545176"/>
              <a:gd name="connsiteY5" fmla="*/ 120650 h 619125"/>
              <a:gd name="connsiteX6" fmla="*/ 428625 w 545176"/>
              <a:gd name="connsiteY6" fmla="*/ 0 h 619125"/>
              <a:gd name="connsiteX7" fmla="*/ 174625 w 545176"/>
              <a:gd name="connsiteY7" fmla="*/ 114300 h 619125"/>
              <a:gd name="connsiteX8" fmla="*/ 412750 w 545176"/>
              <a:gd name="connsiteY8" fmla="*/ 247650 h 619125"/>
              <a:gd name="connsiteX9" fmla="*/ 247650 w 545176"/>
              <a:gd name="connsiteY9" fmla="*/ 355600 h 619125"/>
              <a:gd name="connsiteX10" fmla="*/ 542925 w 545176"/>
              <a:gd name="connsiteY10" fmla="*/ 619125 h 619125"/>
              <a:gd name="connsiteX0" fmla="*/ 542925 w 545176"/>
              <a:gd name="connsiteY0" fmla="*/ 619125 h 619125"/>
              <a:gd name="connsiteX1" fmla="*/ 139700 w 545176"/>
              <a:gd name="connsiteY1" fmla="*/ 619125 h 619125"/>
              <a:gd name="connsiteX2" fmla="*/ 219075 w 545176"/>
              <a:gd name="connsiteY2" fmla="*/ 546100 h 619125"/>
              <a:gd name="connsiteX3" fmla="*/ 0 w 545176"/>
              <a:gd name="connsiteY3" fmla="*/ 374650 h 619125"/>
              <a:gd name="connsiteX4" fmla="*/ 212725 w 545176"/>
              <a:gd name="connsiteY4" fmla="*/ 244475 h 619125"/>
              <a:gd name="connsiteX5" fmla="*/ 44450 w 545176"/>
              <a:gd name="connsiteY5" fmla="*/ 120650 h 619125"/>
              <a:gd name="connsiteX6" fmla="*/ 428625 w 545176"/>
              <a:gd name="connsiteY6" fmla="*/ 0 h 619125"/>
              <a:gd name="connsiteX7" fmla="*/ 174625 w 545176"/>
              <a:gd name="connsiteY7" fmla="*/ 114300 h 619125"/>
              <a:gd name="connsiteX8" fmla="*/ 412750 w 545176"/>
              <a:gd name="connsiteY8" fmla="*/ 247650 h 619125"/>
              <a:gd name="connsiteX9" fmla="*/ 247650 w 545176"/>
              <a:gd name="connsiteY9" fmla="*/ 355600 h 619125"/>
              <a:gd name="connsiteX10" fmla="*/ 542925 w 545176"/>
              <a:gd name="connsiteY10" fmla="*/ 619125 h 619125"/>
              <a:gd name="connsiteX0" fmla="*/ 542925 w 545176"/>
              <a:gd name="connsiteY0" fmla="*/ 619125 h 619125"/>
              <a:gd name="connsiteX1" fmla="*/ 139700 w 545176"/>
              <a:gd name="connsiteY1" fmla="*/ 619125 h 619125"/>
              <a:gd name="connsiteX2" fmla="*/ 219075 w 545176"/>
              <a:gd name="connsiteY2" fmla="*/ 546100 h 619125"/>
              <a:gd name="connsiteX3" fmla="*/ 0 w 545176"/>
              <a:gd name="connsiteY3" fmla="*/ 374650 h 619125"/>
              <a:gd name="connsiteX4" fmla="*/ 212725 w 545176"/>
              <a:gd name="connsiteY4" fmla="*/ 244475 h 619125"/>
              <a:gd name="connsiteX5" fmla="*/ 44450 w 545176"/>
              <a:gd name="connsiteY5" fmla="*/ 120650 h 619125"/>
              <a:gd name="connsiteX6" fmla="*/ 428625 w 545176"/>
              <a:gd name="connsiteY6" fmla="*/ 0 h 619125"/>
              <a:gd name="connsiteX7" fmla="*/ 174625 w 545176"/>
              <a:gd name="connsiteY7" fmla="*/ 114300 h 619125"/>
              <a:gd name="connsiteX8" fmla="*/ 412750 w 545176"/>
              <a:gd name="connsiteY8" fmla="*/ 247650 h 619125"/>
              <a:gd name="connsiteX9" fmla="*/ 247650 w 545176"/>
              <a:gd name="connsiteY9" fmla="*/ 355600 h 619125"/>
              <a:gd name="connsiteX10" fmla="*/ 542925 w 545176"/>
              <a:gd name="connsiteY10" fmla="*/ 619125 h 619125"/>
              <a:gd name="connsiteX0" fmla="*/ 542925 w 545176"/>
              <a:gd name="connsiteY0" fmla="*/ 619125 h 619125"/>
              <a:gd name="connsiteX1" fmla="*/ 139700 w 545176"/>
              <a:gd name="connsiteY1" fmla="*/ 619125 h 619125"/>
              <a:gd name="connsiteX2" fmla="*/ 219075 w 545176"/>
              <a:gd name="connsiteY2" fmla="*/ 546100 h 619125"/>
              <a:gd name="connsiteX3" fmla="*/ 0 w 545176"/>
              <a:gd name="connsiteY3" fmla="*/ 374650 h 619125"/>
              <a:gd name="connsiteX4" fmla="*/ 212725 w 545176"/>
              <a:gd name="connsiteY4" fmla="*/ 244475 h 619125"/>
              <a:gd name="connsiteX5" fmla="*/ 44450 w 545176"/>
              <a:gd name="connsiteY5" fmla="*/ 120650 h 619125"/>
              <a:gd name="connsiteX6" fmla="*/ 428625 w 545176"/>
              <a:gd name="connsiteY6" fmla="*/ 0 h 619125"/>
              <a:gd name="connsiteX7" fmla="*/ 174625 w 545176"/>
              <a:gd name="connsiteY7" fmla="*/ 114300 h 619125"/>
              <a:gd name="connsiteX8" fmla="*/ 412750 w 545176"/>
              <a:gd name="connsiteY8" fmla="*/ 247650 h 619125"/>
              <a:gd name="connsiteX9" fmla="*/ 247650 w 545176"/>
              <a:gd name="connsiteY9" fmla="*/ 355600 h 619125"/>
              <a:gd name="connsiteX10" fmla="*/ 542925 w 545176"/>
              <a:gd name="connsiteY10" fmla="*/ 619125 h 619125"/>
              <a:gd name="connsiteX0" fmla="*/ 542925 w 545176"/>
              <a:gd name="connsiteY0" fmla="*/ 619125 h 619125"/>
              <a:gd name="connsiteX1" fmla="*/ 139700 w 545176"/>
              <a:gd name="connsiteY1" fmla="*/ 619125 h 619125"/>
              <a:gd name="connsiteX2" fmla="*/ 219075 w 545176"/>
              <a:gd name="connsiteY2" fmla="*/ 546100 h 619125"/>
              <a:gd name="connsiteX3" fmla="*/ 0 w 545176"/>
              <a:gd name="connsiteY3" fmla="*/ 374650 h 619125"/>
              <a:gd name="connsiteX4" fmla="*/ 212725 w 545176"/>
              <a:gd name="connsiteY4" fmla="*/ 244475 h 619125"/>
              <a:gd name="connsiteX5" fmla="*/ 44450 w 545176"/>
              <a:gd name="connsiteY5" fmla="*/ 120650 h 619125"/>
              <a:gd name="connsiteX6" fmla="*/ 428625 w 545176"/>
              <a:gd name="connsiteY6" fmla="*/ 0 h 619125"/>
              <a:gd name="connsiteX7" fmla="*/ 174625 w 545176"/>
              <a:gd name="connsiteY7" fmla="*/ 114300 h 619125"/>
              <a:gd name="connsiteX8" fmla="*/ 412750 w 545176"/>
              <a:gd name="connsiteY8" fmla="*/ 247650 h 619125"/>
              <a:gd name="connsiteX9" fmla="*/ 247650 w 545176"/>
              <a:gd name="connsiteY9" fmla="*/ 355600 h 619125"/>
              <a:gd name="connsiteX10" fmla="*/ 542925 w 545176"/>
              <a:gd name="connsiteY10" fmla="*/ 619125 h 619125"/>
              <a:gd name="connsiteX0" fmla="*/ 542925 w 545176"/>
              <a:gd name="connsiteY0" fmla="*/ 619125 h 619125"/>
              <a:gd name="connsiteX1" fmla="*/ 139700 w 545176"/>
              <a:gd name="connsiteY1" fmla="*/ 619125 h 619125"/>
              <a:gd name="connsiteX2" fmla="*/ 219075 w 545176"/>
              <a:gd name="connsiteY2" fmla="*/ 546100 h 619125"/>
              <a:gd name="connsiteX3" fmla="*/ 0 w 545176"/>
              <a:gd name="connsiteY3" fmla="*/ 374650 h 619125"/>
              <a:gd name="connsiteX4" fmla="*/ 212725 w 545176"/>
              <a:gd name="connsiteY4" fmla="*/ 244475 h 619125"/>
              <a:gd name="connsiteX5" fmla="*/ 44450 w 545176"/>
              <a:gd name="connsiteY5" fmla="*/ 120650 h 619125"/>
              <a:gd name="connsiteX6" fmla="*/ 428625 w 545176"/>
              <a:gd name="connsiteY6" fmla="*/ 0 h 619125"/>
              <a:gd name="connsiteX7" fmla="*/ 174625 w 545176"/>
              <a:gd name="connsiteY7" fmla="*/ 114300 h 619125"/>
              <a:gd name="connsiteX8" fmla="*/ 412750 w 545176"/>
              <a:gd name="connsiteY8" fmla="*/ 247650 h 619125"/>
              <a:gd name="connsiteX9" fmla="*/ 247650 w 545176"/>
              <a:gd name="connsiteY9" fmla="*/ 355600 h 619125"/>
              <a:gd name="connsiteX10" fmla="*/ 542925 w 545176"/>
              <a:gd name="connsiteY10" fmla="*/ 619125 h 619125"/>
              <a:gd name="connsiteX0" fmla="*/ 542925 w 545176"/>
              <a:gd name="connsiteY0" fmla="*/ 619125 h 619125"/>
              <a:gd name="connsiteX1" fmla="*/ 139700 w 545176"/>
              <a:gd name="connsiteY1" fmla="*/ 619125 h 619125"/>
              <a:gd name="connsiteX2" fmla="*/ 219075 w 545176"/>
              <a:gd name="connsiteY2" fmla="*/ 546100 h 619125"/>
              <a:gd name="connsiteX3" fmla="*/ 0 w 545176"/>
              <a:gd name="connsiteY3" fmla="*/ 374650 h 619125"/>
              <a:gd name="connsiteX4" fmla="*/ 212725 w 545176"/>
              <a:gd name="connsiteY4" fmla="*/ 244475 h 619125"/>
              <a:gd name="connsiteX5" fmla="*/ 44450 w 545176"/>
              <a:gd name="connsiteY5" fmla="*/ 120650 h 619125"/>
              <a:gd name="connsiteX6" fmla="*/ 428625 w 545176"/>
              <a:gd name="connsiteY6" fmla="*/ 0 h 619125"/>
              <a:gd name="connsiteX7" fmla="*/ 174625 w 545176"/>
              <a:gd name="connsiteY7" fmla="*/ 114300 h 619125"/>
              <a:gd name="connsiteX8" fmla="*/ 412750 w 545176"/>
              <a:gd name="connsiteY8" fmla="*/ 247650 h 619125"/>
              <a:gd name="connsiteX9" fmla="*/ 247650 w 545176"/>
              <a:gd name="connsiteY9" fmla="*/ 355600 h 619125"/>
              <a:gd name="connsiteX10" fmla="*/ 542925 w 545176"/>
              <a:gd name="connsiteY10" fmla="*/ 619125 h 619125"/>
              <a:gd name="connsiteX0" fmla="*/ 542925 w 545176"/>
              <a:gd name="connsiteY0" fmla="*/ 619125 h 619125"/>
              <a:gd name="connsiteX1" fmla="*/ 139700 w 545176"/>
              <a:gd name="connsiteY1" fmla="*/ 619125 h 619125"/>
              <a:gd name="connsiteX2" fmla="*/ 219075 w 545176"/>
              <a:gd name="connsiteY2" fmla="*/ 546100 h 619125"/>
              <a:gd name="connsiteX3" fmla="*/ 0 w 545176"/>
              <a:gd name="connsiteY3" fmla="*/ 374650 h 619125"/>
              <a:gd name="connsiteX4" fmla="*/ 212725 w 545176"/>
              <a:gd name="connsiteY4" fmla="*/ 244475 h 619125"/>
              <a:gd name="connsiteX5" fmla="*/ 44450 w 545176"/>
              <a:gd name="connsiteY5" fmla="*/ 120650 h 619125"/>
              <a:gd name="connsiteX6" fmla="*/ 428625 w 545176"/>
              <a:gd name="connsiteY6" fmla="*/ 0 h 619125"/>
              <a:gd name="connsiteX7" fmla="*/ 174625 w 545176"/>
              <a:gd name="connsiteY7" fmla="*/ 114300 h 619125"/>
              <a:gd name="connsiteX8" fmla="*/ 412750 w 545176"/>
              <a:gd name="connsiteY8" fmla="*/ 247650 h 619125"/>
              <a:gd name="connsiteX9" fmla="*/ 247650 w 545176"/>
              <a:gd name="connsiteY9" fmla="*/ 355600 h 619125"/>
              <a:gd name="connsiteX10" fmla="*/ 542925 w 545176"/>
              <a:gd name="connsiteY10" fmla="*/ 619125 h 619125"/>
              <a:gd name="connsiteX0" fmla="*/ 542925 w 545176"/>
              <a:gd name="connsiteY0" fmla="*/ 619125 h 619125"/>
              <a:gd name="connsiteX1" fmla="*/ 139700 w 545176"/>
              <a:gd name="connsiteY1" fmla="*/ 619125 h 619125"/>
              <a:gd name="connsiteX2" fmla="*/ 219075 w 545176"/>
              <a:gd name="connsiteY2" fmla="*/ 546100 h 619125"/>
              <a:gd name="connsiteX3" fmla="*/ 0 w 545176"/>
              <a:gd name="connsiteY3" fmla="*/ 374650 h 619125"/>
              <a:gd name="connsiteX4" fmla="*/ 212725 w 545176"/>
              <a:gd name="connsiteY4" fmla="*/ 244475 h 619125"/>
              <a:gd name="connsiteX5" fmla="*/ 44450 w 545176"/>
              <a:gd name="connsiteY5" fmla="*/ 120650 h 619125"/>
              <a:gd name="connsiteX6" fmla="*/ 428625 w 545176"/>
              <a:gd name="connsiteY6" fmla="*/ 0 h 619125"/>
              <a:gd name="connsiteX7" fmla="*/ 174625 w 545176"/>
              <a:gd name="connsiteY7" fmla="*/ 114300 h 619125"/>
              <a:gd name="connsiteX8" fmla="*/ 412750 w 545176"/>
              <a:gd name="connsiteY8" fmla="*/ 247650 h 619125"/>
              <a:gd name="connsiteX9" fmla="*/ 247650 w 545176"/>
              <a:gd name="connsiteY9" fmla="*/ 355600 h 619125"/>
              <a:gd name="connsiteX10" fmla="*/ 542925 w 545176"/>
              <a:gd name="connsiteY10" fmla="*/ 619125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176" h="619125">
                <a:moveTo>
                  <a:pt x="542925" y="619125"/>
                </a:moveTo>
                <a:lnTo>
                  <a:pt x="139700" y="619125"/>
                </a:lnTo>
                <a:cubicBezTo>
                  <a:pt x="166158" y="594783"/>
                  <a:pt x="221192" y="614892"/>
                  <a:pt x="219075" y="546100"/>
                </a:cubicBezTo>
                <a:cubicBezTo>
                  <a:pt x="212725" y="492125"/>
                  <a:pt x="3175" y="431800"/>
                  <a:pt x="0" y="374650"/>
                </a:cubicBezTo>
                <a:cubicBezTo>
                  <a:pt x="1058" y="321733"/>
                  <a:pt x="183092" y="284692"/>
                  <a:pt x="212725" y="244475"/>
                </a:cubicBezTo>
                <a:cubicBezTo>
                  <a:pt x="223308" y="203200"/>
                  <a:pt x="52917" y="177800"/>
                  <a:pt x="44450" y="120650"/>
                </a:cubicBezTo>
                <a:cubicBezTo>
                  <a:pt x="80433" y="39158"/>
                  <a:pt x="316442" y="24342"/>
                  <a:pt x="428625" y="0"/>
                </a:cubicBezTo>
                <a:cubicBezTo>
                  <a:pt x="343958" y="38100"/>
                  <a:pt x="202142" y="63500"/>
                  <a:pt x="174625" y="114300"/>
                </a:cubicBezTo>
                <a:cubicBezTo>
                  <a:pt x="212725" y="158750"/>
                  <a:pt x="415925" y="174625"/>
                  <a:pt x="412750" y="247650"/>
                </a:cubicBezTo>
                <a:cubicBezTo>
                  <a:pt x="396875" y="317500"/>
                  <a:pt x="247650" y="317500"/>
                  <a:pt x="247650" y="355600"/>
                </a:cubicBezTo>
                <a:cubicBezTo>
                  <a:pt x="260350" y="392642"/>
                  <a:pt x="574675" y="483658"/>
                  <a:pt x="542925" y="619125"/>
                </a:cubicBezTo>
                <a:close/>
              </a:path>
            </a:pathLst>
          </a:custGeom>
          <a:solidFill>
            <a:srgbClr val="00B0F0"/>
          </a:solidFill>
          <a:ln>
            <a:noFill/>
          </a:ln>
          <a:effectLst>
            <a:outerShdw dist="38100" dir="3600000" algn="ctr" rotWithShape="0">
              <a:schemeClr val="tx1">
                <a:lumMod val="50000"/>
                <a:lumOff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0" name="テキスト ボックス 129"/>
          <p:cNvSpPr txBox="1"/>
          <p:nvPr/>
        </p:nvSpPr>
        <p:spPr>
          <a:xfrm>
            <a:off x="5632126" y="1864496"/>
            <a:ext cx="911013" cy="246221"/>
          </a:xfrm>
          <a:prstGeom prst="rect">
            <a:avLst/>
          </a:prstGeom>
          <a:noFill/>
        </p:spPr>
        <p:txBody>
          <a:bodyPr wrap="square" rtlCol="0" anchor="ctr">
            <a:spAutoFit/>
          </a:bodyPr>
          <a:lstStyle/>
          <a:p>
            <a:pPr algn="ctr"/>
            <a:r>
              <a:rPr lang="ja-JP" altLang="en-US" sz="1000" dirty="0">
                <a:latin typeface="HG丸ｺﾞｼｯｸM-PRO" panose="020F0600000000000000" pitchFamily="50" charset="-128"/>
                <a:ea typeface="HG丸ｺﾞｼｯｸM-PRO" panose="020F0600000000000000" pitchFamily="50" charset="-128"/>
              </a:rPr>
              <a:t>住民の皆様</a:t>
            </a:r>
            <a:endParaRPr lang="en-US" altLang="ja-JP" sz="1000" dirty="0">
              <a:latin typeface="HG丸ｺﾞｼｯｸM-PRO" panose="020F0600000000000000" pitchFamily="50" charset="-128"/>
              <a:ea typeface="HG丸ｺﾞｼｯｸM-PRO" panose="020F0600000000000000" pitchFamily="50" charset="-128"/>
            </a:endParaRPr>
          </a:p>
        </p:txBody>
      </p:sp>
      <p:sp>
        <p:nvSpPr>
          <p:cNvPr id="131" name="テキスト ボックス 130"/>
          <p:cNvSpPr txBox="1"/>
          <p:nvPr/>
        </p:nvSpPr>
        <p:spPr>
          <a:xfrm>
            <a:off x="2130757" y="1587161"/>
            <a:ext cx="2095811" cy="553998"/>
          </a:xfrm>
          <a:prstGeom prst="rect">
            <a:avLst/>
          </a:prstGeom>
          <a:noFill/>
        </p:spPr>
        <p:txBody>
          <a:bodyPr wrap="square" rtlCol="0" anchor="ctr">
            <a:spAutoFit/>
          </a:bodyPr>
          <a:lstStyle/>
          <a:p>
            <a:pPr algn="ctr"/>
            <a:r>
              <a:rPr lang="ja-JP" altLang="en-US" sz="1000" dirty="0">
                <a:latin typeface="HG丸ｺﾞｼｯｸM-PRO" panose="020F0600000000000000" pitchFamily="50" charset="-128"/>
                <a:ea typeface="HG丸ｺﾞｼｯｸM-PRO" panose="020F0600000000000000" pitchFamily="50" charset="-128"/>
              </a:rPr>
              <a:t>携帯電話会社</a:t>
            </a:r>
            <a:endParaRPr lang="en-US" altLang="ja-JP" sz="1000" dirty="0">
              <a:latin typeface="HG丸ｺﾞｼｯｸM-PRO" panose="020F0600000000000000" pitchFamily="50" charset="-128"/>
              <a:ea typeface="HG丸ｺﾞｼｯｸM-PRO" panose="020F0600000000000000" pitchFamily="50" charset="-128"/>
            </a:endParaRPr>
          </a:p>
          <a:p>
            <a:pPr algn="ctr"/>
            <a:r>
              <a:rPr lang="ja-JP" altLang="en-US" sz="1000" dirty="0">
                <a:latin typeface="HG丸ｺﾞｼｯｸM-PRO" panose="020F0600000000000000" pitchFamily="50" charset="-128"/>
                <a:ea typeface="HG丸ｺﾞｼｯｸM-PRO" panose="020F0600000000000000" pitchFamily="50" charset="-128"/>
              </a:rPr>
              <a:t>　（</a:t>
            </a:r>
            <a:r>
              <a:rPr lang="en-US" altLang="ja-JP" sz="1000" dirty="0">
                <a:latin typeface="HG丸ｺﾞｼｯｸM-PRO" panose="020F0600000000000000" pitchFamily="50" charset="-128"/>
                <a:ea typeface="HG丸ｺﾞｼｯｸM-PRO" panose="020F0600000000000000" pitchFamily="50" charset="-128"/>
              </a:rPr>
              <a:t>NTT</a:t>
            </a:r>
            <a:r>
              <a:rPr lang="ja-JP" altLang="en-US" sz="1000" dirty="0">
                <a:latin typeface="HG丸ｺﾞｼｯｸM-PRO" panose="020F0600000000000000" pitchFamily="50" charset="-128"/>
                <a:ea typeface="HG丸ｺﾞｼｯｸM-PRO" panose="020F0600000000000000" pitchFamily="50" charset="-128"/>
              </a:rPr>
              <a:t>ﾄﾞｺﾓ、</a:t>
            </a:r>
            <a:r>
              <a:rPr lang="en-US" altLang="ja-JP" sz="1000" dirty="0">
                <a:latin typeface="HG丸ｺﾞｼｯｸM-PRO" panose="020F0600000000000000" pitchFamily="50" charset="-128"/>
                <a:ea typeface="HG丸ｺﾞｼｯｸM-PRO" panose="020F0600000000000000" pitchFamily="50" charset="-128"/>
              </a:rPr>
              <a:t>KDDI</a:t>
            </a:r>
            <a:r>
              <a:rPr lang="ja-JP" altLang="en-US" sz="1000" dirty="0">
                <a:latin typeface="HG丸ｺﾞｼｯｸM-PRO" panose="020F0600000000000000" pitchFamily="50" charset="-128"/>
                <a:ea typeface="HG丸ｺﾞｼｯｸM-PRO" panose="020F0600000000000000" pitchFamily="50" charset="-128"/>
              </a:rPr>
              <a:t>・沖縄ｾﾙﾗｰ、</a:t>
            </a:r>
          </a:p>
          <a:p>
            <a:pPr algn="ctr"/>
            <a:r>
              <a:rPr lang="ja-JP" altLang="en-US" sz="1000" dirty="0">
                <a:latin typeface="HG丸ｺﾞｼｯｸM-PRO" panose="020F0600000000000000" pitchFamily="50" charset="-128"/>
                <a:ea typeface="HG丸ｺﾞｼｯｸM-PRO" panose="020F0600000000000000" pitchFamily="50" charset="-128"/>
              </a:rPr>
              <a:t>ｿﾌﾄﾊﾞﾝｸ（ﾜｲﾓﾊﾞｲﾙ含む））</a:t>
            </a:r>
            <a:endParaRPr lang="en-US" altLang="ja-JP" sz="1000" dirty="0">
              <a:latin typeface="HG丸ｺﾞｼｯｸM-PRO" panose="020F0600000000000000" pitchFamily="50" charset="-128"/>
              <a:ea typeface="HG丸ｺﾞｼｯｸM-PRO" panose="020F0600000000000000" pitchFamily="50" charset="-128"/>
            </a:endParaRPr>
          </a:p>
        </p:txBody>
      </p:sp>
      <p:sp>
        <p:nvSpPr>
          <p:cNvPr id="132" name="テキスト ボックス 131"/>
          <p:cNvSpPr txBox="1"/>
          <p:nvPr/>
        </p:nvSpPr>
        <p:spPr>
          <a:xfrm>
            <a:off x="1459045" y="1399267"/>
            <a:ext cx="703220" cy="246221"/>
          </a:xfrm>
          <a:prstGeom prst="rect">
            <a:avLst/>
          </a:prstGeom>
          <a:noFill/>
        </p:spPr>
        <p:txBody>
          <a:bodyPr wrap="square" rtlCol="0" anchor="ctr">
            <a:spAutoFit/>
          </a:bodyPr>
          <a:lstStyle/>
          <a:p>
            <a:r>
              <a:rPr lang="ja-JP" altLang="en-US" sz="1000" b="1" dirty="0">
                <a:solidFill>
                  <a:schemeClr val="bg1"/>
                </a:solidFill>
                <a:latin typeface="HG丸ｺﾞｼｯｸM-PRO" panose="020F0600000000000000" pitchFamily="50" charset="-128"/>
                <a:ea typeface="HG丸ｺﾞｼｯｸM-PRO" panose="020F0600000000000000" pitchFamily="50" charset="-128"/>
              </a:rPr>
              <a:t>洪水情報</a:t>
            </a:r>
          </a:p>
        </p:txBody>
      </p:sp>
      <p:sp>
        <p:nvSpPr>
          <p:cNvPr id="37" name="テキスト ボックス 36"/>
          <p:cNvSpPr txBox="1">
            <a:spLocks noChangeAspect="1"/>
          </p:cNvSpPr>
          <p:nvPr/>
        </p:nvSpPr>
        <p:spPr>
          <a:xfrm>
            <a:off x="3020482" y="5887319"/>
            <a:ext cx="2662444" cy="385411"/>
          </a:xfrm>
          <a:prstGeom prst="rect">
            <a:avLst/>
          </a:prstGeom>
          <a:noFill/>
        </p:spPr>
        <p:txBody>
          <a:bodyPr wrap="none" rtlCol="0">
            <a:prstTxWarp prst="textPlain">
              <a:avLst/>
            </a:prstTxWarp>
            <a:spAutoFit/>
          </a:bodyPr>
          <a:lstStyle/>
          <a:p>
            <a:r>
              <a:rPr kumimoji="1" lang="ja-JP" altLang="en-US" sz="1400" b="1" dirty="0">
                <a:ln w="6350">
                  <a:noFill/>
                </a:ln>
                <a:effectLst>
                  <a:glow rad="50800">
                    <a:schemeClr val="bg1"/>
                  </a:glow>
                </a:effectLst>
                <a:latin typeface="メイリオ" panose="020B0604030504040204" pitchFamily="50" charset="-128"/>
                <a:ea typeface="メイリオ" panose="020B0604030504040204" pitchFamily="50" charset="-128"/>
              </a:rPr>
              <a:t>川 の 防 災 情 報</a:t>
            </a:r>
          </a:p>
        </p:txBody>
      </p:sp>
      <p:sp>
        <p:nvSpPr>
          <p:cNvPr id="36" name="テキスト ボックス 35"/>
          <p:cNvSpPr txBox="1"/>
          <p:nvPr/>
        </p:nvSpPr>
        <p:spPr>
          <a:xfrm>
            <a:off x="1613921" y="5859657"/>
            <a:ext cx="1210588" cy="338554"/>
          </a:xfrm>
          <a:prstGeom prst="rect">
            <a:avLst/>
          </a:prstGeom>
          <a:noFill/>
        </p:spPr>
        <p:txBody>
          <a:bodyPr wrap="none" rtlCol="0">
            <a:spAutoFit/>
          </a:bodyPr>
          <a:lstStyle/>
          <a:p>
            <a:r>
              <a:rPr kumimoji="1" lang="ja-JP" altLang="en-US" sz="1600" b="1" dirty="0">
                <a:ln w="6350">
                  <a:noFill/>
                </a:ln>
                <a:effectLst>
                  <a:glow rad="50800">
                    <a:schemeClr val="bg1"/>
                  </a:glow>
                </a:effectLst>
                <a:latin typeface="メイリオ" panose="020B0604030504040204" pitchFamily="50" charset="-128"/>
                <a:ea typeface="メイリオ" panose="020B0604030504040204" pitchFamily="50" charset="-128"/>
              </a:rPr>
              <a:t>国土交通省</a:t>
            </a:r>
          </a:p>
        </p:txBody>
      </p:sp>
      <p:sp>
        <p:nvSpPr>
          <p:cNvPr id="3" name="フリーフォーム 2"/>
          <p:cNvSpPr>
            <a:spLocks noChangeAspect="1"/>
          </p:cNvSpPr>
          <p:nvPr/>
        </p:nvSpPr>
        <p:spPr>
          <a:xfrm>
            <a:off x="1185735" y="5855181"/>
            <a:ext cx="367219" cy="451781"/>
          </a:xfrm>
          <a:custGeom>
            <a:avLst/>
            <a:gdLst>
              <a:gd name="connsiteX0" fmla="*/ 542925 w 542925"/>
              <a:gd name="connsiteY0" fmla="*/ 619125 h 619125"/>
              <a:gd name="connsiteX1" fmla="*/ 139700 w 542925"/>
              <a:gd name="connsiteY1" fmla="*/ 619125 h 619125"/>
              <a:gd name="connsiteX2" fmla="*/ 219075 w 542925"/>
              <a:gd name="connsiteY2" fmla="*/ 546100 h 619125"/>
              <a:gd name="connsiteX3" fmla="*/ 0 w 542925"/>
              <a:gd name="connsiteY3" fmla="*/ 374650 h 619125"/>
              <a:gd name="connsiteX4" fmla="*/ 212725 w 542925"/>
              <a:gd name="connsiteY4" fmla="*/ 244475 h 619125"/>
              <a:gd name="connsiteX5" fmla="*/ 44450 w 542925"/>
              <a:gd name="connsiteY5" fmla="*/ 120650 h 619125"/>
              <a:gd name="connsiteX6" fmla="*/ 428625 w 542925"/>
              <a:gd name="connsiteY6" fmla="*/ 0 h 619125"/>
              <a:gd name="connsiteX7" fmla="*/ 174625 w 542925"/>
              <a:gd name="connsiteY7" fmla="*/ 114300 h 619125"/>
              <a:gd name="connsiteX8" fmla="*/ 412750 w 542925"/>
              <a:gd name="connsiteY8" fmla="*/ 247650 h 619125"/>
              <a:gd name="connsiteX9" fmla="*/ 250825 w 542925"/>
              <a:gd name="connsiteY9" fmla="*/ 361950 h 619125"/>
              <a:gd name="connsiteX10" fmla="*/ 542925 w 542925"/>
              <a:gd name="connsiteY10" fmla="*/ 619125 h 619125"/>
              <a:gd name="connsiteX0" fmla="*/ 542925 w 542925"/>
              <a:gd name="connsiteY0" fmla="*/ 619125 h 619125"/>
              <a:gd name="connsiteX1" fmla="*/ 139700 w 542925"/>
              <a:gd name="connsiteY1" fmla="*/ 619125 h 619125"/>
              <a:gd name="connsiteX2" fmla="*/ 219075 w 542925"/>
              <a:gd name="connsiteY2" fmla="*/ 546100 h 619125"/>
              <a:gd name="connsiteX3" fmla="*/ 0 w 542925"/>
              <a:gd name="connsiteY3" fmla="*/ 374650 h 619125"/>
              <a:gd name="connsiteX4" fmla="*/ 212725 w 542925"/>
              <a:gd name="connsiteY4" fmla="*/ 244475 h 619125"/>
              <a:gd name="connsiteX5" fmla="*/ 44450 w 542925"/>
              <a:gd name="connsiteY5" fmla="*/ 120650 h 619125"/>
              <a:gd name="connsiteX6" fmla="*/ 428625 w 542925"/>
              <a:gd name="connsiteY6" fmla="*/ 0 h 619125"/>
              <a:gd name="connsiteX7" fmla="*/ 174625 w 542925"/>
              <a:gd name="connsiteY7" fmla="*/ 114300 h 619125"/>
              <a:gd name="connsiteX8" fmla="*/ 412750 w 542925"/>
              <a:gd name="connsiteY8" fmla="*/ 247650 h 619125"/>
              <a:gd name="connsiteX9" fmla="*/ 250825 w 542925"/>
              <a:gd name="connsiteY9" fmla="*/ 361950 h 619125"/>
              <a:gd name="connsiteX10" fmla="*/ 542925 w 542925"/>
              <a:gd name="connsiteY10" fmla="*/ 619125 h 619125"/>
              <a:gd name="connsiteX0" fmla="*/ 542925 w 542925"/>
              <a:gd name="connsiteY0" fmla="*/ 619125 h 619125"/>
              <a:gd name="connsiteX1" fmla="*/ 139700 w 542925"/>
              <a:gd name="connsiteY1" fmla="*/ 619125 h 619125"/>
              <a:gd name="connsiteX2" fmla="*/ 219075 w 542925"/>
              <a:gd name="connsiteY2" fmla="*/ 546100 h 619125"/>
              <a:gd name="connsiteX3" fmla="*/ 0 w 542925"/>
              <a:gd name="connsiteY3" fmla="*/ 374650 h 619125"/>
              <a:gd name="connsiteX4" fmla="*/ 212725 w 542925"/>
              <a:gd name="connsiteY4" fmla="*/ 244475 h 619125"/>
              <a:gd name="connsiteX5" fmla="*/ 44450 w 542925"/>
              <a:gd name="connsiteY5" fmla="*/ 120650 h 619125"/>
              <a:gd name="connsiteX6" fmla="*/ 428625 w 542925"/>
              <a:gd name="connsiteY6" fmla="*/ 0 h 619125"/>
              <a:gd name="connsiteX7" fmla="*/ 174625 w 542925"/>
              <a:gd name="connsiteY7" fmla="*/ 114300 h 619125"/>
              <a:gd name="connsiteX8" fmla="*/ 412750 w 542925"/>
              <a:gd name="connsiteY8" fmla="*/ 247650 h 619125"/>
              <a:gd name="connsiteX9" fmla="*/ 250825 w 542925"/>
              <a:gd name="connsiteY9" fmla="*/ 361950 h 619125"/>
              <a:gd name="connsiteX10" fmla="*/ 542925 w 542925"/>
              <a:gd name="connsiteY10" fmla="*/ 619125 h 619125"/>
              <a:gd name="connsiteX0" fmla="*/ 542925 w 542925"/>
              <a:gd name="connsiteY0" fmla="*/ 619125 h 619125"/>
              <a:gd name="connsiteX1" fmla="*/ 139700 w 542925"/>
              <a:gd name="connsiteY1" fmla="*/ 619125 h 619125"/>
              <a:gd name="connsiteX2" fmla="*/ 219075 w 542925"/>
              <a:gd name="connsiteY2" fmla="*/ 546100 h 619125"/>
              <a:gd name="connsiteX3" fmla="*/ 0 w 542925"/>
              <a:gd name="connsiteY3" fmla="*/ 374650 h 619125"/>
              <a:gd name="connsiteX4" fmla="*/ 212725 w 542925"/>
              <a:gd name="connsiteY4" fmla="*/ 244475 h 619125"/>
              <a:gd name="connsiteX5" fmla="*/ 44450 w 542925"/>
              <a:gd name="connsiteY5" fmla="*/ 120650 h 619125"/>
              <a:gd name="connsiteX6" fmla="*/ 428625 w 542925"/>
              <a:gd name="connsiteY6" fmla="*/ 0 h 619125"/>
              <a:gd name="connsiteX7" fmla="*/ 174625 w 542925"/>
              <a:gd name="connsiteY7" fmla="*/ 114300 h 619125"/>
              <a:gd name="connsiteX8" fmla="*/ 412750 w 542925"/>
              <a:gd name="connsiteY8" fmla="*/ 247650 h 619125"/>
              <a:gd name="connsiteX9" fmla="*/ 250825 w 542925"/>
              <a:gd name="connsiteY9" fmla="*/ 361950 h 619125"/>
              <a:gd name="connsiteX10" fmla="*/ 542925 w 542925"/>
              <a:gd name="connsiteY10" fmla="*/ 619125 h 619125"/>
              <a:gd name="connsiteX0" fmla="*/ 542925 w 542925"/>
              <a:gd name="connsiteY0" fmla="*/ 619125 h 619125"/>
              <a:gd name="connsiteX1" fmla="*/ 139700 w 542925"/>
              <a:gd name="connsiteY1" fmla="*/ 619125 h 619125"/>
              <a:gd name="connsiteX2" fmla="*/ 219075 w 542925"/>
              <a:gd name="connsiteY2" fmla="*/ 546100 h 619125"/>
              <a:gd name="connsiteX3" fmla="*/ 0 w 542925"/>
              <a:gd name="connsiteY3" fmla="*/ 374650 h 619125"/>
              <a:gd name="connsiteX4" fmla="*/ 212725 w 542925"/>
              <a:gd name="connsiteY4" fmla="*/ 244475 h 619125"/>
              <a:gd name="connsiteX5" fmla="*/ 44450 w 542925"/>
              <a:gd name="connsiteY5" fmla="*/ 120650 h 619125"/>
              <a:gd name="connsiteX6" fmla="*/ 428625 w 542925"/>
              <a:gd name="connsiteY6" fmla="*/ 0 h 619125"/>
              <a:gd name="connsiteX7" fmla="*/ 174625 w 542925"/>
              <a:gd name="connsiteY7" fmla="*/ 114300 h 619125"/>
              <a:gd name="connsiteX8" fmla="*/ 412750 w 542925"/>
              <a:gd name="connsiteY8" fmla="*/ 247650 h 619125"/>
              <a:gd name="connsiteX9" fmla="*/ 250825 w 542925"/>
              <a:gd name="connsiteY9" fmla="*/ 361950 h 619125"/>
              <a:gd name="connsiteX10" fmla="*/ 542925 w 542925"/>
              <a:gd name="connsiteY10" fmla="*/ 619125 h 619125"/>
              <a:gd name="connsiteX0" fmla="*/ 542925 w 542925"/>
              <a:gd name="connsiteY0" fmla="*/ 619125 h 619125"/>
              <a:gd name="connsiteX1" fmla="*/ 139700 w 542925"/>
              <a:gd name="connsiteY1" fmla="*/ 619125 h 619125"/>
              <a:gd name="connsiteX2" fmla="*/ 219075 w 542925"/>
              <a:gd name="connsiteY2" fmla="*/ 546100 h 619125"/>
              <a:gd name="connsiteX3" fmla="*/ 0 w 542925"/>
              <a:gd name="connsiteY3" fmla="*/ 374650 h 619125"/>
              <a:gd name="connsiteX4" fmla="*/ 212725 w 542925"/>
              <a:gd name="connsiteY4" fmla="*/ 244475 h 619125"/>
              <a:gd name="connsiteX5" fmla="*/ 44450 w 542925"/>
              <a:gd name="connsiteY5" fmla="*/ 120650 h 619125"/>
              <a:gd name="connsiteX6" fmla="*/ 428625 w 542925"/>
              <a:gd name="connsiteY6" fmla="*/ 0 h 619125"/>
              <a:gd name="connsiteX7" fmla="*/ 174625 w 542925"/>
              <a:gd name="connsiteY7" fmla="*/ 114300 h 619125"/>
              <a:gd name="connsiteX8" fmla="*/ 412750 w 542925"/>
              <a:gd name="connsiteY8" fmla="*/ 247650 h 619125"/>
              <a:gd name="connsiteX9" fmla="*/ 250825 w 542925"/>
              <a:gd name="connsiteY9" fmla="*/ 361950 h 619125"/>
              <a:gd name="connsiteX10" fmla="*/ 542925 w 542925"/>
              <a:gd name="connsiteY10" fmla="*/ 619125 h 619125"/>
              <a:gd name="connsiteX0" fmla="*/ 542925 w 542925"/>
              <a:gd name="connsiteY0" fmla="*/ 619125 h 619125"/>
              <a:gd name="connsiteX1" fmla="*/ 139700 w 542925"/>
              <a:gd name="connsiteY1" fmla="*/ 619125 h 619125"/>
              <a:gd name="connsiteX2" fmla="*/ 219075 w 542925"/>
              <a:gd name="connsiteY2" fmla="*/ 546100 h 619125"/>
              <a:gd name="connsiteX3" fmla="*/ 0 w 542925"/>
              <a:gd name="connsiteY3" fmla="*/ 374650 h 619125"/>
              <a:gd name="connsiteX4" fmla="*/ 212725 w 542925"/>
              <a:gd name="connsiteY4" fmla="*/ 244475 h 619125"/>
              <a:gd name="connsiteX5" fmla="*/ 44450 w 542925"/>
              <a:gd name="connsiteY5" fmla="*/ 120650 h 619125"/>
              <a:gd name="connsiteX6" fmla="*/ 428625 w 542925"/>
              <a:gd name="connsiteY6" fmla="*/ 0 h 619125"/>
              <a:gd name="connsiteX7" fmla="*/ 174625 w 542925"/>
              <a:gd name="connsiteY7" fmla="*/ 114300 h 619125"/>
              <a:gd name="connsiteX8" fmla="*/ 412750 w 542925"/>
              <a:gd name="connsiteY8" fmla="*/ 247650 h 619125"/>
              <a:gd name="connsiteX9" fmla="*/ 250825 w 542925"/>
              <a:gd name="connsiteY9" fmla="*/ 361950 h 619125"/>
              <a:gd name="connsiteX10" fmla="*/ 542925 w 542925"/>
              <a:gd name="connsiteY10" fmla="*/ 619125 h 619125"/>
              <a:gd name="connsiteX0" fmla="*/ 542925 w 542925"/>
              <a:gd name="connsiteY0" fmla="*/ 619125 h 619125"/>
              <a:gd name="connsiteX1" fmla="*/ 139700 w 542925"/>
              <a:gd name="connsiteY1" fmla="*/ 619125 h 619125"/>
              <a:gd name="connsiteX2" fmla="*/ 219075 w 542925"/>
              <a:gd name="connsiteY2" fmla="*/ 546100 h 619125"/>
              <a:gd name="connsiteX3" fmla="*/ 0 w 542925"/>
              <a:gd name="connsiteY3" fmla="*/ 374650 h 619125"/>
              <a:gd name="connsiteX4" fmla="*/ 212725 w 542925"/>
              <a:gd name="connsiteY4" fmla="*/ 244475 h 619125"/>
              <a:gd name="connsiteX5" fmla="*/ 44450 w 542925"/>
              <a:gd name="connsiteY5" fmla="*/ 120650 h 619125"/>
              <a:gd name="connsiteX6" fmla="*/ 428625 w 542925"/>
              <a:gd name="connsiteY6" fmla="*/ 0 h 619125"/>
              <a:gd name="connsiteX7" fmla="*/ 174625 w 542925"/>
              <a:gd name="connsiteY7" fmla="*/ 114300 h 619125"/>
              <a:gd name="connsiteX8" fmla="*/ 412750 w 542925"/>
              <a:gd name="connsiteY8" fmla="*/ 247650 h 619125"/>
              <a:gd name="connsiteX9" fmla="*/ 250825 w 542925"/>
              <a:gd name="connsiteY9" fmla="*/ 361950 h 619125"/>
              <a:gd name="connsiteX10" fmla="*/ 542925 w 542925"/>
              <a:gd name="connsiteY10" fmla="*/ 619125 h 619125"/>
              <a:gd name="connsiteX0" fmla="*/ 542925 w 542925"/>
              <a:gd name="connsiteY0" fmla="*/ 619125 h 619125"/>
              <a:gd name="connsiteX1" fmla="*/ 139700 w 542925"/>
              <a:gd name="connsiteY1" fmla="*/ 619125 h 619125"/>
              <a:gd name="connsiteX2" fmla="*/ 219075 w 542925"/>
              <a:gd name="connsiteY2" fmla="*/ 546100 h 619125"/>
              <a:gd name="connsiteX3" fmla="*/ 0 w 542925"/>
              <a:gd name="connsiteY3" fmla="*/ 374650 h 619125"/>
              <a:gd name="connsiteX4" fmla="*/ 212725 w 542925"/>
              <a:gd name="connsiteY4" fmla="*/ 244475 h 619125"/>
              <a:gd name="connsiteX5" fmla="*/ 44450 w 542925"/>
              <a:gd name="connsiteY5" fmla="*/ 120650 h 619125"/>
              <a:gd name="connsiteX6" fmla="*/ 428625 w 542925"/>
              <a:gd name="connsiteY6" fmla="*/ 0 h 619125"/>
              <a:gd name="connsiteX7" fmla="*/ 174625 w 542925"/>
              <a:gd name="connsiteY7" fmla="*/ 114300 h 619125"/>
              <a:gd name="connsiteX8" fmla="*/ 412750 w 542925"/>
              <a:gd name="connsiteY8" fmla="*/ 247650 h 619125"/>
              <a:gd name="connsiteX9" fmla="*/ 250825 w 542925"/>
              <a:gd name="connsiteY9" fmla="*/ 361950 h 619125"/>
              <a:gd name="connsiteX10" fmla="*/ 542925 w 542925"/>
              <a:gd name="connsiteY10" fmla="*/ 619125 h 619125"/>
              <a:gd name="connsiteX0" fmla="*/ 542925 w 542925"/>
              <a:gd name="connsiteY0" fmla="*/ 619125 h 619125"/>
              <a:gd name="connsiteX1" fmla="*/ 139700 w 542925"/>
              <a:gd name="connsiteY1" fmla="*/ 619125 h 619125"/>
              <a:gd name="connsiteX2" fmla="*/ 219075 w 542925"/>
              <a:gd name="connsiteY2" fmla="*/ 546100 h 619125"/>
              <a:gd name="connsiteX3" fmla="*/ 0 w 542925"/>
              <a:gd name="connsiteY3" fmla="*/ 374650 h 619125"/>
              <a:gd name="connsiteX4" fmla="*/ 212725 w 542925"/>
              <a:gd name="connsiteY4" fmla="*/ 244475 h 619125"/>
              <a:gd name="connsiteX5" fmla="*/ 44450 w 542925"/>
              <a:gd name="connsiteY5" fmla="*/ 120650 h 619125"/>
              <a:gd name="connsiteX6" fmla="*/ 428625 w 542925"/>
              <a:gd name="connsiteY6" fmla="*/ 0 h 619125"/>
              <a:gd name="connsiteX7" fmla="*/ 174625 w 542925"/>
              <a:gd name="connsiteY7" fmla="*/ 114300 h 619125"/>
              <a:gd name="connsiteX8" fmla="*/ 412750 w 542925"/>
              <a:gd name="connsiteY8" fmla="*/ 247650 h 619125"/>
              <a:gd name="connsiteX9" fmla="*/ 247650 w 542925"/>
              <a:gd name="connsiteY9" fmla="*/ 355600 h 619125"/>
              <a:gd name="connsiteX10" fmla="*/ 542925 w 542925"/>
              <a:gd name="connsiteY10" fmla="*/ 619125 h 619125"/>
              <a:gd name="connsiteX0" fmla="*/ 542925 w 542925"/>
              <a:gd name="connsiteY0" fmla="*/ 619125 h 619125"/>
              <a:gd name="connsiteX1" fmla="*/ 139700 w 542925"/>
              <a:gd name="connsiteY1" fmla="*/ 619125 h 619125"/>
              <a:gd name="connsiteX2" fmla="*/ 219075 w 542925"/>
              <a:gd name="connsiteY2" fmla="*/ 546100 h 619125"/>
              <a:gd name="connsiteX3" fmla="*/ 0 w 542925"/>
              <a:gd name="connsiteY3" fmla="*/ 374650 h 619125"/>
              <a:gd name="connsiteX4" fmla="*/ 212725 w 542925"/>
              <a:gd name="connsiteY4" fmla="*/ 244475 h 619125"/>
              <a:gd name="connsiteX5" fmla="*/ 44450 w 542925"/>
              <a:gd name="connsiteY5" fmla="*/ 120650 h 619125"/>
              <a:gd name="connsiteX6" fmla="*/ 428625 w 542925"/>
              <a:gd name="connsiteY6" fmla="*/ 0 h 619125"/>
              <a:gd name="connsiteX7" fmla="*/ 174625 w 542925"/>
              <a:gd name="connsiteY7" fmla="*/ 114300 h 619125"/>
              <a:gd name="connsiteX8" fmla="*/ 412750 w 542925"/>
              <a:gd name="connsiteY8" fmla="*/ 247650 h 619125"/>
              <a:gd name="connsiteX9" fmla="*/ 247650 w 542925"/>
              <a:gd name="connsiteY9" fmla="*/ 355600 h 619125"/>
              <a:gd name="connsiteX10" fmla="*/ 542925 w 542925"/>
              <a:gd name="connsiteY10" fmla="*/ 619125 h 619125"/>
              <a:gd name="connsiteX0" fmla="*/ 542925 w 542925"/>
              <a:gd name="connsiteY0" fmla="*/ 619125 h 619125"/>
              <a:gd name="connsiteX1" fmla="*/ 139700 w 542925"/>
              <a:gd name="connsiteY1" fmla="*/ 619125 h 619125"/>
              <a:gd name="connsiteX2" fmla="*/ 219075 w 542925"/>
              <a:gd name="connsiteY2" fmla="*/ 546100 h 619125"/>
              <a:gd name="connsiteX3" fmla="*/ 0 w 542925"/>
              <a:gd name="connsiteY3" fmla="*/ 374650 h 619125"/>
              <a:gd name="connsiteX4" fmla="*/ 212725 w 542925"/>
              <a:gd name="connsiteY4" fmla="*/ 244475 h 619125"/>
              <a:gd name="connsiteX5" fmla="*/ 44450 w 542925"/>
              <a:gd name="connsiteY5" fmla="*/ 120650 h 619125"/>
              <a:gd name="connsiteX6" fmla="*/ 428625 w 542925"/>
              <a:gd name="connsiteY6" fmla="*/ 0 h 619125"/>
              <a:gd name="connsiteX7" fmla="*/ 174625 w 542925"/>
              <a:gd name="connsiteY7" fmla="*/ 114300 h 619125"/>
              <a:gd name="connsiteX8" fmla="*/ 412750 w 542925"/>
              <a:gd name="connsiteY8" fmla="*/ 247650 h 619125"/>
              <a:gd name="connsiteX9" fmla="*/ 247650 w 542925"/>
              <a:gd name="connsiteY9" fmla="*/ 355600 h 619125"/>
              <a:gd name="connsiteX10" fmla="*/ 542925 w 542925"/>
              <a:gd name="connsiteY10" fmla="*/ 619125 h 619125"/>
              <a:gd name="connsiteX0" fmla="*/ 542925 w 545176"/>
              <a:gd name="connsiteY0" fmla="*/ 619125 h 619125"/>
              <a:gd name="connsiteX1" fmla="*/ 139700 w 545176"/>
              <a:gd name="connsiteY1" fmla="*/ 619125 h 619125"/>
              <a:gd name="connsiteX2" fmla="*/ 219075 w 545176"/>
              <a:gd name="connsiteY2" fmla="*/ 546100 h 619125"/>
              <a:gd name="connsiteX3" fmla="*/ 0 w 545176"/>
              <a:gd name="connsiteY3" fmla="*/ 374650 h 619125"/>
              <a:gd name="connsiteX4" fmla="*/ 212725 w 545176"/>
              <a:gd name="connsiteY4" fmla="*/ 244475 h 619125"/>
              <a:gd name="connsiteX5" fmla="*/ 44450 w 545176"/>
              <a:gd name="connsiteY5" fmla="*/ 120650 h 619125"/>
              <a:gd name="connsiteX6" fmla="*/ 428625 w 545176"/>
              <a:gd name="connsiteY6" fmla="*/ 0 h 619125"/>
              <a:gd name="connsiteX7" fmla="*/ 174625 w 545176"/>
              <a:gd name="connsiteY7" fmla="*/ 114300 h 619125"/>
              <a:gd name="connsiteX8" fmla="*/ 412750 w 545176"/>
              <a:gd name="connsiteY8" fmla="*/ 247650 h 619125"/>
              <a:gd name="connsiteX9" fmla="*/ 247650 w 545176"/>
              <a:gd name="connsiteY9" fmla="*/ 355600 h 619125"/>
              <a:gd name="connsiteX10" fmla="*/ 542925 w 545176"/>
              <a:gd name="connsiteY10" fmla="*/ 619125 h 619125"/>
              <a:gd name="connsiteX0" fmla="*/ 542925 w 545176"/>
              <a:gd name="connsiteY0" fmla="*/ 619125 h 619125"/>
              <a:gd name="connsiteX1" fmla="*/ 139700 w 545176"/>
              <a:gd name="connsiteY1" fmla="*/ 619125 h 619125"/>
              <a:gd name="connsiteX2" fmla="*/ 219075 w 545176"/>
              <a:gd name="connsiteY2" fmla="*/ 546100 h 619125"/>
              <a:gd name="connsiteX3" fmla="*/ 0 w 545176"/>
              <a:gd name="connsiteY3" fmla="*/ 374650 h 619125"/>
              <a:gd name="connsiteX4" fmla="*/ 212725 w 545176"/>
              <a:gd name="connsiteY4" fmla="*/ 244475 h 619125"/>
              <a:gd name="connsiteX5" fmla="*/ 44450 w 545176"/>
              <a:gd name="connsiteY5" fmla="*/ 120650 h 619125"/>
              <a:gd name="connsiteX6" fmla="*/ 428625 w 545176"/>
              <a:gd name="connsiteY6" fmla="*/ 0 h 619125"/>
              <a:gd name="connsiteX7" fmla="*/ 174625 w 545176"/>
              <a:gd name="connsiteY7" fmla="*/ 114300 h 619125"/>
              <a:gd name="connsiteX8" fmla="*/ 412750 w 545176"/>
              <a:gd name="connsiteY8" fmla="*/ 247650 h 619125"/>
              <a:gd name="connsiteX9" fmla="*/ 247650 w 545176"/>
              <a:gd name="connsiteY9" fmla="*/ 355600 h 619125"/>
              <a:gd name="connsiteX10" fmla="*/ 542925 w 545176"/>
              <a:gd name="connsiteY10" fmla="*/ 619125 h 619125"/>
              <a:gd name="connsiteX0" fmla="*/ 542925 w 545176"/>
              <a:gd name="connsiteY0" fmla="*/ 619125 h 619125"/>
              <a:gd name="connsiteX1" fmla="*/ 139700 w 545176"/>
              <a:gd name="connsiteY1" fmla="*/ 619125 h 619125"/>
              <a:gd name="connsiteX2" fmla="*/ 219075 w 545176"/>
              <a:gd name="connsiteY2" fmla="*/ 546100 h 619125"/>
              <a:gd name="connsiteX3" fmla="*/ 0 w 545176"/>
              <a:gd name="connsiteY3" fmla="*/ 374650 h 619125"/>
              <a:gd name="connsiteX4" fmla="*/ 212725 w 545176"/>
              <a:gd name="connsiteY4" fmla="*/ 244475 h 619125"/>
              <a:gd name="connsiteX5" fmla="*/ 44450 w 545176"/>
              <a:gd name="connsiteY5" fmla="*/ 120650 h 619125"/>
              <a:gd name="connsiteX6" fmla="*/ 428625 w 545176"/>
              <a:gd name="connsiteY6" fmla="*/ 0 h 619125"/>
              <a:gd name="connsiteX7" fmla="*/ 174625 w 545176"/>
              <a:gd name="connsiteY7" fmla="*/ 114300 h 619125"/>
              <a:gd name="connsiteX8" fmla="*/ 412750 w 545176"/>
              <a:gd name="connsiteY8" fmla="*/ 247650 h 619125"/>
              <a:gd name="connsiteX9" fmla="*/ 247650 w 545176"/>
              <a:gd name="connsiteY9" fmla="*/ 355600 h 619125"/>
              <a:gd name="connsiteX10" fmla="*/ 542925 w 545176"/>
              <a:gd name="connsiteY10" fmla="*/ 619125 h 619125"/>
              <a:gd name="connsiteX0" fmla="*/ 542925 w 545176"/>
              <a:gd name="connsiteY0" fmla="*/ 619125 h 619125"/>
              <a:gd name="connsiteX1" fmla="*/ 139700 w 545176"/>
              <a:gd name="connsiteY1" fmla="*/ 619125 h 619125"/>
              <a:gd name="connsiteX2" fmla="*/ 219075 w 545176"/>
              <a:gd name="connsiteY2" fmla="*/ 546100 h 619125"/>
              <a:gd name="connsiteX3" fmla="*/ 0 w 545176"/>
              <a:gd name="connsiteY3" fmla="*/ 374650 h 619125"/>
              <a:gd name="connsiteX4" fmla="*/ 212725 w 545176"/>
              <a:gd name="connsiteY4" fmla="*/ 244475 h 619125"/>
              <a:gd name="connsiteX5" fmla="*/ 44450 w 545176"/>
              <a:gd name="connsiteY5" fmla="*/ 120650 h 619125"/>
              <a:gd name="connsiteX6" fmla="*/ 428625 w 545176"/>
              <a:gd name="connsiteY6" fmla="*/ 0 h 619125"/>
              <a:gd name="connsiteX7" fmla="*/ 174625 w 545176"/>
              <a:gd name="connsiteY7" fmla="*/ 114300 h 619125"/>
              <a:gd name="connsiteX8" fmla="*/ 412750 w 545176"/>
              <a:gd name="connsiteY8" fmla="*/ 247650 h 619125"/>
              <a:gd name="connsiteX9" fmla="*/ 247650 w 545176"/>
              <a:gd name="connsiteY9" fmla="*/ 355600 h 619125"/>
              <a:gd name="connsiteX10" fmla="*/ 542925 w 545176"/>
              <a:gd name="connsiteY10" fmla="*/ 619125 h 619125"/>
              <a:gd name="connsiteX0" fmla="*/ 542925 w 545176"/>
              <a:gd name="connsiteY0" fmla="*/ 619125 h 619125"/>
              <a:gd name="connsiteX1" fmla="*/ 139700 w 545176"/>
              <a:gd name="connsiteY1" fmla="*/ 619125 h 619125"/>
              <a:gd name="connsiteX2" fmla="*/ 219075 w 545176"/>
              <a:gd name="connsiteY2" fmla="*/ 546100 h 619125"/>
              <a:gd name="connsiteX3" fmla="*/ 0 w 545176"/>
              <a:gd name="connsiteY3" fmla="*/ 374650 h 619125"/>
              <a:gd name="connsiteX4" fmla="*/ 212725 w 545176"/>
              <a:gd name="connsiteY4" fmla="*/ 244475 h 619125"/>
              <a:gd name="connsiteX5" fmla="*/ 44450 w 545176"/>
              <a:gd name="connsiteY5" fmla="*/ 120650 h 619125"/>
              <a:gd name="connsiteX6" fmla="*/ 428625 w 545176"/>
              <a:gd name="connsiteY6" fmla="*/ 0 h 619125"/>
              <a:gd name="connsiteX7" fmla="*/ 174625 w 545176"/>
              <a:gd name="connsiteY7" fmla="*/ 114300 h 619125"/>
              <a:gd name="connsiteX8" fmla="*/ 412750 w 545176"/>
              <a:gd name="connsiteY8" fmla="*/ 247650 h 619125"/>
              <a:gd name="connsiteX9" fmla="*/ 247650 w 545176"/>
              <a:gd name="connsiteY9" fmla="*/ 355600 h 619125"/>
              <a:gd name="connsiteX10" fmla="*/ 542925 w 545176"/>
              <a:gd name="connsiteY10" fmla="*/ 619125 h 619125"/>
              <a:gd name="connsiteX0" fmla="*/ 542925 w 545176"/>
              <a:gd name="connsiteY0" fmla="*/ 619125 h 619125"/>
              <a:gd name="connsiteX1" fmla="*/ 139700 w 545176"/>
              <a:gd name="connsiteY1" fmla="*/ 619125 h 619125"/>
              <a:gd name="connsiteX2" fmla="*/ 219075 w 545176"/>
              <a:gd name="connsiteY2" fmla="*/ 546100 h 619125"/>
              <a:gd name="connsiteX3" fmla="*/ 0 w 545176"/>
              <a:gd name="connsiteY3" fmla="*/ 374650 h 619125"/>
              <a:gd name="connsiteX4" fmla="*/ 212725 w 545176"/>
              <a:gd name="connsiteY4" fmla="*/ 244475 h 619125"/>
              <a:gd name="connsiteX5" fmla="*/ 44450 w 545176"/>
              <a:gd name="connsiteY5" fmla="*/ 120650 h 619125"/>
              <a:gd name="connsiteX6" fmla="*/ 428625 w 545176"/>
              <a:gd name="connsiteY6" fmla="*/ 0 h 619125"/>
              <a:gd name="connsiteX7" fmla="*/ 174625 w 545176"/>
              <a:gd name="connsiteY7" fmla="*/ 114300 h 619125"/>
              <a:gd name="connsiteX8" fmla="*/ 412750 w 545176"/>
              <a:gd name="connsiteY8" fmla="*/ 247650 h 619125"/>
              <a:gd name="connsiteX9" fmla="*/ 247650 w 545176"/>
              <a:gd name="connsiteY9" fmla="*/ 355600 h 619125"/>
              <a:gd name="connsiteX10" fmla="*/ 542925 w 545176"/>
              <a:gd name="connsiteY10" fmla="*/ 619125 h 619125"/>
              <a:gd name="connsiteX0" fmla="*/ 542925 w 545176"/>
              <a:gd name="connsiteY0" fmla="*/ 619125 h 619125"/>
              <a:gd name="connsiteX1" fmla="*/ 139700 w 545176"/>
              <a:gd name="connsiteY1" fmla="*/ 619125 h 619125"/>
              <a:gd name="connsiteX2" fmla="*/ 219075 w 545176"/>
              <a:gd name="connsiteY2" fmla="*/ 546100 h 619125"/>
              <a:gd name="connsiteX3" fmla="*/ 0 w 545176"/>
              <a:gd name="connsiteY3" fmla="*/ 374650 h 619125"/>
              <a:gd name="connsiteX4" fmla="*/ 212725 w 545176"/>
              <a:gd name="connsiteY4" fmla="*/ 244475 h 619125"/>
              <a:gd name="connsiteX5" fmla="*/ 44450 w 545176"/>
              <a:gd name="connsiteY5" fmla="*/ 120650 h 619125"/>
              <a:gd name="connsiteX6" fmla="*/ 428625 w 545176"/>
              <a:gd name="connsiteY6" fmla="*/ 0 h 619125"/>
              <a:gd name="connsiteX7" fmla="*/ 174625 w 545176"/>
              <a:gd name="connsiteY7" fmla="*/ 114300 h 619125"/>
              <a:gd name="connsiteX8" fmla="*/ 412750 w 545176"/>
              <a:gd name="connsiteY8" fmla="*/ 247650 h 619125"/>
              <a:gd name="connsiteX9" fmla="*/ 247650 w 545176"/>
              <a:gd name="connsiteY9" fmla="*/ 355600 h 619125"/>
              <a:gd name="connsiteX10" fmla="*/ 542925 w 545176"/>
              <a:gd name="connsiteY10" fmla="*/ 619125 h 619125"/>
              <a:gd name="connsiteX0" fmla="*/ 542925 w 545176"/>
              <a:gd name="connsiteY0" fmla="*/ 619125 h 619125"/>
              <a:gd name="connsiteX1" fmla="*/ 139700 w 545176"/>
              <a:gd name="connsiteY1" fmla="*/ 619125 h 619125"/>
              <a:gd name="connsiteX2" fmla="*/ 219075 w 545176"/>
              <a:gd name="connsiteY2" fmla="*/ 546100 h 619125"/>
              <a:gd name="connsiteX3" fmla="*/ 0 w 545176"/>
              <a:gd name="connsiteY3" fmla="*/ 374650 h 619125"/>
              <a:gd name="connsiteX4" fmla="*/ 212725 w 545176"/>
              <a:gd name="connsiteY4" fmla="*/ 244475 h 619125"/>
              <a:gd name="connsiteX5" fmla="*/ 44450 w 545176"/>
              <a:gd name="connsiteY5" fmla="*/ 120650 h 619125"/>
              <a:gd name="connsiteX6" fmla="*/ 428625 w 545176"/>
              <a:gd name="connsiteY6" fmla="*/ 0 h 619125"/>
              <a:gd name="connsiteX7" fmla="*/ 174625 w 545176"/>
              <a:gd name="connsiteY7" fmla="*/ 114300 h 619125"/>
              <a:gd name="connsiteX8" fmla="*/ 412750 w 545176"/>
              <a:gd name="connsiteY8" fmla="*/ 247650 h 619125"/>
              <a:gd name="connsiteX9" fmla="*/ 247650 w 545176"/>
              <a:gd name="connsiteY9" fmla="*/ 355600 h 619125"/>
              <a:gd name="connsiteX10" fmla="*/ 542925 w 545176"/>
              <a:gd name="connsiteY10" fmla="*/ 619125 h 619125"/>
              <a:gd name="connsiteX0" fmla="*/ 542925 w 545176"/>
              <a:gd name="connsiteY0" fmla="*/ 619125 h 619125"/>
              <a:gd name="connsiteX1" fmla="*/ 139700 w 545176"/>
              <a:gd name="connsiteY1" fmla="*/ 619125 h 619125"/>
              <a:gd name="connsiteX2" fmla="*/ 219075 w 545176"/>
              <a:gd name="connsiteY2" fmla="*/ 546100 h 619125"/>
              <a:gd name="connsiteX3" fmla="*/ 0 w 545176"/>
              <a:gd name="connsiteY3" fmla="*/ 374650 h 619125"/>
              <a:gd name="connsiteX4" fmla="*/ 212725 w 545176"/>
              <a:gd name="connsiteY4" fmla="*/ 244475 h 619125"/>
              <a:gd name="connsiteX5" fmla="*/ 44450 w 545176"/>
              <a:gd name="connsiteY5" fmla="*/ 120650 h 619125"/>
              <a:gd name="connsiteX6" fmla="*/ 428625 w 545176"/>
              <a:gd name="connsiteY6" fmla="*/ 0 h 619125"/>
              <a:gd name="connsiteX7" fmla="*/ 174625 w 545176"/>
              <a:gd name="connsiteY7" fmla="*/ 114300 h 619125"/>
              <a:gd name="connsiteX8" fmla="*/ 412750 w 545176"/>
              <a:gd name="connsiteY8" fmla="*/ 247650 h 619125"/>
              <a:gd name="connsiteX9" fmla="*/ 247650 w 545176"/>
              <a:gd name="connsiteY9" fmla="*/ 355600 h 619125"/>
              <a:gd name="connsiteX10" fmla="*/ 542925 w 545176"/>
              <a:gd name="connsiteY10" fmla="*/ 619125 h 619125"/>
              <a:gd name="connsiteX0" fmla="*/ 542925 w 545176"/>
              <a:gd name="connsiteY0" fmla="*/ 619125 h 619125"/>
              <a:gd name="connsiteX1" fmla="*/ 139700 w 545176"/>
              <a:gd name="connsiteY1" fmla="*/ 619125 h 619125"/>
              <a:gd name="connsiteX2" fmla="*/ 219075 w 545176"/>
              <a:gd name="connsiteY2" fmla="*/ 546100 h 619125"/>
              <a:gd name="connsiteX3" fmla="*/ 0 w 545176"/>
              <a:gd name="connsiteY3" fmla="*/ 374650 h 619125"/>
              <a:gd name="connsiteX4" fmla="*/ 212725 w 545176"/>
              <a:gd name="connsiteY4" fmla="*/ 244475 h 619125"/>
              <a:gd name="connsiteX5" fmla="*/ 44450 w 545176"/>
              <a:gd name="connsiteY5" fmla="*/ 120650 h 619125"/>
              <a:gd name="connsiteX6" fmla="*/ 428625 w 545176"/>
              <a:gd name="connsiteY6" fmla="*/ 0 h 619125"/>
              <a:gd name="connsiteX7" fmla="*/ 174625 w 545176"/>
              <a:gd name="connsiteY7" fmla="*/ 114300 h 619125"/>
              <a:gd name="connsiteX8" fmla="*/ 412750 w 545176"/>
              <a:gd name="connsiteY8" fmla="*/ 247650 h 619125"/>
              <a:gd name="connsiteX9" fmla="*/ 247650 w 545176"/>
              <a:gd name="connsiteY9" fmla="*/ 355600 h 619125"/>
              <a:gd name="connsiteX10" fmla="*/ 542925 w 545176"/>
              <a:gd name="connsiteY10" fmla="*/ 619125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176" h="619125">
                <a:moveTo>
                  <a:pt x="542925" y="619125"/>
                </a:moveTo>
                <a:lnTo>
                  <a:pt x="139700" y="619125"/>
                </a:lnTo>
                <a:cubicBezTo>
                  <a:pt x="166158" y="594783"/>
                  <a:pt x="221192" y="614892"/>
                  <a:pt x="219075" y="546100"/>
                </a:cubicBezTo>
                <a:cubicBezTo>
                  <a:pt x="212725" y="492125"/>
                  <a:pt x="3175" y="431800"/>
                  <a:pt x="0" y="374650"/>
                </a:cubicBezTo>
                <a:cubicBezTo>
                  <a:pt x="1058" y="321733"/>
                  <a:pt x="183092" y="284692"/>
                  <a:pt x="212725" y="244475"/>
                </a:cubicBezTo>
                <a:cubicBezTo>
                  <a:pt x="223308" y="203200"/>
                  <a:pt x="52917" y="177800"/>
                  <a:pt x="44450" y="120650"/>
                </a:cubicBezTo>
                <a:cubicBezTo>
                  <a:pt x="80433" y="39158"/>
                  <a:pt x="316442" y="24342"/>
                  <a:pt x="428625" y="0"/>
                </a:cubicBezTo>
                <a:cubicBezTo>
                  <a:pt x="343958" y="38100"/>
                  <a:pt x="202142" y="63500"/>
                  <a:pt x="174625" y="114300"/>
                </a:cubicBezTo>
                <a:cubicBezTo>
                  <a:pt x="212725" y="158750"/>
                  <a:pt x="415925" y="174625"/>
                  <a:pt x="412750" y="247650"/>
                </a:cubicBezTo>
                <a:cubicBezTo>
                  <a:pt x="396875" y="317500"/>
                  <a:pt x="247650" y="317500"/>
                  <a:pt x="247650" y="355600"/>
                </a:cubicBezTo>
                <a:cubicBezTo>
                  <a:pt x="260350" y="392642"/>
                  <a:pt x="574675" y="483658"/>
                  <a:pt x="542925" y="619125"/>
                </a:cubicBezTo>
                <a:close/>
              </a:path>
            </a:pathLst>
          </a:custGeom>
          <a:solidFill>
            <a:srgbClr val="0070C0"/>
          </a:solidFill>
          <a:ln>
            <a:noFill/>
          </a:ln>
          <a:effectLst>
            <a:outerShdw dist="38100" dir="3600000" algn="ctr" rotWithShape="0">
              <a:schemeClr val="tx1">
                <a:lumMod val="50000"/>
                <a:lumOff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6" name="図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31989" y="5420475"/>
            <a:ext cx="461387" cy="461387"/>
          </a:xfrm>
          <a:prstGeom prst="rect">
            <a:avLst/>
          </a:prstGeom>
        </p:spPr>
      </p:pic>
      <p:sp>
        <p:nvSpPr>
          <p:cNvPr id="27" name="正方形/長方形 26"/>
          <p:cNvSpPr/>
          <p:nvPr/>
        </p:nvSpPr>
        <p:spPr>
          <a:xfrm>
            <a:off x="952531" y="5619994"/>
            <a:ext cx="4673074" cy="307777"/>
          </a:xfrm>
          <a:prstGeom prst="rect">
            <a:avLst/>
          </a:prstGeom>
          <a:noFill/>
        </p:spPr>
        <p:txBody>
          <a:bodyPr wrap="none" lIns="91440" tIns="45720" rIns="91440" bIns="45720">
            <a:spAutoFit/>
          </a:bodyPr>
          <a:lstStyle/>
          <a:p>
            <a:r>
              <a:rPr lang="ja-JP" altLang="en-US" sz="1400" b="1" dirty="0">
                <a:ln w="0"/>
                <a:solidFill>
                  <a:srgbClr val="C00000"/>
                </a:solidFill>
                <a:effectLst>
                  <a:glow rad="88900">
                    <a:schemeClr val="bg1"/>
                  </a:glow>
                </a:effectLst>
                <a:latin typeface="メイリオ" panose="020B0604030504040204" pitchFamily="50" charset="-128"/>
                <a:ea typeface="メイリオ" panose="020B0604030504040204" pitchFamily="50" charset="-128"/>
              </a:rPr>
              <a:t>雨が降ったら、緊急速報メール</a:t>
            </a:r>
            <a:r>
              <a:rPr lang="ja-JP" altLang="en-US" sz="1400" b="1" dirty="0">
                <a:ln w="0"/>
                <a:latin typeface="メイリオ" panose="020B0604030504040204" pitchFamily="50" charset="-128"/>
                <a:ea typeface="メイリオ" panose="020B0604030504040204" pitchFamily="50" charset="-128"/>
              </a:rPr>
              <a:t>が来たらまずチェック！</a:t>
            </a:r>
            <a:endParaRPr lang="en-US" altLang="ja-JP" sz="1400" b="1" dirty="0">
              <a:ln w="0"/>
              <a:latin typeface="メイリオ" panose="020B0604030504040204" pitchFamily="50" charset="-128"/>
              <a:ea typeface="メイリオ" panose="020B0604030504040204" pitchFamily="50" charset="-128"/>
            </a:endParaRPr>
          </a:p>
        </p:txBody>
      </p:sp>
      <p:pic>
        <p:nvPicPr>
          <p:cNvPr id="135" name="図 13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70683" y="1049287"/>
            <a:ext cx="211797" cy="152964"/>
          </a:xfrm>
          <a:prstGeom prst="rect">
            <a:avLst/>
          </a:prstGeom>
        </p:spPr>
      </p:pic>
      <p:sp>
        <p:nvSpPr>
          <p:cNvPr id="17" name="直方体 16"/>
          <p:cNvSpPr/>
          <p:nvPr/>
        </p:nvSpPr>
        <p:spPr>
          <a:xfrm>
            <a:off x="730413" y="1080383"/>
            <a:ext cx="87258" cy="331584"/>
          </a:xfrm>
          <a:prstGeom prst="cube">
            <a:avLst>
              <a:gd name="adj" fmla="val 14085"/>
            </a:avLst>
          </a:prstGeom>
          <a:solidFill>
            <a:schemeClr val="bg1"/>
          </a:solidFill>
          <a:ln w="3175">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5" name="グループ化 24"/>
          <p:cNvGrpSpPr>
            <a:grpSpLocks noChangeAspect="1"/>
          </p:cNvGrpSpPr>
          <p:nvPr/>
        </p:nvGrpSpPr>
        <p:grpSpPr>
          <a:xfrm>
            <a:off x="734913" y="1113495"/>
            <a:ext cx="36000" cy="296805"/>
            <a:chOff x="116632" y="1926950"/>
            <a:chExt cx="72000" cy="593610"/>
          </a:xfrm>
        </p:grpSpPr>
        <p:cxnSp>
          <p:nvCxnSpPr>
            <p:cNvPr id="19" name="直線コネクタ 18"/>
            <p:cNvCxnSpPr/>
            <p:nvPr/>
          </p:nvCxnSpPr>
          <p:spPr>
            <a:xfrm>
              <a:off x="116632" y="1926950"/>
              <a:ext cx="72000" cy="0"/>
            </a:xfrm>
            <a:prstGeom prst="line">
              <a:avLst/>
            </a:prstGeom>
            <a:ln w="3810">
              <a:solidFill>
                <a:srgbClr val="0099CC"/>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116632" y="2055995"/>
              <a:ext cx="72000" cy="0"/>
            </a:xfrm>
            <a:prstGeom prst="line">
              <a:avLst/>
            </a:prstGeom>
            <a:ln w="3810">
              <a:solidFill>
                <a:srgbClr val="0099CC"/>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116632" y="2004377"/>
              <a:ext cx="36000" cy="0"/>
            </a:xfrm>
            <a:prstGeom prst="line">
              <a:avLst/>
            </a:prstGeom>
            <a:ln w="3810">
              <a:solidFill>
                <a:srgbClr val="0099CC"/>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116632" y="1952759"/>
              <a:ext cx="36000" cy="0"/>
            </a:xfrm>
            <a:prstGeom prst="line">
              <a:avLst/>
            </a:prstGeom>
            <a:ln w="3810">
              <a:solidFill>
                <a:srgbClr val="0099CC"/>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116632" y="1978568"/>
              <a:ext cx="36000" cy="0"/>
            </a:xfrm>
            <a:prstGeom prst="line">
              <a:avLst/>
            </a:prstGeom>
            <a:ln w="3810">
              <a:solidFill>
                <a:srgbClr val="0099CC"/>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116632" y="2030186"/>
              <a:ext cx="36000" cy="0"/>
            </a:xfrm>
            <a:prstGeom prst="line">
              <a:avLst/>
            </a:prstGeom>
            <a:ln w="3810">
              <a:solidFill>
                <a:srgbClr val="0099CC"/>
              </a:solidFill>
            </a:ln>
          </p:spPr>
          <p:style>
            <a:lnRef idx="1">
              <a:schemeClr val="accent1"/>
            </a:lnRef>
            <a:fillRef idx="0">
              <a:schemeClr val="accent1"/>
            </a:fillRef>
            <a:effectRef idx="0">
              <a:schemeClr val="accent1"/>
            </a:effectRef>
            <a:fontRef idx="minor">
              <a:schemeClr val="tx1"/>
            </a:fontRef>
          </p:style>
        </p:cxnSp>
        <p:cxnSp>
          <p:nvCxnSpPr>
            <p:cNvPr id="145" name="直線コネクタ 144"/>
            <p:cNvCxnSpPr/>
            <p:nvPr/>
          </p:nvCxnSpPr>
          <p:spPr>
            <a:xfrm>
              <a:off x="116632" y="2185040"/>
              <a:ext cx="72000" cy="0"/>
            </a:xfrm>
            <a:prstGeom prst="line">
              <a:avLst/>
            </a:prstGeom>
            <a:ln w="3810">
              <a:solidFill>
                <a:srgbClr val="0099CC"/>
              </a:solidFill>
            </a:ln>
          </p:spPr>
          <p:style>
            <a:lnRef idx="1">
              <a:schemeClr val="accent1"/>
            </a:lnRef>
            <a:fillRef idx="0">
              <a:schemeClr val="accent1"/>
            </a:fillRef>
            <a:effectRef idx="0">
              <a:schemeClr val="accent1"/>
            </a:effectRef>
            <a:fontRef idx="minor">
              <a:schemeClr val="tx1"/>
            </a:fontRef>
          </p:style>
        </p:cxnSp>
        <p:cxnSp>
          <p:nvCxnSpPr>
            <p:cNvPr id="146" name="直線コネクタ 145"/>
            <p:cNvCxnSpPr/>
            <p:nvPr/>
          </p:nvCxnSpPr>
          <p:spPr>
            <a:xfrm>
              <a:off x="116632" y="2133422"/>
              <a:ext cx="36000" cy="0"/>
            </a:xfrm>
            <a:prstGeom prst="line">
              <a:avLst/>
            </a:prstGeom>
            <a:ln w="3810">
              <a:solidFill>
                <a:srgbClr val="0099CC"/>
              </a:solidFill>
            </a:ln>
          </p:spPr>
          <p:style>
            <a:lnRef idx="1">
              <a:schemeClr val="accent1"/>
            </a:lnRef>
            <a:fillRef idx="0">
              <a:schemeClr val="accent1"/>
            </a:fillRef>
            <a:effectRef idx="0">
              <a:schemeClr val="accent1"/>
            </a:effectRef>
            <a:fontRef idx="minor">
              <a:schemeClr val="tx1"/>
            </a:fontRef>
          </p:style>
        </p:cxnSp>
        <p:cxnSp>
          <p:nvCxnSpPr>
            <p:cNvPr id="147" name="直線コネクタ 146"/>
            <p:cNvCxnSpPr/>
            <p:nvPr/>
          </p:nvCxnSpPr>
          <p:spPr>
            <a:xfrm>
              <a:off x="116632" y="2081804"/>
              <a:ext cx="36000" cy="0"/>
            </a:xfrm>
            <a:prstGeom prst="line">
              <a:avLst/>
            </a:prstGeom>
            <a:ln w="3810">
              <a:solidFill>
                <a:srgbClr val="0099CC"/>
              </a:solidFill>
            </a:ln>
          </p:spPr>
          <p:style>
            <a:lnRef idx="1">
              <a:schemeClr val="accent1"/>
            </a:lnRef>
            <a:fillRef idx="0">
              <a:schemeClr val="accent1"/>
            </a:fillRef>
            <a:effectRef idx="0">
              <a:schemeClr val="accent1"/>
            </a:effectRef>
            <a:fontRef idx="minor">
              <a:schemeClr val="tx1"/>
            </a:fontRef>
          </p:style>
        </p:cxnSp>
        <p:cxnSp>
          <p:nvCxnSpPr>
            <p:cNvPr id="148" name="直線コネクタ 147"/>
            <p:cNvCxnSpPr/>
            <p:nvPr/>
          </p:nvCxnSpPr>
          <p:spPr>
            <a:xfrm>
              <a:off x="116632" y="2107613"/>
              <a:ext cx="36000" cy="0"/>
            </a:xfrm>
            <a:prstGeom prst="line">
              <a:avLst/>
            </a:prstGeom>
            <a:ln w="3810">
              <a:solidFill>
                <a:srgbClr val="0099CC"/>
              </a:solidFill>
            </a:ln>
          </p:spPr>
          <p:style>
            <a:lnRef idx="1">
              <a:schemeClr val="accent1"/>
            </a:lnRef>
            <a:fillRef idx="0">
              <a:schemeClr val="accent1"/>
            </a:fillRef>
            <a:effectRef idx="0">
              <a:schemeClr val="accent1"/>
            </a:effectRef>
            <a:fontRef idx="minor">
              <a:schemeClr val="tx1"/>
            </a:fontRef>
          </p:style>
        </p:cxnSp>
        <p:cxnSp>
          <p:nvCxnSpPr>
            <p:cNvPr id="149" name="直線コネクタ 148"/>
            <p:cNvCxnSpPr/>
            <p:nvPr/>
          </p:nvCxnSpPr>
          <p:spPr>
            <a:xfrm>
              <a:off x="116632" y="2159231"/>
              <a:ext cx="36000" cy="0"/>
            </a:xfrm>
            <a:prstGeom prst="line">
              <a:avLst/>
            </a:prstGeom>
            <a:ln w="3810">
              <a:solidFill>
                <a:srgbClr val="0099CC"/>
              </a:solidFill>
            </a:ln>
          </p:spPr>
          <p:style>
            <a:lnRef idx="1">
              <a:schemeClr val="accent1"/>
            </a:lnRef>
            <a:fillRef idx="0">
              <a:schemeClr val="accent1"/>
            </a:fillRef>
            <a:effectRef idx="0">
              <a:schemeClr val="accent1"/>
            </a:effectRef>
            <a:fontRef idx="minor">
              <a:schemeClr val="tx1"/>
            </a:fontRef>
          </p:style>
        </p:cxnSp>
        <p:cxnSp>
          <p:nvCxnSpPr>
            <p:cNvPr id="163" name="直線コネクタ 162"/>
            <p:cNvCxnSpPr/>
            <p:nvPr/>
          </p:nvCxnSpPr>
          <p:spPr>
            <a:xfrm>
              <a:off x="116632" y="2314085"/>
              <a:ext cx="72000" cy="0"/>
            </a:xfrm>
            <a:prstGeom prst="line">
              <a:avLst/>
            </a:prstGeom>
            <a:ln w="3810">
              <a:solidFill>
                <a:srgbClr val="0099CC"/>
              </a:solidFill>
            </a:ln>
          </p:spPr>
          <p:style>
            <a:lnRef idx="1">
              <a:schemeClr val="accent1"/>
            </a:lnRef>
            <a:fillRef idx="0">
              <a:schemeClr val="accent1"/>
            </a:fillRef>
            <a:effectRef idx="0">
              <a:schemeClr val="accent1"/>
            </a:effectRef>
            <a:fontRef idx="minor">
              <a:schemeClr val="tx1"/>
            </a:fontRef>
          </p:style>
        </p:cxnSp>
        <p:cxnSp>
          <p:nvCxnSpPr>
            <p:cNvPr id="164" name="直線コネクタ 163"/>
            <p:cNvCxnSpPr/>
            <p:nvPr/>
          </p:nvCxnSpPr>
          <p:spPr>
            <a:xfrm>
              <a:off x="116632" y="2262467"/>
              <a:ext cx="36000" cy="0"/>
            </a:xfrm>
            <a:prstGeom prst="line">
              <a:avLst/>
            </a:prstGeom>
            <a:ln w="3810">
              <a:solidFill>
                <a:srgbClr val="0099CC"/>
              </a:solidFill>
            </a:ln>
          </p:spPr>
          <p:style>
            <a:lnRef idx="1">
              <a:schemeClr val="accent1"/>
            </a:lnRef>
            <a:fillRef idx="0">
              <a:schemeClr val="accent1"/>
            </a:fillRef>
            <a:effectRef idx="0">
              <a:schemeClr val="accent1"/>
            </a:effectRef>
            <a:fontRef idx="minor">
              <a:schemeClr val="tx1"/>
            </a:fontRef>
          </p:style>
        </p:cxnSp>
        <p:cxnSp>
          <p:nvCxnSpPr>
            <p:cNvPr id="165" name="直線コネクタ 164"/>
            <p:cNvCxnSpPr/>
            <p:nvPr/>
          </p:nvCxnSpPr>
          <p:spPr>
            <a:xfrm>
              <a:off x="116632" y="2210849"/>
              <a:ext cx="36000" cy="0"/>
            </a:xfrm>
            <a:prstGeom prst="line">
              <a:avLst/>
            </a:prstGeom>
            <a:ln w="3810">
              <a:solidFill>
                <a:srgbClr val="0099CC"/>
              </a:solidFill>
            </a:ln>
          </p:spPr>
          <p:style>
            <a:lnRef idx="1">
              <a:schemeClr val="accent1"/>
            </a:lnRef>
            <a:fillRef idx="0">
              <a:schemeClr val="accent1"/>
            </a:fillRef>
            <a:effectRef idx="0">
              <a:schemeClr val="accent1"/>
            </a:effectRef>
            <a:fontRef idx="minor">
              <a:schemeClr val="tx1"/>
            </a:fontRef>
          </p:style>
        </p:cxnSp>
        <p:cxnSp>
          <p:nvCxnSpPr>
            <p:cNvPr id="166" name="直線コネクタ 165"/>
            <p:cNvCxnSpPr/>
            <p:nvPr/>
          </p:nvCxnSpPr>
          <p:spPr>
            <a:xfrm>
              <a:off x="116632" y="2236658"/>
              <a:ext cx="36000" cy="0"/>
            </a:xfrm>
            <a:prstGeom prst="line">
              <a:avLst/>
            </a:prstGeom>
            <a:ln w="3810">
              <a:solidFill>
                <a:srgbClr val="0099CC"/>
              </a:solidFill>
            </a:ln>
          </p:spPr>
          <p:style>
            <a:lnRef idx="1">
              <a:schemeClr val="accent1"/>
            </a:lnRef>
            <a:fillRef idx="0">
              <a:schemeClr val="accent1"/>
            </a:fillRef>
            <a:effectRef idx="0">
              <a:schemeClr val="accent1"/>
            </a:effectRef>
            <a:fontRef idx="minor">
              <a:schemeClr val="tx1"/>
            </a:fontRef>
          </p:style>
        </p:cxnSp>
        <p:cxnSp>
          <p:nvCxnSpPr>
            <p:cNvPr id="167" name="直線コネクタ 166"/>
            <p:cNvCxnSpPr/>
            <p:nvPr/>
          </p:nvCxnSpPr>
          <p:spPr>
            <a:xfrm>
              <a:off x="116632" y="2288276"/>
              <a:ext cx="36000" cy="0"/>
            </a:xfrm>
            <a:prstGeom prst="line">
              <a:avLst/>
            </a:prstGeom>
            <a:ln w="3810">
              <a:solidFill>
                <a:srgbClr val="0099CC"/>
              </a:solidFill>
            </a:ln>
          </p:spPr>
          <p:style>
            <a:lnRef idx="1">
              <a:schemeClr val="accent1"/>
            </a:lnRef>
            <a:fillRef idx="0">
              <a:schemeClr val="accent1"/>
            </a:fillRef>
            <a:effectRef idx="0">
              <a:schemeClr val="accent1"/>
            </a:effectRef>
            <a:fontRef idx="minor">
              <a:schemeClr val="tx1"/>
            </a:fontRef>
          </p:style>
        </p:cxnSp>
        <p:cxnSp>
          <p:nvCxnSpPr>
            <p:cNvPr id="168" name="直線コネクタ 167"/>
            <p:cNvCxnSpPr/>
            <p:nvPr/>
          </p:nvCxnSpPr>
          <p:spPr>
            <a:xfrm>
              <a:off x="116632" y="2520560"/>
              <a:ext cx="72000" cy="0"/>
            </a:xfrm>
            <a:prstGeom prst="line">
              <a:avLst/>
            </a:prstGeom>
            <a:ln w="3810">
              <a:solidFill>
                <a:srgbClr val="0099CC"/>
              </a:solidFill>
            </a:ln>
          </p:spPr>
          <p:style>
            <a:lnRef idx="1">
              <a:schemeClr val="accent1"/>
            </a:lnRef>
            <a:fillRef idx="0">
              <a:schemeClr val="accent1"/>
            </a:fillRef>
            <a:effectRef idx="0">
              <a:schemeClr val="accent1"/>
            </a:effectRef>
            <a:fontRef idx="minor">
              <a:schemeClr val="tx1"/>
            </a:fontRef>
          </p:style>
        </p:cxnSp>
        <p:cxnSp>
          <p:nvCxnSpPr>
            <p:cNvPr id="169" name="直線コネクタ 168"/>
            <p:cNvCxnSpPr/>
            <p:nvPr/>
          </p:nvCxnSpPr>
          <p:spPr>
            <a:xfrm>
              <a:off x="116632" y="2391512"/>
              <a:ext cx="36000" cy="0"/>
            </a:xfrm>
            <a:prstGeom prst="line">
              <a:avLst/>
            </a:prstGeom>
            <a:ln w="3810">
              <a:solidFill>
                <a:srgbClr val="0099CC"/>
              </a:solidFill>
            </a:ln>
          </p:spPr>
          <p:style>
            <a:lnRef idx="1">
              <a:schemeClr val="accent1"/>
            </a:lnRef>
            <a:fillRef idx="0">
              <a:schemeClr val="accent1"/>
            </a:fillRef>
            <a:effectRef idx="0">
              <a:schemeClr val="accent1"/>
            </a:effectRef>
            <a:fontRef idx="minor">
              <a:schemeClr val="tx1"/>
            </a:fontRef>
          </p:style>
        </p:cxnSp>
        <p:cxnSp>
          <p:nvCxnSpPr>
            <p:cNvPr id="170" name="直線コネクタ 169"/>
            <p:cNvCxnSpPr/>
            <p:nvPr/>
          </p:nvCxnSpPr>
          <p:spPr>
            <a:xfrm>
              <a:off x="116632" y="2339894"/>
              <a:ext cx="36000" cy="0"/>
            </a:xfrm>
            <a:prstGeom prst="line">
              <a:avLst/>
            </a:prstGeom>
            <a:ln w="3810">
              <a:solidFill>
                <a:srgbClr val="0099CC"/>
              </a:solidFill>
            </a:ln>
          </p:spPr>
          <p:style>
            <a:lnRef idx="1">
              <a:schemeClr val="accent1"/>
            </a:lnRef>
            <a:fillRef idx="0">
              <a:schemeClr val="accent1"/>
            </a:fillRef>
            <a:effectRef idx="0">
              <a:schemeClr val="accent1"/>
            </a:effectRef>
            <a:fontRef idx="minor">
              <a:schemeClr val="tx1"/>
            </a:fontRef>
          </p:style>
        </p:cxnSp>
        <p:cxnSp>
          <p:nvCxnSpPr>
            <p:cNvPr id="171" name="直線コネクタ 170"/>
            <p:cNvCxnSpPr/>
            <p:nvPr/>
          </p:nvCxnSpPr>
          <p:spPr>
            <a:xfrm>
              <a:off x="116632" y="2365703"/>
              <a:ext cx="36000" cy="0"/>
            </a:xfrm>
            <a:prstGeom prst="line">
              <a:avLst/>
            </a:prstGeom>
            <a:ln w="3810">
              <a:solidFill>
                <a:srgbClr val="0099CC"/>
              </a:solidFill>
            </a:ln>
          </p:spPr>
          <p:style>
            <a:lnRef idx="1">
              <a:schemeClr val="accent1"/>
            </a:lnRef>
            <a:fillRef idx="0">
              <a:schemeClr val="accent1"/>
            </a:fillRef>
            <a:effectRef idx="0">
              <a:schemeClr val="accent1"/>
            </a:effectRef>
            <a:fontRef idx="minor">
              <a:schemeClr val="tx1"/>
            </a:fontRef>
          </p:style>
        </p:cxnSp>
        <p:cxnSp>
          <p:nvCxnSpPr>
            <p:cNvPr id="172" name="直線コネクタ 171"/>
            <p:cNvCxnSpPr/>
            <p:nvPr/>
          </p:nvCxnSpPr>
          <p:spPr>
            <a:xfrm>
              <a:off x="116632" y="2417321"/>
              <a:ext cx="36000" cy="0"/>
            </a:xfrm>
            <a:prstGeom prst="line">
              <a:avLst/>
            </a:prstGeom>
            <a:ln w="3810">
              <a:solidFill>
                <a:srgbClr val="0099CC"/>
              </a:solidFill>
            </a:ln>
          </p:spPr>
          <p:style>
            <a:lnRef idx="1">
              <a:schemeClr val="accent1"/>
            </a:lnRef>
            <a:fillRef idx="0">
              <a:schemeClr val="accent1"/>
            </a:fillRef>
            <a:effectRef idx="0">
              <a:schemeClr val="accent1"/>
            </a:effectRef>
            <a:fontRef idx="minor">
              <a:schemeClr val="tx1"/>
            </a:fontRef>
          </p:style>
        </p:cxnSp>
        <p:cxnSp>
          <p:nvCxnSpPr>
            <p:cNvPr id="185" name="直線コネクタ 184"/>
            <p:cNvCxnSpPr/>
            <p:nvPr/>
          </p:nvCxnSpPr>
          <p:spPr>
            <a:xfrm>
              <a:off x="116632" y="2443130"/>
              <a:ext cx="72000" cy="0"/>
            </a:xfrm>
            <a:prstGeom prst="line">
              <a:avLst/>
            </a:prstGeom>
            <a:ln w="3810">
              <a:solidFill>
                <a:srgbClr val="0099CC"/>
              </a:solidFill>
            </a:ln>
          </p:spPr>
          <p:style>
            <a:lnRef idx="1">
              <a:schemeClr val="accent1"/>
            </a:lnRef>
            <a:fillRef idx="0">
              <a:schemeClr val="accent1"/>
            </a:fillRef>
            <a:effectRef idx="0">
              <a:schemeClr val="accent1"/>
            </a:effectRef>
            <a:fontRef idx="minor">
              <a:schemeClr val="tx1"/>
            </a:fontRef>
          </p:style>
        </p:cxnSp>
        <p:cxnSp>
          <p:nvCxnSpPr>
            <p:cNvPr id="188" name="直線コネクタ 187"/>
            <p:cNvCxnSpPr/>
            <p:nvPr/>
          </p:nvCxnSpPr>
          <p:spPr>
            <a:xfrm>
              <a:off x="116632" y="2468939"/>
              <a:ext cx="36000" cy="0"/>
            </a:xfrm>
            <a:prstGeom prst="line">
              <a:avLst/>
            </a:prstGeom>
            <a:ln w="3810">
              <a:solidFill>
                <a:srgbClr val="0099CC"/>
              </a:solidFill>
            </a:ln>
          </p:spPr>
          <p:style>
            <a:lnRef idx="1">
              <a:schemeClr val="accent1"/>
            </a:lnRef>
            <a:fillRef idx="0">
              <a:schemeClr val="accent1"/>
            </a:fillRef>
            <a:effectRef idx="0">
              <a:schemeClr val="accent1"/>
            </a:effectRef>
            <a:fontRef idx="minor">
              <a:schemeClr val="tx1"/>
            </a:fontRef>
          </p:style>
        </p:cxnSp>
        <p:cxnSp>
          <p:nvCxnSpPr>
            <p:cNvPr id="189" name="直線コネクタ 188"/>
            <p:cNvCxnSpPr/>
            <p:nvPr/>
          </p:nvCxnSpPr>
          <p:spPr>
            <a:xfrm>
              <a:off x="116632" y="2494748"/>
              <a:ext cx="36000" cy="0"/>
            </a:xfrm>
            <a:prstGeom prst="line">
              <a:avLst/>
            </a:prstGeom>
            <a:ln w="3810">
              <a:solidFill>
                <a:srgbClr val="0099CC"/>
              </a:solidFill>
            </a:ln>
          </p:spPr>
          <p:style>
            <a:lnRef idx="1">
              <a:schemeClr val="accent1"/>
            </a:lnRef>
            <a:fillRef idx="0">
              <a:schemeClr val="accent1"/>
            </a:fillRef>
            <a:effectRef idx="0">
              <a:schemeClr val="accent1"/>
            </a:effectRef>
            <a:fontRef idx="minor">
              <a:schemeClr val="tx1"/>
            </a:fontRef>
          </p:style>
        </p:cxnSp>
      </p:grpSp>
      <p:sp>
        <p:nvSpPr>
          <p:cNvPr id="138" name="稲妻 137"/>
          <p:cNvSpPr/>
          <p:nvPr/>
        </p:nvSpPr>
        <p:spPr bwMode="auto">
          <a:xfrm rot="900000">
            <a:off x="579647" y="1024407"/>
            <a:ext cx="185657" cy="136472"/>
          </a:xfrm>
          <a:prstGeom prst="lightningBolt">
            <a:avLst/>
          </a:prstGeom>
          <a:solidFill>
            <a:srgbClr val="FFC000"/>
          </a:solidFill>
          <a:ln w="9525">
            <a:noFill/>
            <a:round/>
            <a:headEnd/>
            <a:tailEnd/>
          </a:ln>
          <a:effectLst/>
          <a:extLst/>
        </p:spPr>
        <p:txBody>
          <a:bodyPr rtlCol="0" anchor="ctr"/>
          <a:lstStyle/>
          <a:p>
            <a:pPr algn="ctr"/>
            <a:endParaRPr lang="ja-JP" altLang="en-US"/>
          </a:p>
        </p:txBody>
      </p:sp>
      <p:sp>
        <p:nvSpPr>
          <p:cNvPr id="117" name="右矢印 116"/>
          <p:cNvSpPr/>
          <p:nvPr/>
        </p:nvSpPr>
        <p:spPr>
          <a:xfrm>
            <a:off x="4070939" y="1181427"/>
            <a:ext cx="1659945" cy="720000"/>
          </a:xfrm>
          <a:prstGeom prst="rightArrow">
            <a:avLst>
              <a:gd name="adj1" fmla="val 60320"/>
              <a:gd name="adj2" fmla="val 50000"/>
            </a:avLst>
          </a:prstGeom>
        </p:spPr>
        <p:style>
          <a:lnRef idx="0">
            <a:schemeClr val="accent2"/>
          </a:lnRef>
          <a:fillRef idx="3">
            <a:schemeClr val="accent2"/>
          </a:fillRef>
          <a:effectRef idx="3">
            <a:schemeClr val="accent2"/>
          </a:effectRef>
          <a:fontRef idx="minor">
            <a:schemeClr val="lt1"/>
          </a:fontRef>
        </p:style>
        <p:txBody>
          <a:bodyPr wrap="none" lIns="0" rIns="0" rtlCol="0" anchor="ctr"/>
          <a:lstStyle/>
          <a:p>
            <a:pPr algn="ctr"/>
            <a:endParaRPr kumimoji="1" lang="ja-JP" altLang="en-US" sz="1100" b="1" dirty="0">
              <a:latin typeface="HG丸ｺﾞｼｯｸM-PRO" panose="020F0600000000000000" pitchFamily="50" charset="-128"/>
              <a:ea typeface="HG丸ｺﾞｼｯｸM-PRO" panose="020F0600000000000000" pitchFamily="50" charset="-128"/>
            </a:endParaRPr>
          </a:p>
        </p:txBody>
      </p:sp>
      <p:sp>
        <p:nvSpPr>
          <p:cNvPr id="133" name="テキスト ボックス 132"/>
          <p:cNvSpPr txBox="1"/>
          <p:nvPr/>
        </p:nvSpPr>
        <p:spPr>
          <a:xfrm>
            <a:off x="4353650" y="1323800"/>
            <a:ext cx="703220" cy="400110"/>
          </a:xfrm>
          <a:prstGeom prst="rect">
            <a:avLst/>
          </a:prstGeom>
          <a:noFill/>
        </p:spPr>
        <p:txBody>
          <a:bodyPr wrap="square" rtlCol="0" anchor="ctr">
            <a:spAutoFit/>
          </a:bodyPr>
          <a:lstStyle/>
          <a:p>
            <a:r>
              <a:rPr lang="ja-JP" altLang="en-US" sz="1000" b="1" dirty="0">
                <a:solidFill>
                  <a:schemeClr val="bg1"/>
                </a:solidFill>
                <a:latin typeface="HG丸ｺﾞｼｯｸM-PRO" panose="020F0600000000000000" pitchFamily="50" charset="-128"/>
                <a:ea typeface="HG丸ｺﾞｼｯｸM-PRO" panose="020F0600000000000000" pitchFamily="50" charset="-128"/>
              </a:rPr>
              <a:t>緊急速報</a:t>
            </a:r>
            <a:endParaRPr lang="en-US" altLang="ja-JP" sz="1000" b="1" dirty="0">
              <a:solidFill>
                <a:schemeClr val="bg1"/>
              </a:solidFill>
              <a:latin typeface="HG丸ｺﾞｼｯｸM-PRO" panose="020F0600000000000000" pitchFamily="50" charset="-128"/>
              <a:ea typeface="HG丸ｺﾞｼｯｸM-PRO" panose="020F0600000000000000" pitchFamily="50" charset="-128"/>
            </a:endParaRPr>
          </a:p>
          <a:p>
            <a:r>
              <a:rPr lang="ja-JP" altLang="en-US" sz="1000" b="1" dirty="0">
                <a:solidFill>
                  <a:schemeClr val="bg1"/>
                </a:solidFill>
                <a:latin typeface="HG丸ｺﾞｼｯｸM-PRO" panose="020F0600000000000000" pitchFamily="50" charset="-128"/>
                <a:ea typeface="HG丸ｺﾞｼｯｸM-PRO" panose="020F0600000000000000" pitchFamily="50" charset="-128"/>
              </a:rPr>
              <a:t>メール</a:t>
            </a:r>
          </a:p>
        </p:txBody>
      </p:sp>
      <p:sp>
        <p:nvSpPr>
          <p:cNvPr id="97" name="右矢印 96"/>
          <p:cNvSpPr/>
          <p:nvPr/>
        </p:nvSpPr>
        <p:spPr>
          <a:xfrm rot="5400000">
            <a:off x="4376150" y="3466971"/>
            <a:ext cx="3404186" cy="720000"/>
          </a:xfrm>
          <a:prstGeom prst="rightArrow">
            <a:avLst>
              <a:gd name="adj1" fmla="val 60320"/>
              <a:gd name="adj2" fmla="val 50000"/>
            </a:avLst>
          </a:prstGeom>
        </p:spPr>
        <p:style>
          <a:lnRef idx="0">
            <a:schemeClr val="accent2"/>
          </a:lnRef>
          <a:fillRef idx="3">
            <a:schemeClr val="accent2"/>
          </a:fillRef>
          <a:effectRef idx="3">
            <a:schemeClr val="accent2"/>
          </a:effectRef>
          <a:fontRef idx="minor">
            <a:schemeClr val="lt1"/>
          </a:fontRef>
        </p:style>
        <p:txBody>
          <a:bodyPr wrap="none" lIns="0" rIns="0" rtlCol="0" anchor="ctr"/>
          <a:lstStyle/>
          <a:p>
            <a:pPr algn="ctr"/>
            <a:endParaRPr kumimoji="1" lang="ja-JP" altLang="en-US" sz="1100" b="1" dirty="0">
              <a:latin typeface="HG丸ｺﾞｼｯｸM-PRO" panose="020F0600000000000000" pitchFamily="50" charset="-128"/>
              <a:ea typeface="HG丸ｺﾞｼｯｸM-PRO" panose="020F0600000000000000" pitchFamily="50" charset="-128"/>
            </a:endParaRPr>
          </a:p>
        </p:txBody>
      </p:sp>
      <p:sp>
        <p:nvSpPr>
          <p:cNvPr id="154" name="テキスト ボックス 153"/>
          <p:cNvSpPr txBox="1"/>
          <p:nvPr/>
        </p:nvSpPr>
        <p:spPr>
          <a:xfrm>
            <a:off x="5584090" y="2861671"/>
            <a:ext cx="1170209" cy="400110"/>
          </a:xfrm>
          <a:prstGeom prst="rect">
            <a:avLst/>
          </a:prstGeom>
          <a:noFill/>
        </p:spPr>
        <p:txBody>
          <a:bodyPr wrap="square" rtlCol="0" anchor="ctr">
            <a:spAutoFit/>
          </a:bodyPr>
          <a:lstStyle/>
          <a:p>
            <a:r>
              <a:rPr lang="ja-JP" altLang="en-US" sz="1000" b="1" dirty="0">
                <a:solidFill>
                  <a:schemeClr val="bg1"/>
                </a:solidFill>
                <a:effectLst>
                  <a:glow rad="101600">
                    <a:srgbClr val="C00000"/>
                  </a:glow>
                </a:effectLst>
                <a:latin typeface="HG丸ｺﾞｼｯｸM-PRO" panose="020F0600000000000000" pitchFamily="50" charset="-128"/>
                <a:ea typeface="HG丸ｺﾞｼｯｸM-PRO" panose="020F0600000000000000" pitchFamily="50" charset="-128"/>
              </a:rPr>
              <a:t>川の防災情報に</a:t>
            </a:r>
            <a:endParaRPr lang="en-US" altLang="ja-JP" sz="1000" b="1" dirty="0">
              <a:solidFill>
                <a:schemeClr val="bg1"/>
              </a:solidFill>
              <a:effectLst>
                <a:glow rad="101600">
                  <a:srgbClr val="C00000"/>
                </a:glow>
              </a:effectLst>
              <a:latin typeface="HG丸ｺﾞｼｯｸM-PRO" panose="020F0600000000000000" pitchFamily="50" charset="-128"/>
              <a:ea typeface="HG丸ｺﾞｼｯｸM-PRO" panose="020F0600000000000000" pitchFamily="50" charset="-128"/>
            </a:endParaRPr>
          </a:p>
          <a:p>
            <a:r>
              <a:rPr lang="ja-JP" altLang="en-US" sz="1000" b="1" dirty="0">
                <a:solidFill>
                  <a:schemeClr val="bg1"/>
                </a:solidFill>
                <a:effectLst>
                  <a:glow rad="101600">
                    <a:srgbClr val="C00000"/>
                  </a:glow>
                </a:effectLst>
                <a:latin typeface="HG丸ｺﾞｼｯｸM-PRO" panose="020F0600000000000000" pitchFamily="50" charset="-128"/>
                <a:ea typeface="HG丸ｺﾞｼｯｸM-PRO" panose="020F0600000000000000" pitchFamily="50" charset="-128"/>
              </a:rPr>
              <a:t>アクセス</a:t>
            </a:r>
          </a:p>
        </p:txBody>
      </p:sp>
      <p:sp>
        <p:nvSpPr>
          <p:cNvPr id="88" name="角丸四角形 9">
            <a:extLst>
              <a:ext uri="{FF2B5EF4-FFF2-40B4-BE49-F238E27FC236}">
                <a16:creationId xmlns:a16="http://schemas.microsoft.com/office/drawing/2014/main" id="{37B34069-F8E1-437C-9514-B355A097A3E0}"/>
              </a:ext>
            </a:extLst>
          </p:cNvPr>
          <p:cNvSpPr/>
          <p:nvPr/>
        </p:nvSpPr>
        <p:spPr>
          <a:xfrm>
            <a:off x="309262" y="2378651"/>
            <a:ext cx="1413816" cy="1709175"/>
          </a:xfrm>
          <a:prstGeom prst="roundRect">
            <a:avLst>
              <a:gd name="adj" fmla="val 5845"/>
            </a:avLst>
          </a:prstGeom>
          <a:solidFill>
            <a:schemeClr val="bg2"/>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900">
              <a:latin typeface="HG丸ｺﾞｼｯｸM-PRO" panose="020F0600000000000000" pitchFamily="50" charset="-128"/>
              <a:ea typeface="HG丸ｺﾞｼｯｸM-PRO" panose="020F0600000000000000" pitchFamily="50" charset="-128"/>
            </a:endParaRPr>
          </a:p>
        </p:txBody>
      </p:sp>
      <p:sp>
        <p:nvSpPr>
          <p:cNvPr id="89" name="テキスト ボックス 88">
            <a:extLst>
              <a:ext uri="{FF2B5EF4-FFF2-40B4-BE49-F238E27FC236}">
                <a16:creationId xmlns:a16="http://schemas.microsoft.com/office/drawing/2014/main" id="{8906EE83-4BF6-4EC6-ACA2-32CBD6541DDE}"/>
              </a:ext>
            </a:extLst>
          </p:cNvPr>
          <p:cNvSpPr txBox="1"/>
          <p:nvPr/>
        </p:nvSpPr>
        <p:spPr>
          <a:xfrm>
            <a:off x="257792" y="2588743"/>
            <a:ext cx="1528750" cy="1477328"/>
          </a:xfrm>
          <a:prstGeom prst="rect">
            <a:avLst/>
          </a:prstGeom>
          <a:noFill/>
        </p:spPr>
        <p:txBody>
          <a:bodyPr wrap="square" rtlCol="0">
            <a:spAutoFit/>
          </a:bodyPr>
          <a:lstStyle/>
          <a:p>
            <a:pPr algn="just"/>
            <a:r>
              <a:rPr lang="ja-JP" altLang="en-US" sz="600" b="1" dirty="0">
                <a:latin typeface="HG丸ｺﾞｼｯｸM-PRO" panose="020F0600000000000000" pitchFamily="50" charset="-128"/>
                <a:ea typeface="HG丸ｺﾞｼｯｸM-PRO" panose="020F0600000000000000" pitchFamily="50" charset="-128"/>
              </a:rPr>
              <a:t>緊急速報</a:t>
            </a:r>
            <a:endParaRPr lang="en-US" altLang="ja-JP" sz="600" b="1" dirty="0">
              <a:latin typeface="HG丸ｺﾞｼｯｸM-PRO" panose="020F0600000000000000" pitchFamily="50" charset="-128"/>
              <a:ea typeface="HG丸ｺﾞｼｯｸM-PRO" panose="020F0600000000000000" pitchFamily="50" charset="-128"/>
            </a:endParaRPr>
          </a:p>
          <a:p>
            <a:pPr algn="just"/>
            <a:r>
              <a:rPr lang="ja-JP" altLang="ja-JP" sz="600" dirty="0">
                <a:latin typeface="HG丸ｺﾞｼｯｸM-PRO" panose="020F0600000000000000" pitchFamily="50" charset="-128"/>
                <a:ea typeface="HG丸ｺﾞｼｯｸM-PRO" panose="020F0600000000000000" pitchFamily="50" charset="-128"/>
              </a:rPr>
              <a:t>河川氾濫のおそれ</a:t>
            </a:r>
          </a:p>
          <a:p>
            <a:r>
              <a:rPr lang="ja-JP" altLang="en-US" sz="600" dirty="0">
                <a:latin typeface="HG丸ｺﾞｼｯｸM-PRO" panose="020F0600000000000000" pitchFamily="50" charset="-128"/>
                <a:ea typeface="HG丸ｺﾞｼｯｸM-PRO" panose="020F0600000000000000" pitchFamily="50" charset="-128"/>
              </a:rPr>
              <a:t>○○</a:t>
            </a:r>
            <a:r>
              <a:rPr lang="ja-JP" altLang="ja-JP" sz="600" dirty="0">
                <a:latin typeface="HG丸ｺﾞｼｯｸM-PRO" panose="020F0600000000000000" pitchFamily="50" charset="-128"/>
                <a:ea typeface="HG丸ｺﾞｼｯｸM-PRO" panose="020F0600000000000000" pitchFamily="50" charset="-128"/>
              </a:rPr>
              <a:t>川の</a:t>
            </a:r>
            <a:r>
              <a:rPr lang="ja-JP" altLang="en-US" sz="600" dirty="0">
                <a:latin typeface="HG丸ｺﾞｼｯｸM-PRO" panose="020F0600000000000000" pitchFamily="50" charset="-128"/>
                <a:ea typeface="HG丸ｺﾞｼｯｸM-PRO" panose="020F0600000000000000" pitchFamily="50" charset="-128"/>
              </a:rPr>
              <a:t>○○</a:t>
            </a:r>
            <a:r>
              <a:rPr lang="ja-JP" altLang="ja-JP" sz="600" dirty="0">
                <a:latin typeface="HG丸ｺﾞｼｯｸM-PRO" panose="020F0600000000000000" pitchFamily="50" charset="-128"/>
                <a:ea typeface="HG丸ｺﾞｼｯｸM-PRO" panose="020F0600000000000000" pitchFamily="50" charset="-128"/>
              </a:rPr>
              <a:t>（</a:t>
            </a:r>
            <a:r>
              <a:rPr lang="ja-JP" altLang="en-US" sz="600" dirty="0">
                <a:latin typeface="HG丸ｺﾞｼｯｸM-PRO" panose="020F0600000000000000" pitchFamily="50" charset="-128"/>
                <a:ea typeface="HG丸ｺﾞｼｯｸM-PRO" panose="020F0600000000000000" pitchFamily="50" charset="-128"/>
              </a:rPr>
              <a:t>○○</a:t>
            </a:r>
            <a:r>
              <a:rPr lang="ja-JP" altLang="ja-JP" sz="600" dirty="0">
                <a:latin typeface="HG丸ｺﾞｼｯｸM-PRO" panose="020F0600000000000000" pitchFamily="50" charset="-128"/>
                <a:ea typeface="HG丸ｺﾞｼｯｸM-PRO" panose="020F0600000000000000" pitchFamily="50" charset="-128"/>
              </a:rPr>
              <a:t>市）付近で</a:t>
            </a:r>
            <a:r>
              <a:rPr lang="ja-JP" altLang="en-US" sz="600" dirty="0">
                <a:latin typeface="HG丸ｺﾞｼｯｸM-PRO" panose="020F0600000000000000" pitchFamily="50" charset="-128"/>
                <a:ea typeface="HG丸ｺﾞｼｯｸM-PRO" panose="020F0600000000000000" pitchFamily="50" charset="-128"/>
              </a:rPr>
              <a:t>水位が上昇し、</a:t>
            </a:r>
            <a:r>
              <a:rPr lang="ja-JP" altLang="ja-JP" sz="600" dirty="0">
                <a:latin typeface="HG丸ｺﾞｼｯｸM-PRO" panose="020F0600000000000000" pitchFamily="50" charset="-128"/>
                <a:ea typeface="HG丸ｺﾞｼｯｸM-PRO" panose="020F0600000000000000" pitchFamily="50" charset="-128"/>
              </a:rPr>
              <a:t>避難勧告等の目安となる「氾濫危険水位」</a:t>
            </a:r>
            <a:r>
              <a:rPr lang="ja-JP" altLang="en-US" sz="600" dirty="0">
                <a:latin typeface="HG丸ｺﾞｼｯｸM-PRO" panose="020F0600000000000000" pitchFamily="50" charset="-128"/>
                <a:ea typeface="HG丸ｺﾞｼｯｸM-PRO" panose="020F0600000000000000" pitchFamily="50" charset="-128"/>
              </a:rPr>
              <a:t>に到達しました</a:t>
            </a:r>
            <a:r>
              <a:rPr lang="ja-JP" altLang="ja-JP" sz="600" dirty="0">
                <a:latin typeface="HG丸ｺﾞｼｯｸM-PRO" panose="020F0600000000000000" pitchFamily="50" charset="-128"/>
                <a:ea typeface="HG丸ｺﾞｼｯｸM-PRO" panose="020F0600000000000000" pitchFamily="50" charset="-128"/>
              </a:rPr>
              <a:t>。堤防が壊れるなどにより浸水のおそれ</a:t>
            </a:r>
            <a:r>
              <a:rPr lang="ja-JP" altLang="en-US" sz="600" dirty="0">
                <a:latin typeface="HG丸ｺﾞｼｯｸM-PRO" panose="020F0600000000000000" pitchFamily="50" charset="-128"/>
                <a:ea typeface="HG丸ｺﾞｼｯｸM-PRO" panose="020F0600000000000000" pitchFamily="50" charset="-128"/>
              </a:rPr>
              <a:t>が</a:t>
            </a:r>
            <a:r>
              <a:rPr lang="ja-JP" altLang="ja-JP" sz="600" dirty="0">
                <a:latin typeface="HG丸ｺﾞｼｯｸM-PRO" panose="020F0600000000000000" pitchFamily="50" charset="-128"/>
                <a:ea typeface="HG丸ｺﾞｼｯｸM-PRO" panose="020F0600000000000000" pitchFamily="50" charset="-128"/>
              </a:rPr>
              <a:t>あり</a:t>
            </a:r>
            <a:r>
              <a:rPr lang="ja-JP" altLang="en-US" sz="600" dirty="0">
                <a:latin typeface="HG丸ｺﾞｼｯｸM-PRO" panose="020F0600000000000000" pitchFamily="50" charset="-128"/>
                <a:ea typeface="HG丸ｺﾞｼｯｸM-PRO" panose="020F0600000000000000" pitchFamily="50" charset="-128"/>
              </a:rPr>
              <a:t>ます</a:t>
            </a:r>
            <a:r>
              <a:rPr lang="ja-JP" altLang="ja-JP" sz="600" dirty="0">
                <a:latin typeface="HG丸ｺﾞｼｯｸM-PRO" panose="020F0600000000000000" pitchFamily="50" charset="-128"/>
                <a:ea typeface="HG丸ｺﾞｼｯｸM-PRO" panose="020F0600000000000000" pitchFamily="50" charset="-128"/>
              </a:rPr>
              <a:t>。</a:t>
            </a:r>
          </a:p>
          <a:p>
            <a:r>
              <a:rPr lang="ja-JP" altLang="ja-JP" sz="600" dirty="0">
                <a:latin typeface="HG丸ｺﾞｼｯｸM-PRO" panose="020F0600000000000000" pitchFamily="50" charset="-128"/>
                <a:ea typeface="HG丸ｺﾞｼｯｸM-PRO" panose="020F0600000000000000" pitchFamily="50" charset="-128"/>
              </a:rPr>
              <a:t>防災無線、テレビ等で自治体の情報を確認し、各自安全確保を図るなど、適切な防災行動をとってください。</a:t>
            </a:r>
            <a:endParaRPr lang="en-US" altLang="ja-JP" sz="600" dirty="0">
              <a:latin typeface="HG丸ｺﾞｼｯｸM-PRO" panose="020F0600000000000000" pitchFamily="50" charset="-128"/>
              <a:ea typeface="HG丸ｺﾞｼｯｸM-PRO" panose="020F0600000000000000" pitchFamily="50" charset="-128"/>
            </a:endParaRPr>
          </a:p>
          <a:p>
            <a:r>
              <a:rPr lang="ja-JP" altLang="en-US" sz="600" dirty="0">
                <a:latin typeface="HG丸ｺﾞｼｯｸM-PRO" panose="020F0600000000000000" pitchFamily="50" charset="-128"/>
                <a:ea typeface="HG丸ｺﾞｼｯｸM-PRO" panose="020F0600000000000000" pitchFamily="50" charset="-128"/>
              </a:rPr>
              <a:t>本通知は、九州地方整備局より浸水のおそれのある市町村に配信しており、対象地域周辺においても受信する場合があります。</a:t>
            </a:r>
            <a:endParaRPr lang="en-US" altLang="ja-JP" sz="600" dirty="0">
              <a:latin typeface="HG丸ｺﾞｼｯｸM-PRO" panose="020F0600000000000000" pitchFamily="50" charset="-128"/>
              <a:ea typeface="HG丸ｺﾞｼｯｸM-PRO" panose="020F0600000000000000" pitchFamily="50" charset="-128"/>
            </a:endParaRPr>
          </a:p>
          <a:p>
            <a:r>
              <a:rPr lang="en-US" altLang="ja-JP" sz="600" dirty="0">
                <a:latin typeface="HG丸ｺﾞｼｯｸM-PRO" panose="020F0600000000000000" pitchFamily="50" charset="-128"/>
                <a:ea typeface="HG丸ｺﾞｼｯｸM-PRO" panose="020F0600000000000000" pitchFamily="50" charset="-128"/>
              </a:rPr>
              <a:t>(</a:t>
            </a:r>
            <a:r>
              <a:rPr lang="ja-JP" altLang="ja-JP" sz="600" dirty="0">
                <a:latin typeface="HG丸ｺﾞｼｯｸM-PRO" panose="020F0600000000000000" pitchFamily="50" charset="-128"/>
                <a:ea typeface="HG丸ｺﾞｼｯｸM-PRO" panose="020F0600000000000000" pitchFamily="50" charset="-128"/>
              </a:rPr>
              <a:t>国土交通省</a:t>
            </a:r>
            <a:r>
              <a:rPr lang="en-US" altLang="ja-JP" sz="600" dirty="0">
                <a:latin typeface="HG丸ｺﾞｼｯｸM-PRO" panose="020F0600000000000000" pitchFamily="50" charset="-128"/>
                <a:ea typeface="HG丸ｺﾞｼｯｸM-PRO" panose="020F0600000000000000" pitchFamily="50" charset="-128"/>
              </a:rPr>
              <a:t>)</a:t>
            </a:r>
            <a:endParaRPr kumimoji="1" lang="ja-JP" altLang="en-US" sz="600" dirty="0">
              <a:latin typeface="HG丸ｺﾞｼｯｸM-PRO" panose="020F0600000000000000" pitchFamily="50" charset="-128"/>
              <a:ea typeface="HG丸ｺﾞｼｯｸM-PRO" panose="020F0600000000000000" pitchFamily="50" charset="-128"/>
            </a:endParaRPr>
          </a:p>
        </p:txBody>
      </p:sp>
      <p:sp>
        <p:nvSpPr>
          <p:cNvPr id="2" name="フローチャート: 抜出し 1">
            <a:extLst>
              <a:ext uri="{FF2B5EF4-FFF2-40B4-BE49-F238E27FC236}">
                <a16:creationId xmlns:a16="http://schemas.microsoft.com/office/drawing/2014/main" id="{4A374684-D38C-47DD-81F0-DAB158A03808}"/>
              </a:ext>
            </a:extLst>
          </p:cNvPr>
          <p:cNvSpPr/>
          <p:nvPr/>
        </p:nvSpPr>
        <p:spPr>
          <a:xfrm>
            <a:off x="378927" y="2412342"/>
            <a:ext cx="161392" cy="135383"/>
          </a:xfrm>
          <a:prstGeom prst="flowChartExtract">
            <a:avLst/>
          </a:prstGeom>
          <a:solidFill>
            <a:srgbClr val="FFFF99"/>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BD957B33-FDC5-4F95-A8B7-50849FE2C916}"/>
              </a:ext>
            </a:extLst>
          </p:cNvPr>
          <p:cNvSpPr txBox="1"/>
          <p:nvPr/>
        </p:nvSpPr>
        <p:spPr>
          <a:xfrm>
            <a:off x="331199" y="2398056"/>
            <a:ext cx="261610" cy="184666"/>
          </a:xfrm>
          <a:prstGeom prst="rect">
            <a:avLst/>
          </a:prstGeom>
          <a:noFill/>
        </p:spPr>
        <p:txBody>
          <a:bodyPr wrap="none" rtlCol="0">
            <a:spAutoFit/>
          </a:bodyPr>
          <a:lstStyle/>
          <a:p>
            <a:r>
              <a:rPr kumimoji="1" lang="ja-JP" altLang="en-US" sz="600" dirty="0">
                <a:latin typeface="HG丸ｺﾞｼｯｸM-PRO" panose="020F0600000000000000" pitchFamily="50" charset="-128"/>
                <a:ea typeface="HG丸ｺﾞｼｯｸM-PRO" panose="020F0600000000000000" pitchFamily="50" charset="-128"/>
              </a:rPr>
              <a:t>！</a:t>
            </a:r>
          </a:p>
        </p:txBody>
      </p:sp>
      <p:cxnSp>
        <p:nvCxnSpPr>
          <p:cNvPr id="10" name="直線コネクタ 9">
            <a:extLst>
              <a:ext uri="{FF2B5EF4-FFF2-40B4-BE49-F238E27FC236}">
                <a16:creationId xmlns:a16="http://schemas.microsoft.com/office/drawing/2014/main" id="{0B53D957-AB34-4166-BC60-0C120D20D0A3}"/>
              </a:ext>
            </a:extLst>
          </p:cNvPr>
          <p:cNvCxnSpPr/>
          <p:nvPr/>
        </p:nvCxnSpPr>
        <p:spPr>
          <a:xfrm>
            <a:off x="345485" y="2581288"/>
            <a:ext cx="1322251"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4" name="テキスト ボックス 103">
            <a:extLst>
              <a:ext uri="{FF2B5EF4-FFF2-40B4-BE49-F238E27FC236}">
                <a16:creationId xmlns:a16="http://schemas.microsoft.com/office/drawing/2014/main" id="{CCDD0238-48D6-475A-991C-7B1975FC3C38}"/>
              </a:ext>
            </a:extLst>
          </p:cNvPr>
          <p:cNvSpPr txBox="1"/>
          <p:nvPr/>
        </p:nvSpPr>
        <p:spPr>
          <a:xfrm>
            <a:off x="1470527" y="2391446"/>
            <a:ext cx="261610" cy="184666"/>
          </a:xfrm>
          <a:prstGeom prst="rect">
            <a:avLst/>
          </a:prstGeom>
          <a:noFill/>
        </p:spPr>
        <p:txBody>
          <a:bodyPr wrap="none" rtlCol="0">
            <a:spAutoFit/>
          </a:bodyPr>
          <a:lstStyle/>
          <a:p>
            <a:r>
              <a:rPr kumimoji="1" lang="en-US" altLang="ja-JP" sz="600" dirty="0">
                <a:latin typeface="HG丸ｺﾞｼｯｸM-PRO" panose="020F0600000000000000" pitchFamily="50" charset="-128"/>
                <a:ea typeface="HG丸ｺﾞｼｯｸM-PRO" panose="020F0600000000000000" pitchFamily="50" charset="-128"/>
              </a:rPr>
              <a:t>×</a:t>
            </a:r>
            <a:endParaRPr kumimoji="1" lang="ja-JP" altLang="en-US" sz="600" dirty="0">
              <a:latin typeface="HG丸ｺﾞｼｯｸM-PRO" panose="020F0600000000000000" pitchFamily="50" charset="-128"/>
              <a:ea typeface="HG丸ｺﾞｼｯｸM-PRO" panose="020F0600000000000000" pitchFamily="50" charset="-128"/>
            </a:endParaRPr>
          </a:p>
        </p:txBody>
      </p:sp>
      <p:sp>
        <p:nvSpPr>
          <p:cNvPr id="105" name="テキスト ボックス 104">
            <a:extLst>
              <a:ext uri="{FF2B5EF4-FFF2-40B4-BE49-F238E27FC236}">
                <a16:creationId xmlns:a16="http://schemas.microsoft.com/office/drawing/2014/main" id="{B4BC4A33-67F0-4695-B645-C74FFFF8A836}"/>
              </a:ext>
            </a:extLst>
          </p:cNvPr>
          <p:cNvSpPr txBox="1"/>
          <p:nvPr/>
        </p:nvSpPr>
        <p:spPr>
          <a:xfrm>
            <a:off x="529724" y="2391638"/>
            <a:ext cx="492443" cy="184666"/>
          </a:xfrm>
          <a:prstGeom prst="rect">
            <a:avLst/>
          </a:prstGeom>
          <a:noFill/>
        </p:spPr>
        <p:txBody>
          <a:bodyPr wrap="none" rtlCol="0">
            <a:spAutoFit/>
          </a:bodyPr>
          <a:lstStyle/>
          <a:p>
            <a:r>
              <a:rPr kumimoji="1" lang="ja-JP" altLang="en-US" sz="600" dirty="0">
                <a:latin typeface="HG丸ｺﾞｼｯｸM-PRO" panose="020F0600000000000000" pitchFamily="50" charset="-128"/>
                <a:ea typeface="HG丸ｺﾞｼｯｸM-PRO" panose="020F0600000000000000" pitchFamily="50" charset="-128"/>
              </a:rPr>
              <a:t>緊急速報</a:t>
            </a:r>
          </a:p>
        </p:txBody>
      </p:sp>
      <p:sp>
        <p:nvSpPr>
          <p:cNvPr id="107" name="角丸四角形 9">
            <a:extLst>
              <a:ext uri="{FF2B5EF4-FFF2-40B4-BE49-F238E27FC236}">
                <a16:creationId xmlns:a16="http://schemas.microsoft.com/office/drawing/2014/main" id="{79AF409C-F453-4B4B-9E5C-CBB1A6AEDB26}"/>
              </a:ext>
            </a:extLst>
          </p:cNvPr>
          <p:cNvSpPr/>
          <p:nvPr/>
        </p:nvSpPr>
        <p:spPr>
          <a:xfrm>
            <a:off x="2105600" y="2369686"/>
            <a:ext cx="1413816" cy="1709175"/>
          </a:xfrm>
          <a:prstGeom prst="roundRect">
            <a:avLst>
              <a:gd name="adj" fmla="val 5845"/>
            </a:avLst>
          </a:prstGeom>
          <a:solidFill>
            <a:schemeClr val="bg2"/>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900">
              <a:latin typeface="HG丸ｺﾞｼｯｸM-PRO" panose="020F0600000000000000" pitchFamily="50" charset="-128"/>
              <a:ea typeface="HG丸ｺﾞｼｯｸM-PRO" panose="020F0600000000000000" pitchFamily="50" charset="-128"/>
            </a:endParaRPr>
          </a:p>
        </p:txBody>
      </p:sp>
      <p:sp>
        <p:nvSpPr>
          <p:cNvPr id="108" name="テキスト ボックス 107">
            <a:extLst>
              <a:ext uri="{FF2B5EF4-FFF2-40B4-BE49-F238E27FC236}">
                <a16:creationId xmlns:a16="http://schemas.microsoft.com/office/drawing/2014/main" id="{531FC0E6-EE14-42CC-BD74-97BAF24D2CDC}"/>
              </a:ext>
            </a:extLst>
          </p:cNvPr>
          <p:cNvSpPr txBox="1"/>
          <p:nvPr/>
        </p:nvSpPr>
        <p:spPr>
          <a:xfrm>
            <a:off x="2054130" y="2579778"/>
            <a:ext cx="1528750" cy="1292662"/>
          </a:xfrm>
          <a:prstGeom prst="rect">
            <a:avLst/>
          </a:prstGeom>
          <a:noFill/>
        </p:spPr>
        <p:txBody>
          <a:bodyPr wrap="square" rtlCol="0">
            <a:spAutoFit/>
          </a:bodyPr>
          <a:lstStyle/>
          <a:p>
            <a:pPr algn="just"/>
            <a:r>
              <a:rPr lang="ja-JP" altLang="en-US" sz="600" b="1" dirty="0">
                <a:latin typeface="HG丸ｺﾞｼｯｸM-PRO" panose="020F0600000000000000" pitchFamily="50" charset="-128"/>
                <a:ea typeface="HG丸ｺﾞｼｯｸM-PRO" panose="020F0600000000000000" pitchFamily="50" charset="-128"/>
              </a:rPr>
              <a:t>緊急速報</a:t>
            </a:r>
            <a:endParaRPr lang="en-US" altLang="ja-JP" sz="600" b="1" dirty="0">
              <a:latin typeface="HG丸ｺﾞｼｯｸM-PRO" panose="020F0600000000000000" pitchFamily="50" charset="-128"/>
              <a:ea typeface="HG丸ｺﾞｼｯｸM-PRO" panose="020F0600000000000000" pitchFamily="50" charset="-128"/>
            </a:endParaRPr>
          </a:p>
          <a:p>
            <a:pPr algn="just"/>
            <a:r>
              <a:rPr lang="ja-JP" altLang="en-US" sz="600" dirty="0">
                <a:latin typeface="HG丸ｺﾞｼｯｸM-PRO" panose="020F0600000000000000" pitchFamily="50" charset="-128"/>
                <a:ea typeface="HG丸ｺﾞｼｯｸM-PRO" panose="020F0600000000000000" pitchFamily="50" charset="-128"/>
              </a:rPr>
              <a:t>河川氾濫発生</a:t>
            </a:r>
          </a:p>
          <a:p>
            <a:pPr algn="just"/>
            <a:r>
              <a:rPr lang="ja-JP" altLang="en-US" sz="600" dirty="0">
                <a:latin typeface="HG丸ｺﾞｼｯｸM-PRO" panose="020F0600000000000000" pitchFamily="50" charset="-128"/>
                <a:ea typeface="HG丸ｺﾞｼｯｸM-PRO" panose="020F0600000000000000" pitchFamily="50" charset="-128"/>
              </a:rPr>
              <a:t>○○川の○○市○○地先（左岸、東側）付近で河川の水が堤防を越えて流れ出ています。</a:t>
            </a:r>
          </a:p>
          <a:p>
            <a:pPr algn="just"/>
            <a:r>
              <a:rPr lang="ja-JP" altLang="en-US" sz="600" dirty="0">
                <a:latin typeface="HG丸ｺﾞｼｯｸM-PRO" panose="020F0600000000000000" pitchFamily="50" charset="-128"/>
                <a:ea typeface="HG丸ｺﾞｼｯｸM-PRO" panose="020F0600000000000000" pitchFamily="50" charset="-128"/>
              </a:rPr>
              <a:t>防災無線、テレビ等で自治体の情報を確認し、各自安全確保を図るなど、適切な防災行動をとってください。</a:t>
            </a:r>
          </a:p>
          <a:p>
            <a:pPr algn="just"/>
            <a:r>
              <a:rPr lang="ja-JP" altLang="en-US" sz="600" dirty="0">
                <a:latin typeface="HG丸ｺﾞｼｯｸM-PRO" panose="020F0600000000000000" pitchFamily="50" charset="-128"/>
                <a:ea typeface="HG丸ｺﾞｼｯｸM-PRO" panose="020F0600000000000000" pitchFamily="50" charset="-128"/>
              </a:rPr>
              <a:t>本通知は、九州地方整備局より浸水のおそれのある市町村に配信しており、対象地域周辺においても受信する場合があります。</a:t>
            </a:r>
          </a:p>
          <a:p>
            <a:r>
              <a:rPr lang="en-US" altLang="ja-JP" sz="600" dirty="0">
                <a:latin typeface="HG丸ｺﾞｼｯｸM-PRO" panose="020F0600000000000000" pitchFamily="50" charset="-128"/>
                <a:ea typeface="HG丸ｺﾞｼｯｸM-PRO" panose="020F0600000000000000" pitchFamily="50" charset="-128"/>
              </a:rPr>
              <a:t>(</a:t>
            </a:r>
            <a:r>
              <a:rPr lang="ja-JP" altLang="ja-JP" sz="600" dirty="0">
                <a:latin typeface="HG丸ｺﾞｼｯｸM-PRO" panose="020F0600000000000000" pitchFamily="50" charset="-128"/>
                <a:ea typeface="HG丸ｺﾞｼｯｸM-PRO" panose="020F0600000000000000" pitchFamily="50" charset="-128"/>
              </a:rPr>
              <a:t>国土交通省</a:t>
            </a:r>
            <a:r>
              <a:rPr lang="en-US" altLang="ja-JP" sz="600" dirty="0">
                <a:latin typeface="HG丸ｺﾞｼｯｸM-PRO" panose="020F0600000000000000" pitchFamily="50" charset="-128"/>
                <a:ea typeface="HG丸ｺﾞｼｯｸM-PRO" panose="020F0600000000000000" pitchFamily="50" charset="-128"/>
              </a:rPr>
              <a:t>)</a:t>
            </a:r>
            <a:endParaRPr kumimoji="1" lang="ja-JP" altLang="en-US" sz="600" dirty="0">
              <a:latin typeface="HG丸ｺﾞｼｯｸM-PRO" panose="020F0600000000000000" pitchFamily="50" charset="-128"/>
              <a:ea typeface="HG丸ｺﾞｼｯｸM-PRO" panose="020F0600000000000000" pitchFamily="50" charset="-128"/>
            </a:endParaRPr>
          </a:p>
        </p:txBody>
      </p:sp>
      <p:sp>
        <p:nvSpPr>
          <p:cNvPr id="109" name="フローチャート: 抜出し 108">
            <a:extLst>
              <a:ext uri="{FF2B5EF4-FFF2-40B4-BE49-F238E27FC236}">
                <a16:creationId xmlns:a16="http://schemas.microsoft.com/office/drawing/2014/main" id="{207E9B64-4A28-403D-BE08-7657AE3D7852}"/>
              </a:ext>
            </a:extLst>
          </p:cNvPr>
          <p:cNvSpPr/>
          <p:nvPr/>
        </p:nvSpPr>
        <p:spPr>
          <a:xfrm>
            <a:off x="2175265" y="2403377"/>
            <a:ext cx="161392" cy="135383"/>
          </a:xfrm>
          <a:prstGeom prst="flowChartExtract">
            <a:avLst/>
          </a:prstGeom>
          <a:solidFill>
            <a:srgbClr val="FFFF99"/>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テキスト ボックス 109">
            <a:extLst>
              <a:ext uri="{FF2B5EF4-FFF2-40B4-BE49-F238E27FC236}">
                <a16:creationId xmlns:a16="http://schemas.microsoft.com/office/drawing/2014/main" id="{9C024D68-83DB-41B3-AD3E-4A5ABE04EAD0}"/>
              </a:ext>
            </a:extLst>
          </p:cNvPr>
          <p:cNvSpPr txBox="1"/>
          <p:nvPr/>
        </p:nvSpPr>
        <p:spPr>
          <a:xfrm>
            <a:off x="2127537" y="2389091"/>
            <a:ext cx="261610" cy="184666"/>
          </a:xfrm>
          <a:prstGeom prst="rect">
            <a:avLst/>
          </a:prstGeom>
          <a:noFill/>
        </p:spPr>
        <p:txBody>
          <a:bodyPr wrap="none" rtlCol="0">
            <a:spAutoFit/>
          </a:bodyPr>
          <a:lstStyle/>
          <a:p>
            <a:r>
              <a:rPr kumimoji="1" lang="ja-JP" altLang="en-US" sz="600" dirty="0">
                <a:latin typeface="HG丸ｺﾞｼｯｸM-PRO" panose="020F0600000000000000" pitchFamily="50" charset="-128"/>
                <a:ea typeface="HG丸ｺﾞｼｯｸM-PRO" panose="020F0600000000000000" pitchFamily="50" charset="-128"/>
              </a:rPr>
              <a:t>！</a:t>
            </a:r>
          </a:p>
        </p:txBody>
      </p:sp>
      <p:cxnSp>
        <p:nvCxnSpPr>
          <p:cNvPr id="111" name="直線コネクタ 110">
            <a:extLst>
              <a:ext uri="{FF2B5EF4-FFF2-40B4-BE49-F238E27FC236}">
                <a16:creationId xmlns:a16="http://schemas.microsoft.com/office/drawing/2014/main" id="{B7700C1C-5285-40B8-AE8D-D8DE9EA56951}"/>
              </a:ext>
            </a:extLst>
          </p:cNvPr>
          <p:cNvCxnSpPr/>
          <p:nvPr/>
        </p:nvCxnSpPr>
        <p:spPr>
          <a:xfrm>
            <a:off x="2141823" y="2572323"/>
            <a:ext cx="1322251"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2" name="テキスト ボックス 111">
            <a:extLst>
              <a:ext uri="{FF2B5EF4-FFF2-40B4-BE49-F238E27FC236}">
                <a16:creationId xmlns:a16="http://schemas.microsoft.com/office/drawing/2014/main" id="{9A9821BD-35B2-4CE0-8D5C-8CB5288E46D5}"/>
              </a:ext>
            </a:extLst>
          </p:cNvPr>
          <p:cNvSpPr txBox="1"/>
          <p:nvPr/>
        </p:nvSpPr>
        <p:spPr>
          <a:xfrm>
            <a:off x="3266865" y="2382481"/>
            <a:ext cx="261610" cy="184666"/>
          </a:xfrm>
          <a:prstGeom prst="rect">
            <a:avLst/>
          </a:prstGeom>
          <a:noFill/>
        </p:spPr>
        <p:txBody>
          <a:bodyPr wrap="none" rtlCol="0">
            <a:spAutoFit/>
          </a:bodyPr>
          <a:lstStyle/>
          <a:p>
            <a:r>
              <a:rPr kumimoji="1" lang="en-US" altLang="ja-JP" sz="600" dirty="0">
                <a:latin typeface="HG丸ｺﾞｼｯｸM-PRO" panose="020F0600000000000000" pitchFamily="50" charset="-128"/>
                <a:ea typeface="HG丸ｺﾞｼｯｸM-PRO" panose="020F0600000000000000" pitchFamily="50" charset="-128"/>
              </a:rPr>
              <a:t>×</a:t>
            </a:r>
            <a:endParaRPr kumimoji="1" lang="ja-JP" altLang="en-US" sz="600" dirty="0">
              <a:latin typeface="HG丸ｺﾞｼｯｸM-PRO" panose="020F0600000000000000" pitchFamily="50" charset="-128"/>
              <a:ea typeface="HG丸ｺﾞｼｯｸM-PRO" panose="020F0600000000000000" pitchFamily="50" charset="-128"/>
            </a:endParaRPr>
          </a:p>
        </p:txBody>
      </p:sp>
      <p:sp>
        <p:nvSpPr>
          <p:cNvPr id="113" name="テキスト ボックス 112">
            <a:extLst>
              <a:ext uri="{FF2B5EF4-FFF2-40B4-BE49-F238E27FC236}">
                <a16:creationId xmlns:a16="http://schemas.microsoft.com/office/drawing/2014/main" id="{8CDE1FAD-AE82-4CCA-961A-D7013260B4E6}"/>
              </a:ext>
            </a:extLst>
          </p:cNvPr>
          <p:cNvSpPr txBox="1"/>
          <p:nvPr/>
        </p:nvSpPr>
        <p:spPr>
          <a:xfrm>
            <a:off x="2326062" y="2382673"/>
            <a:ext cx="492443" cy="184666"/>
          </a:xfrm>
          <a:prstGeom prst="rect">
            <a:avLst/>
          </a:prstGeom>
          <a:noFill/>
        </p:spPr>
        <p:txBody>
          <a:bodyPr wrap="none" rtlCol="0">
            <a:spAutoFit/>
          </a:bodyPr>
          <a:lstStyle/>
          <a:p>
            <a:r>
              <a:rPr kumimoji="1" lang="ja-JP" altLang="en-US" sz="600" dirty="0">
                <a:latin typeface="HG丸ｺﾞｼｯｸM-PRO" panose="020F0600000000000000" pitchFamily="50" charset="-128"/>
                <a:ea typeface="HG丸ｺﾞｼｯｸM-PRO" panose="020F0600000000000000" pitchFamily="50" charset="-128"/>
              </a:rPr>
              <a:t>緊急速報</a:t>
            </a:r>
          </a:p>
        </p:txBody>
      </p:sp>
      <p:sp>
        <p:nvSpPr>
          <p:cNvPr id="114" name="角丸四角形 9">
            <a:extLst>
              <a:ext uri="{FF2B5EF4-FFF2-40B4-BE49-F238E27FC236}">
                <a16:creationId xmlns:a16="http://schemas.microsoft.com/office/drawing/2014/main" id="{019F9ED8-1918-4B28-8C08-D712E073288D}"/>
              </a:ext>
            </a:extLst>
          </p:cNvPr>
          <p:cNvSpPr/>
          <p:nvPr/>
        </p:nvSpPr>
        <p:spPr>
          <a:xfrm>
            <a:off x="3840510" y="2369686"/>
            <a:ext cx="1413816" cy="1709175"/>
          </a:xfrm>
          <a:prstGeom prst="roundRect">
            <a:avLst>
              <a:gd name="adj" fmla="val 5845"/>
            </a:avLst>
          </a:prstGeom>
          <a:solidFill>
            <a:schemeClr val="bg2"/>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900">
              <a:latin typeface="HG丸ｺﾞｼｯｸM-PRO" panose="020F0600000000000000" pitchFamily="50" charset="-128"/>
              <a:ea typeface="HG丸ｺﾞｼｯｸM-PRO" panose="020F0600000000000000" pitchFamily="50" charset="-128"/>
            </a:endParaRPr>
          </a:p>
        </p:txBody>
      </p:sp>
      <p:sp>
        <p:nvSpPr>
          <p:cNvPr id="120" name="テキスト ボックス 119">
            <a:extLst>
              <a:ext uri="{FF2B5EF4-FFF2-40B4-BE49-F238E27FC236}">
                <a16:creationId xmlns:a16="http://schemas.microsoft.com/office/drawing/2014/main" id="{02D75E50-177E-4B6C-93B8-DA7753A99641}"/>
              </a:ext>
            </a:extLst>
          </p:cNvPr>
          <p:cNvSpPr txBox="1"/>
          <p:nvPr/>
        </p:nvSpPr>
        <p:spPr>
          <a:xfrm>
            <a:off x="3789040" y="2579778"/>
            <a:ext cx="1528750" cy="1292662"/>
          </a:xfrm>
          <a:prstGeom prst="rect">
            <a:avLst/>
          </a:prstGeom>
          <a:noFill/>
        </p:spPr>
        <p:txBody>
          <a:bodyPr wrap="square" rtlCol="0">
            <a:spAutoFit/>
          </a:bodyPr>
          <a:lstStyle/>
          <a:p>
            <a:pPr algn="just"/>
            <a:r>
              <a:rPr lang="ja-JP" altLang="en-US" sz="600" b="1" dirty="0">
                <a:latin typeface="HG丸ｺﾞｼｯｸM-PRO" panose="020F0600000000000000" pitchFamily="50" charset="-128"/>
                <a:ea typeface="HG丸ｺﾞｼｯｸM-PRO" panose="020F0600000000000000" pitchFamily="50" charset="-128"/>
              </a:rPr>
              <a:t>緊急速報</a:t>
            </a:r>
            <a:endParaRPr lang="en-US" altLang="ja-JP" sz="600" b="1" dirty="0">
              <a:latin typeface="HG丸ｺﾞｼｯｸM-PRO" panose="020F0600000000000000" pitchFamily="50" charset="-128"/>
              <a:ea typeface="HG丸ｺﾞｼｯｸM-PRO" panose="020F0600000000000000" pitchFamily="50" charset="-128"/>
            </a:endParaRPr>
          </a:p>
          <a:p>
            <a:pPr algn="just"/>
            <a:r>
              <a:rPr lang="ja-JP" altLang="en-US" sz="600" dirty="0">
                <a:latin typeface="HG丸ｺﾞｼｯｸM-PRO" panose="020F0600000000000000" pitchFamily="50" charset="-128"/>
                <a:ea typeface="HG丸ｺﾞｼｯｸM-PRO" panose="020F0600000000000000" pitchFamily="50" charset="-128"/>
              </a:rPr>
              <a:t>河川氾濫発生</a:t>
            </a:r>
          </a:p>
          <a:p>
            <a:pPr algn="just"/>
            <a:r>
              <a:rPr lang="ja-JP" altLang="en-US" sz="600" dirty="0">
                <a:latin typeface="HG丸ｺﾞｼｯｸM-PRO" panose="020F0600000000000000" pitchFamily="50" charset="-128"/>
                <a:ea typeface="HG丸ｺﾞｼｯｸM-PRO" panose="020F0600000000000000" pitchFamily="50" charset="-128"/>
              </a:rPr>
              <a:t>○○川の○○市○○地先（左岸、東側）付近で堤防が壊れ、河川の水が大量に溢れ出しています。</a:t>
            </a:r>
          </a:p>
          <a:p>
            <a:pPr algn="just"/>
            <a:r>
              <a:rPr lang="ja-JP" altLang="en-US" sz="600" dirty="0">
                <a:latin typeface="HG丸ｺﾞｼｯｸM-PRO" panose="020F0600000000000000" pitchFamily="50" charset="-128"/>
                <a:ea typeface="HG丸ｺﾞｼｯｸM-PRO" panose="020F0600000000000000" pitchFamily="50" charset="-128"/>
              </a:rPr>
              <a:t>防災無線、テレビ等で自治体の情報を確認し、各自安全確保を図るなど、適切な防災行動をとってください。</a:t>
            </a:r>
          </a:p>
          <a:p>
            <a:pPr algn="just"/>
            <a:r>
              <a:rPr lang="ja-JP" altLang="en-US" sz="600" dirty="0">
                <a:latin typeface="HG丸ｺﾞｼｯｸM-PRO" panose="020F0600000000000000" pitchFamily="50" charset="-128"/>
                <a:ea typeface="HG丸ｺﾞｼｯｸM-PRO" panose="020F0600000000000000" pitchFamily="50" charset="-128"/>
              </a:rPr>
              <a:t>本通知は、九州地方整備局より浸水のおそれのある市町村に配信しており、対象地域周辺においても受信する場合があります。</a:t>
            </a:r>
          </a:p>
          <a:p>
            <a:r>
              <a:rPr lang="en-US" altLang="ja-JP" sz="600" dirty="0">
                <a:latin typeface="HG丸ｺﾞｼｯｸM-PRO" panose="020F0600000000000000" pitchFamily="50" charset="-128"/>
                <a:ea typeface="HG丸ｺﾞｼｯｸM-PRO" panose="020F0600000000000000" pitchFamily="50" charset="-128"/>
              </a:rPr>
              <a:t>(</a:t>
            </a:r>
            <a:r>
              <a:rPr lang="ja-JP" altLang="ja-JP" sz="600" dirty="0">
                <a:latin typeface="HG丸ｺﾞｼｯｸM-PRO" panose="020F0600000000000000" pitchFamily="50" charset="-128"/>
                <a:ea typeface="HG丸ｺﾞｼｯｸM-PRO" panose="020F0600000000000000" pitchFamily="50" charset="-128"/>
              </a:rPr>
              <a:t>国土交通省</a:t>
            </a:r>
            <a:r>
              <a:rPr lang="en-US" altLang="ja-JP" sz="600" dirty="0">
                <a:latin typeface="HG丸ｺﾞｼｯｸM-PRO" panose="020F0600000000000000" pitchFamily="50" charset="-128"/>
                <a:ea typeface="HG丸ｺﾞｼｯｸM-PRO" panose="020F0600000000000000" pitchFamily="50" charset="-128"/>
              </a:rPr>
              <a:t>)</a:t>
            </a:r>
            <a:endParaRPr kumimoji="1" lang="ja-JP" altLang="en-US" sz="600" dirty="0">
              <a:latin typeface="HG丸ｺﾞｼｯｸM-PRO" panose="020F0600000000000000" pitchFamily="50" charset="-128"/>
              <a:ea typeface="HG丸ｺﾞｼｯｸM-PRO" panose="020F0600000000000000" pitchFamily="50" charset="-128"/>
            </a:endParaRPr>
          </a:p>
        </p:txBody>
      </p:sp>
      <p:sp>
        <p:nvSpPr>
          <p:cNvPr id="121" name="フローチャート: 抜出し 120">
            <a:extLst>
              <a:ext uri="{FF2B5EF4-FFF2-40B4-BE49-F238E27FC236}">
                <a16:creationId xmlns:a16="http://schemas.microsoft.com/office/drawing/2014/main" id="{8EEFE978-9D1C-4746-8815-93EF2C72F212}"/>
              </a:ext>
            </a:extLst>
          </p:cNvPr>
          <p:cNvSpPr/>
          <p:nvPr/>
        </p:nvSpPr>
        <p:spPr>
          <a:xfrm>
            <a:off x="3910175" y="2403377"/>
            <a:ext cx="161392" cy="135383"/>
          </a:xfrm>
          <a:prstGeom prst="flowChartExtract">
            <a:avLst/>
          </a:prstGeom>
          <a:solidFill>
            <a:srgbClr val="FFFF99"/>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テキスト ボックス 121">
            <a:extLst>
              <a:ext uri="{FF2B5EF4-FFF2-40B4-BE49-F238E27FC236}">
                <a16:creationId xmlns:a16="http://schemas.microsoft.com/office/drawing/2014/main" id="{BF60EAC0-B7A6-44B0-B553-D66BEAC5EECE}"/>
              </a:ext>
            </a:extLst>
          </p:cNvPr>
          <p:cNvSpPr txBox="1"/>
          <p:nvPr/>
        </p:nvSpPr>
        <p:spPr>
          <a:xfrm>
            <a:off x="3862447" y="2389091"/>
            <a:ext cx="261610" cy="184666"/>
          </a:xfrm>
          <a:prstGeom prst="rect">
            <a:avLst/>
          </a:prstGeom>
          <a:noFill/>
        </p:spPr>
        <p:txBody>
          <a:bodyPr wrap="none" rtlCol="0">
            <a:spAutoFit/>
          </a:bodyPr>
          <a:lstStyle/>
          <a:p>
            <a:r>
              <a:rPr kumimoji="1" lang="ja-JP" altLang="en-US" sz="600" dirty="0">
                <a:latin typeface="HG丸ｺﾞｼｯｸM-PRO" panose="020F0600000000000000" pitchFamily="50" charset="-128"/>
                <a:ea typeface="HG丸ｺﾞｼｯｸM-PRO" panose="020F0600000000000000" pitchFamily="50" charset="-128"/>
              </a:rPr>
              <a:t>！</a:t>
            </a:r>
          </a:p>
        </p:txBody>
      </p:sp>
      <p:cxnSp>
        <p:nvCxnSpPr>
          <p:cNvPr id="124" name="直線コネクタ 123">
            <a:extLst>
              <a:ext uri="{FF2B5EF4-FFF2-40B4-BE49-F238E27FC236}">
                <a16:creationId xmlns:a16="http://schemas.microsoft.com/office/drawing/2014/main" id="{E7972072-F0BD-413D-9BA4-B2E66C50407A}"/>
              </a:ext>
            </a:extLst>
          </p:cNvPr>
          <p:cNvCxnSpPr/>
          <p:nvPr/>
        </p:nvCxnSpPr>
        <p:spPr>
          <a:xfrm>
            <a:off x="3876733" y="2572323"/>
            <a:ext cx="1322251"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5" name="テキスト ボックス 124">
            <a:extLst>
              <a:ext uri="{FF2B5EF4-FFF2-40B4-BE49-F238E27FC236}">
                <a16:creationId xmlns:a16="http://schemas.microsoft.com/office/drawing/2014/main" id="{85F8C80A-0D4F-49E2-AE02-D97AD56E3A8A}"/>
              </a:ext>
            </a:extLst>
          </p:cNvPr>
          <p:cNvSpPr txBox="1"/>
          <p:nvPr/>
        </p:nvSpPr>
        <p:spPr>
          <a:xfrm>
            <a:off x="5001775" y="2382481"/>
            <a:ext cx="261610" cy="184666"/>
          </a:xfrm>
          <a:prstGeom prst="rect">
            <a:avLst/>
          </a:prstGeom>
          <a:noFill/>
        </p:spPr>
        <p:txBody>
          <a:bodyPr wrap="none" rtlCol="0">
            <a:spAutoFit/>
          </a:bodyPr>
          <a:lstStyle/>
          <a:p>
            <a:r>
              <a:rPr kumimoji="1" lang="en-US" altLang="ja-JP" sz="600" dirty="0">
                <a:latin typeface="HG丸ｺﾞｼｯｸM-PRO" panose="020F0600000000000000" pitchFamily="50" charset="-128"/>
                <a:ea typeface="HG丸ｺﾞｼｯｸM-PRO" panose="020F0600000000000000" pitchFamily="50" charset="-128"/>
              </a:rPr>
              <a:t>×</a:t>
            </a:r>
            <a:endParaRPr kumimoji="1" lang="ja-JP" altLang="en-US" sz="600" dirty="0">
              <a:latin typeface="HG丸ｺﾞｼｯｸM-PRO" panose="020F0600000000000000" pitchFamily="50" charset="-128"/>
              <a:ea typeface="HG丸ｺﾞｼｯｸM-PRO" panose="020F0600000000000000" pitchFamily="50" charset="-128"/>
            </a:endParaRPr>
          </a:p>
        </p:txBody>
      </p:sp>
      <p:sp>
        <p:nvSpPr>
          <p:cNvPr id="127" name="テキスト ボックス 126">
            <a:extLst>
              <a:ext uri="{FF2B5EF4-FFF2-40B4-BE49-F238E27FC236}">
                <a16:creationId xmlns:a16="http://schemas.microsoft.com/office/drawing/2014/main" id="{D1D65269-C4A9-474A-85CC-BC3608AD40DE}"/>
              </a:ext>
            </a:extLst>
          </p:cNvPr>
          <p:cNvSpPr txBox="1"/>
          <p:nvPr/>
        </p:nvSpPr>
        <p:spPr>
          <a:xfrm>
            <a:off x="4060972" y="2382673"/>
            <a:ext cx="492443" cy="184666"/>
          </a:xfrm>
          <a:prstGeom prst="rect">
            <a:avLst/>
          </a:prstGeom>
          <a:noFill/>
        </p:spPr>
        <p:txBody>
          <a:bodyPr wrap="none" rtlCol="0">
            <a:spAutoFit/>
          </a:bodyPr>
          <a:lstStyle/>
          <a:p>
            <a:r>
              <a:rPr kumimoji="1" lang="ja-JP" altLang="en-US" sz="600" dirty="0">
                <a:latin typeface="HG丸ｺﾞｼｯｸM-PRO" panose="020F0600000000000000" pitchFamily="50" charset="-128"/>
                <a:ea typeface="HG丸ｺﾞｼｯｸM-PRO" panose="020F0600000000000000" pitchFamily="50" charset="-128"/>
              </a:rPr>
              <a:t>緊急速報</a:t>
            </a:r>
          </a:p>
        </p:txBody>
      </p:sp>
      <p:sp>
        <p:nvSpPr>
          <p:cNvPr id="101" name="角丸四角形 3">
            <a:extLst>
              <a:ext uri="{FF2B5EF4-FFF2-40B4-BE49-F238E27FC236}">
                <a16:creationId xmlns:a16="http://schemas.microsoft.com/office/drawing/2014/main" id="{9B0F62D3-5B89-4F52-A052-157E98D6EA05}"/>
              </a:ext>
            </a:extLst>
          </p:cNvPr>
          <p:cNvSpPr/>
          <p:nvPr/>
        </p:nvSpPr>
        <p:spPr>
          <a:xfrm>
            <a:off x="4008210" y="3857970"/>
            <a:ext cx="1648944" cy="362681"/>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700" b="1" dirty="0">
                <a:solidFill>
                  <a:schemeClr val="bg1"/>
                </a:solidFill>
                <a:latin typeface="HG丸ｺﾞｼｯｸM-PRO" panose="020F0600000000000000" pitchFamily="50" charset="-128"/>
                <a:ea typeface="HG丸ｺﾞｼｯｸM-PRO" panose="020F0600000000000000" pitchFamily="50" charset="-128"/>
              </a:rPr>
              <a:t>②</a:t>
            </a:r>
            <a:r>
              <a:rPr lang="en-US" altLang="ja-JP" sz="700" b="1" dirty="0">
                <a:solidFill>
                  <a:schemeClr val="bg1"/>
                </a:solidFill>
                <a:latin typeface="HG丸ｺﾞｼｯｸM-PRO" panose="020F0600000000000000" pitchFamily="50" charset="-128"/>
                <a:ea typeface="HG丸ｺﾞｼｯｸM-PRO" panose="020F0600000000000000" pitchFamily="50" charset="-128"/>
              </a:rPr>
              <a:t>-ⅱ</a:t>
            </a:r>
            <a:r>
              <a:rPr lang="ja-JP" altLang="en-US" sz="700" b="1" dirty="0">
                <a:solidFill>
                  <a:schemeClr val="bg1"/>
                </a:solidFill>
                <a:latin typeface="HG丸ｺﾞｼｯｸM-PRO" panose="020F0600000000000000" pitchFamily="50" charset="-128"/>
                <a:ea typeface="HG丸ｺﾞｼｯｸM-PRO" panose="020F0600000000000000" pitchFamily="50" charset="-128"/>
              </a:rPr>
              <a:t>　河川氾濫発生</a:t>
            </a:r>
            <a:endParaRPr lang="en-US" altLang="ja-JP" sz="700" b="1" dirty="0">
              <a:solidFill>
                <a:schemeClr val="bg1"/>
              </a:solidFill>
              <a:latin typeface="HG丸ｺﾞｼｯｸM-PRO" panose="020F0600000000000000" pitchFamily="50" charset="-128"/>
              <a:ea typeface="HG丸ｺﾞｼｯｸM-PRO" panose="020F0600000000000000" pitchFamily="50" charset="-128"/>
            </a:endParaRPr>
          </a:p>
          <a:p>
            <a:pPr hangingPunct="0"/>
            <a:r>
              <a:rPr lang="ja-JP" altLang="en-US" sz="600" spc="-150" dirty="0">
                <a:solidFill>
                  <a:schemeClr val="bg1"/>
                </a:solidFill>
                <a:latin typeface="HG丸ｺﾞｼｯｸM-PRO" panose="020F0600000000000000" pitchFamily="50" charset="-128"/>
                <a:ea typeface="HG丸ｺﾞｼｯｸM-PRO" panose="020F0600000000000000" pitchFamily="50" charset="-128"/>
              </a:rPr>
              <a:t>（</a:t>
            </a:r>
            <a:r>
              <a:rPr lang="ja-JP" altLang="en-US" sz="600" dirty="0">
                <a:solidFill>
                  <a:schemeClr val="bg1"/>
                </a:solidFill>
                <a:latin typeface="HG丸ｺﾞｼｯｸM-PRO" panose="020F0600000000000000" pitchFamily="50" charset="-128"/>
                <a:ea typeface="HG丸ｺﾞｼｯｸM-PRO" panose="020F0600000000000000" pitchFamily="50" charset="-128"/>
              </a:rPr>
              <a:t>堤防が壊れ、河川の水が大量に溢れ出している時）</a:t>
            </a:r>
            <a:endParaRPr kumimoji="1" lang="ja-JP" altLang="en-US" sz="600" dirty="0">
              <a:solidFill>
                <a:schemeClr val="bg1"/>
              </a:solidFill>
              <a:latin typeface="HG丸ｺﾞｼｯｸM-PRO" panose="020F0600000000000000" pitchFamily="50" charset="-128"/>
              <a:ea typeface="HG丸ｺﾞｼｯｸM-PRO" panose="020F0600000000000000" pitchFamily="50" charset="-128"/>
            </a:endParaRPr>
          </a:p>
        </p:txBody>
      </p:sp>
      <p:sp>
        <p:nvSpPr>
          <p:cNvPr id="102" name="角丸四角形 14">
            <a:extLst>
              <a:ext uri="{FF2B5EF4-FFF2-40B4-BE49-F238E27FC236}">
                <a16:creationId xmlns:a16="http://schemas.microsoft.com/office/drawing/2014/main" id="{2755B27B-AFA1-402B-949F-1A0CD9859512}"/>
              </a:ext>
            </a:extLst>
          </p:cNvPr>
          <p:cNvSpPr/>
          <p:nvPr/>
        </p:nvSpPr>
        <p:spPr>
          <a:xfrm>
            <a:off x="2254869" y="3856671"/>
            <a:ext cx="1462163" cy="354128"/>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700" b="1" dirty="0">
                <a:solidFill>
                  <a:schemeClr val="bg1"/>
                </a:solidFill>
                <a:latin typeface="HG丸ｺﾞｼｯｸM-PRO" panose="020F0600000000000000" pitchFamily="50" charset="-128"/>
                <a:ea typeface="HG丸ｺﾞｼｯｸM-PRO" panose="020F0600000000000000" pitchFamily="50" charset="-128"/>
              </a:rPr>
              <a:t>②</a:t>
            </a:r>
            <a:r>
              <a:rPr lang="en-US" altLang="ja-JP" sz="700" b="1" dirty="0">
                <a:solidFill>
                  <a:schemeClr val="bg1"/>
                </a:solidFill>
                <a:latin typeface="HG丸ｺﾞｼｯｸM-PRO" panose="020F0600000000000000" pitchFamily="50" charset="-128"/>
                <a:ea typeface="HG丸ｺﾞｼｯｸM-PRO" panose="020F0600000000000000" pitchFamily="50" charset="-128"/>
              </a:rPr>
              <a:t>-ⅰ</a:t>
            </a:r>
            <a:r>
              <a:rPr lang="ja-JP" altLang="en-US" sz="700" b="1" dirty="0">
                <a:solidFill>
                  <a:schemeClr val="bg1"/>
                </a:solidFill>
                <a:latin typeface="HG丸ｺﾞｼｯｸM-PRO" panose="020F0600000000000000" pitchFamily="50" charset="-128"/>
                <a:ea typeface="HG丸ｺﾞｼｯｸM-PRO" panose="020F0600000000000000" pitchFamily="50" charset="-128"/>
              </a:rPr>
              <a:t>　河川氾濫発生</a:t>
            </a:r>
            <a:endParaRPr lang="en-US" altLang="ja-JP" sz="700" b="1" dirty="0">
              <a:solidFill>
                <a:schemeClr val="bg1"/>
              </a:solidFill>
              <a:latin typeface="HG丸ｺﾞｼｯｸM-PRO" panose="020F0600000000000000" pitchFamily="50" charset="-128"/>
              <a:ea typeface="HG丸ｺﾞｼｯｸM-PRO" panose="020F0600000000000000" pitchFamily="50" charset="-128"/>
            </a:endParaRPr>
          </a:p>
          <a:p>
            <a:pPr hangingPunct="0"/>
            <a:r>
              <a:rPr lang="ja-JP" altLang="en-US" sz="600" spc="-150" dirty="0">
                <a:solidFill>
                  <a:schemeClr val="bg1"/>
                </a:solidFill>
                <a:latin typeface="HG丸ｺﾞｼｯｸM-PRO" panose="020F0600000000000000" pitchFamily="50" charset="-128"/>
                <a:ea typeface="HG丸ｺﾞｼｯｸM-PRO" panose="020F0600000000000000" pitchFamily="50" charset="-128"/>
              </a:rPr>
              <a:t>（河川の水が堤防を越えて流れ出ている時） </a:t>
            </a:r>
            <a:endParaRPr kumimoji="1" lang="ja-JP" altLang="en-US" sz="600" dirty="0">
              <a:solidFill>
                <a:schemeClr val="bg1"/>
              </a:solidFill>
              <a:latin typeface="HG丸ｺﾞｼｯｸM-PRO" panose="020F0600000000000000" pitchFamily="50" charset="-128"/>
              <a:ea typeface="HG丸ｺﾞｼｯｸM-PRO" panose="020F0600000000000000" pitchFamily="50" charset="-128"/>
            </a:endParaRPr>
          </a:p>
        </p:txBody>
      </p:sp>
      <p:sp>
        <p:nvSpPr>
          <p:cNvPr id="103" name="角丸四角形 20">
            <a:extLst>
              <a:ext uri="{FF2B5EF4-FFF2-40B4-BE49-F238E27FC236}">
                <a16:creationId xmlns:a16="http://schemas.microsoft.com/office/drawing/2014/main" id="{CACCE11F-4FF7-43AB-9CCB-8E0433E6A3A1}"/>
              </a:ext>
            </a:extLst>
          </p:cNvPr>
          <p:cNvSpPr/>
          <p:nvPr/>
        </p:nvSpPr>
        <p:spPr>
          <a:xfrm>
            <a:off x="890986" y="3859207"/>
            <a:ext cx="1069025" cy="348655"/>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b="1" dirty="0">
                <a:solidFill>
                  <a:schemeClr val="bg1"/>
                </a:solidFill>
                <a:latin typeface="HG丸ｺﾞｼｯｸM-PRO" panose="020F0600000000000000" pitchFamily="50" charset="-128"/>
                <a:ea typeface="HG丸ｺﾞｼｯｸM-PRO" panose="020F0600000000000000" pitchFamily="50" charset="-128"/>
              </a:rPr>
              <a:t>①河川氾濫のおそれ</a:t>
            </a:r>
            <a:r>
              <a:rPr lang="ja-JP" altLang="en-US" sz="700" b="1" spc="-150" dirty="0">
                <a:solidFill>
                  <a:schemeClr val="bg1"/>
                </a:solidFill>
                <a:latin typeface="HG丸ｺﾞｼｯｸM-PRO" panose="020F0600000000000000" pitchFamily="50" charset="-128"/>
                <a:ea typeface="HG丸ｺﾞｼｯｸM-PRO" panose="020F0600000000000000" pitchFamily="50" charset="-128"/>
              </a:rPr>
              <a:t> </a:t>
            </a:r>
            <a:endParaRPr kumimoji="1" lang="ja-JP" altLang="en-US" sz="700" b="1"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37" name="図 136">
            <a:extLst>
              <a:ext uri="{FF2B5EF4-FFF2-40B4-BE49-F238E27FC236}">
                <a16:creationId xmlns:a16="http://schemas.microsoft.com/office/drawing/2014/main" id="{2B43811E-1C3E-4148-AB23-D9137960DC87}"/>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3548" t="21061" r="3729" b="14334"/>
          <a:stretch/>
        </p:blipFill>
        <p:spPr>
          <a:xfrm rot="688318">
            <a:off x="5024876" y="1577377"/>
            <a:ext cx="622970" cy="770482"/>
          </a:xfrm>
          <a:prstGeom prst="rect">
            <a:avLst/>
          </a:prstGeom>
          <a:ln w="9525">
            <a:solidFill>
              <a:schemeClr val="tx1"/>
            </a:solidFill>
          </a:ln>
        </p:spPr>
      </p:pic>
      <p:sp>
        <p:nvSpPr>
          <p:cNvPr id="5" name="正方形/長方形 4"/>
          <p:cNvSpPr/>
          <p:nvPr/>
        </p:nvSpPr>
        <p:spPr>
          <a:xfrm>
            <a:off x="53112" y="35296"/>
            <a:ext cx="6760264" cy="983742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4" name="Picture 29">
            <a:extLst>
              <a:ext uri="{FF2B5EF4-FFF2-40B4-BE49-F238E27FC236}">
                <a16:creationId xmlns:a16="http://schemas.microsoft.com/office/drawing/2014/main" id="{D0B1FE22-83F2-4889-B5F7-02C202F0DE07}"/>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t="10645" r="62321" b="24707"/>
          <a:stretch>
            <a:fillRect/>
          </a:stretch>
        </p:blipFill>
        <p:spPr bwMode="auto">
          <a:xfrm>
            <a:off x="4224774" y="7244196"/>
            <a:ext cx="1921016" cy="1275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6" name="Picture 4">
            <a:extLst>
              <a:ext uri="{FF2B5EF4-FFF2-40B4-BE49-F238E27FC236}">
                <a16:creationId xmlns:a16="http://schemas.microsoft.com/office/drawing/2014/main" id="{9F15FEB8-1345-4494-B988-77EFBD2CE6C9}"/>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l="24217" t="16306" r="27847" b="10953"/>
          <a:stretch>
            <a:fillRect/>
          </a:stretch>
        </p:blipFill>
        <p:spPr bwMode="auto">
          <a:xfrm>
            <a:off x="2351016" y="7128435"/>
            <a:ext cx="1556320" cy="1327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図 7">
            <a:extLst>
              <a:ext uri="{FF2B5EF4-FFF2-40B4-BE49-F238E27FC236}">
                <a16:creationId xmlns:a16="http://schemas.microsoft.com/office/drawing/2014/main" id="{27455579-0613-40D9-AB2D-15B65084749D}"/>
              </a:ext>
            </a:extLst>
          </p:cNvPr>
          <p:cNvPicPr>
            <a:picLocks noChangeAspect="1"/>
          </p:cNvPicPr>
          <p:nvPr/>
        </p:nvPicPr>
        <p:blipFill>
          <a:blip r:embed="rId18"/>
          <a:stretch>
            <a:fillRect/>
          </a:stretch>
        </p:blipFill>
        <p:spPr>
          <a:xfrm>
            <a:off x="332656" y="7137339"/>
            <a:ext cx="1783099" cy="1275699"/>
          </a:xfrm>
          <a:prstGeom prst="rect">
            <a:avLst/>
          </a:prstGeom>
        </p:spPr>
      </p:pic>
      <p:graphicFrame>
        <p:nvGraphicFramePr>
          <p:cNvPr id="144" name="表 143">
            <a:extLst>
              <a:ext uri="{FF2B5EF4-FFF2-40B4-BE49-F238E27FC236}">
                <a16:creationId xmlns:a16="http://schemas.microsoft.com/office/drawing/2014/main" id="{5B2BBFC4-68EF-4D04-AC92-5C519DD8701C}"/>
              </a:ext>
            </a:extLst>
          </p:cNvPr>
          <p:cNvGraphicFramePr>
            <a:graphicFrameLocks noGrp="1"/>
          </p:cNvGraphicFramePr>
          <p:nvPr>
            <p:extLst>
              <p:ext uri="{D42A27DB-BD31-4B8C-83A1-F6EECF244321}">
                <p14:modId xmlns:p14="http://schemas.microsoft.com/office/powerpoint/2010/main" val="266695091"/>
              </p:ext>
            </p:extLst>
          </p:nvPr>
        </p:nvGraphicFramePr>
        <p:xfrm>
          <a:off x="327012" y="4365036"/>
          <a:ext cx="5184576" cy="980672"/>
        </p:xfrm>
        <a:graphic>
          <a:graphicData uri="http://schemas.openxmlformats.org/drawingml/2006/table">
            <a:tbl>
              <a:tblPr firstRow="1" bandRow="1">
                <a:tableStyleId>{5C22544A-7EE6-4342-B048-85BDC9FD1C3A}</a:tableStyleId>
              </a:tblPr>
              <a:tblGrid>
                <a:gridCol w="1224136">
                  <a:extLst>
                    <a:ext uri="{9D8B030D-6E8A-4147-A177-3AD203B41FA5}">
                      <a16:colId xmlns:a16="http://schemas.microsoft.com/office/drawing/2014/main" val="982254805"/>
                    </a:ext>
                  </a:extLst>
                </a:gridCol>
                <a:gridCol w="2016224">
                  <a:extLst>
                    <a:ext uri="{9D8B030D-6E8A-4147-A177-3AD203B41FA5}">
                      <a16:colId xmlns:a16="http://schemas.microsoft.com/office/drawing/2014/main" val="1329886273"/>
                    </a:ext>
                  </a:extLst>
                </a:gridCol>
                <a:gridCol w="1944216">
                  <a:extLst>
                    <a:ext uri="{9D8B030D-6E8A-4147-A177-3AD203B41FA5}">
                      <a16:colId xmlns:a16="http://schemas.microsoft.com/office/drawing/2014/main" val="1099467086"/>
                    </a:ext>
                  </a:extLst>
                </a:gridCol>
              </a:tblGrid>
              <a:tr h="151403">
                <a:tc>
                  <a:txBody>
                    <a:bodyPr/>
                    <a:lstStyle/>
                    <a:p>
                      <a:pPr algn="ctr"/>
                      <a:r>
                        <a:rPr kumimoji="1" lang="ja-JP" altLang="en-US" sz="800" dirty="0">
                          <a:latin typeface="HG丸ｺﾞｼｯｸM-PRO" panose="020F0600000000000000" pitchFamily="50" charset="-128"/>
                          <a:ea typeface="HG丸ｺﾞｼｯｸM-PRO" panose="020F0600000000000000" pitchFamily="50" charset="-128"/>
                        </a:rPr>
                        <a:t>対象水系：河川</a:t>
                      </a:r>
                    </a:p>
                  </a:txBody>
                  <a:tcPr marT="18000" marB="18000" anchor="ctr"/>
                </a:tc>
                <a:tc>
                  <a:txBody>
                    <a:bodyPr/>
                    <a:lstStyle/>
                    <a:p>
                      <a:pPr algn="ctr"/>
                      <a:r>
                        <a:rPr kumimoji="1" lang="ja-JP" altLang="en-US" sz="800" dirty="0">
                          <a:latin typeface="HG丸ｺﾞｼｯｸM-PRO" panose="020F0600000000000000" pitchFamily="50" charset="-128"/>
                          <a:ea typeface="HG丸ｺﾞｼｯｸM-PRO" panose="020F0600000000000000" pitchFamily="50" charset="-128"/>
                        </a:rPr>
                        <a:t>基準観測所</a:t>
                      </a:r>
                    </a:p>
                  </a:txBody>
                  <a:tcPr marT="18000" marB="18000" anchor="ctr"/>
                </a:tc>
                <a:tc>
                  <a:txBody>
                    <a:bodyPr/>
                    <a:lstStyle/>
                    <a:p>
                      <a:pPr algn="ctr"/>
                      <a:r>
                        <a:rPr kumimoji="1" lang="ja-JP" altLang="en-US" sz="800" dirty="0">
                          <a:latin typeface="HG丸ｺﾞｼｯｸM-PRO" panose="020F0600000000000000" pitchFamily="50" charset="-128"/>
                          <a:ea typeface="HG丸ｺﾞｼｯｸM-PRO" panose="020F0600000000000000" pitchFamily="50" charset="-128"/>
                        </a:rPr>
                        <a:t>配信エリア</a:t>
                      </a:r>
                    </a:p>
                  </a:txBody>
                  <a:tcPr marT="0" marB="0" anchor="ctr"/>
                </a:tc>
                <a:extLst>
                  <a:ext uri="{0D108BD9-81ED-4DB2-BD59-A6C34878D82A}">
                    <a16:rowId xmlns:a16="http://schemas.microsoft.com/office/drawing/2014/main" val="3435531539"/>
                  </a:ext>
                </a:extLst>
              </a:tr>
              <a:tr h="144016">
                <a:tc>
                  <a:txBody>
                    <a:bodyPr/>
                    <a:lstStyle/>
                    <a:p>
                      <a:r>
                        <a:rPr kumimoji="1" lang="ja-JP" altLang="en-US" sz="700" dirty="0">
                          <a:latin typeface="HG丸ｺﾞｼｯｸM-PRO" panose="020F0600000000000000" pitchFamily="50" charset="-128"/>
                          <a:ea typeface="HG丸ｺﾞｼｯｸM-PRO" panose="020F0600000000000000" pitchFamily="50" charset="-128"/>
                        </a:rPr>
                        <a:t>白川水系：白川</a:t>
                      </a:r>
                    </a:p>
                  </a:txBody>
                  <a:tcPr marT="18000" marB="18000" anchor="ctr"/>
                </a:tc>
                <a:tc>
                  <a:txBody>
                    <a:bodyPr/>
                    <a:lstStyle/>
                    <a:p>
                      <a:r>
                        <a:rPr kumimoji="1" lang="ja-JP" altLang="en-US" sz="700" dirty="0">
                          <a:latin typeface="HG丸ｺﾞｼｯｸM-PRO" panose="020F0600000000000000" pitchFamily="50" charset="-128"/>
                          <a:ea typeface="HG丸ｺﾞｼｯｸM-PRO" panose="020F0600000000000000" pitchFamily="50" charset="-128"/>
                        </a:rPr>
                        <a:t>代継橋水位観測所（熊本県熊本市）</a:t>
                      </a:r>
                    </a:p>
                  </a:txBody>
                  <a:tcPr marT="18000" marB="18000" anchor="ctr"/>
                </a:tc>
                <a:tc>
                  <a:txBody>
                    <a:bodyPr/>
                    <a:lstStyle/>
                    <a:p>
                      <a:r>
                        <a:rPr kumimoji="1" lang="ja-JP" altLang="en-US" sz="700" dirty="0">
                          <a:latin typeface="HG丸ｺﾞｼｯｸM-PRO" panose="020F0600000000000000" pitchFamily="50" charset="-128"/>
                          <a:ea typeface="HG丸ｺﾞｼｯｸM-PRO" panose="020F0600000000000000" pitchFamily="50" charset="-128"/>
                        </a:rPr>
                        <a:t>熊本市</a:t>
                      </a:r>
                    </a:p>
                  </a:txBody>
                  <a:tcPr marT="18000" marB="18000" anchor="ctr"/>
                </a:tc>
                <a:extLst>
                  <a:ext uri="{0D108BD9-81ED-4DB2-BD59-A6C34878D82A}">
                    <a16:rowId xmlns:a16="http://schemas.microsoft.com/office/drawing/2014/main" val="1302137071"/>
                  </a:ext>
                </a:extLst>
              </a:tr>
              <a:tr h="194424">
                <a:tc>
                  <a:txBody>
                    <a:bodyPr/>
                    <a:lstStyle/>
                    <a:p>
                      <a:r>
                        <a:rPr kumimoji="1" lang="ja-JP" altLang="en-US" sz="700" dirty="0">
                          <a:latin typeface="HG丸ｺﾞｼｯｸM-PRO" panose="020F0600000000000000" pitchFamily="50" charset="-128"/>
                          <a:ea typeface="HG丸ｺﾞｼｯｸM-PRO" panose="020F0600000000000000" pitchFamily="50" charset="-128"/>
                        </a:rPr>
                        <a:t>緑川水系：緑川、浜戸川</a:t>
                      </a:r>
                    </a:p>
                  </a:txBody>
                  <a:tcPr marT="18000" marB="18000" anchor="ctr"/>
                </a:tc>
                <a:tc>
                  <a:txBody>
                    <a:bodyPr/>
                    <a:lstStyle/>
                    <a:p>
                      <a:r>
                        <a:rPr kumimoji="1" lang="ja-JP" altLang="en-US" sz="700" dirty="0">
                          <a:latin typeface="HG丸ｺﾞｼｯｸM-PRO" panose="020F0600000000000000" pitchFamily="50" charset="-128"/>
                          <a:ea typeface="HG丸ｺﾞｼｯｸM-PRO" panose="020F0600000000000000" pitchFamily="50" charset="-128"/>
                        </a:rPr>
                        <a:t>城南水位観測所　（熊本県熊本市）</a:t>
                      </a:r>
                      <a:endParaRPr kumimoji="1" lang="en-US" altLang="ja-JP" sz="700" dirty="0">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latin typeface="HG丸ｺﾞｼｯｸM-PRO" panose="020F0600000000000000" pitchFamily="50" charset="-128"/>
                          <a:ea typeface="HG丸ｺﾞｼｯｸM-PRO" panose="020F0600000000000000" pitchFamily="50" charset="-128"/>
                        </a:rPr>
                        <a:t>中甲橋水位観測所（熊本県下益城郡美里町）</a:t>
                      </a:r>
                    </a:p>
                  </a:txBody>
                  <a:tcPr marT="18000" marB="18000" anchor="ctr"/>
                </a:tc>
                <a:tc>
                  <a:txBody>
                    <a:bodyPr/>
                    <a:lstStyle/>
                    <a:p>
                      <a:r>
                        <a:rPr kumimoji="1" lang="ja-JP" altLang="en-US" sz="700" dirty="0">
                          <a:latin typeface="HG丸ｺﾞｼｯｸM-PRO" panose="020F0600000000000000" pitchFamily="50" charset="-128"/>
                          <a:ea typeface="HG丸ｺﾞｼｯｸM-PRO" panose="020F0600000000000000" pitchFamily="50" charset="-128"/>
                        </a:rPr>
                        <a:t>熊本市、宇土市、宇城市、嘉島町、御船町、甲佐町、美里町</a:t>
                      </a:r>
                    </a:p>
                  </a:txBody>
                  <a:tcPr marT="18000" marB="18000" anchor="ctr"/>
                </a:tc>
                <a:extLst>
                  <a:ext uri="{0D108BD9-81ED-4DB2-BD59-A6C34878D82A}">
                    <a16:rowId xmlns:a16="http://schemas.microsoft.com/office/drawing/2014/main" val="1716072868"/>
                  </a:ext>
                </a:extLst>
              </a:tr>
              <a:tr h="116200">
                <a:tc>
                  <a:txBody>
                    <a:bodyPr/>
                    <a:lstStyle/>
                    <a:p>
                      <a:r>
                        <a:rPr kumimoji="1" lang="ja-JP" altLang="en-US" sz="700" dirty="0">
                          <a:latin typeface="HG丸ｺﾞｼｯｸM-PRO" panose="020F0600000000000000" pitchFamily="50" charset="-128"/>
                          <a:ea typeface="HG丸ｺﾞｼｯｸM-PRO" panose="020F0600000000000000" pitchFamily="50" charset="-128"/>
                        </a:rPr>
                        <a:t>緑川水系：加勢川</a:t>
                      </a:r>
                      <a:endParaRPr kumimoji="1" lang="en-US" altLang="ja-JP" sz="700" dirty="0">
                        <a:latin typeface="HG丸ｺﾞｼｯｸM-PRO" panose="020F0600000000000000" pitchFamily="50" charset="-128"/>
                        <a:ea typeface="HG丸ｺﾞｼｯｸM-PRO" panose="020F0600000000000000" pitchFamily="50" charset="-128"/>
                      </a:endParaRP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latin typeface="HG丸ｺﾞｼｯｸM-PRO" panose="020F0600000000000000" pitchFamily="50" charset="-128"/>
                          <a:ea typeface="HG丸ｺﾞｼｯｸM-PRO" panose="020F0600000000000000" pitchFamily="50" charset="-128"/>
                        </a:rPr>
                        <a:t>大六橋水位観測所（熊本県上益城郡嘉島町）</a:t>
                      </a:r>
                    </a:p>
                  </a:txBody>
                  <a:tcPr marT="18000" marB="18000" anchor="ctr"/>
                </a:tc>
                <a:tc>
                  <a:txBody>
                    <a:bodyPr/>
                    <a:lstStyle/>
                    <a:p>
                      <a:r>
                        <a:rPr kumimoji="1" lang="ja-JP" altLang="en-US" sz="700" dirty="0">
                          <a:latin typeface="HG丸ｺﾞｼｯｸM-PRO" panose="020F0600000000000000" pitchFamily="50" charset="-128"/>
                          <a:ea typeface="HG丸ｺﾞｼｯｸM-PRO" panose="020F0600000000000000" pitchFamily="50" charset="-128"/>
                        </a:rPr>
                        <a:t>熊本市、嘉島町、御船町</a:t>
                      </a:r>
                    </a:p>
                  </a:txBody>
                  <a:tcPr marT="18000" marB="18000" anchor="ctr"/>
                </a:tc>
                <a:extLst>
                  <a:ext uri="{0D108BD9-81ED-4DB2-BD59-A6C34878D82A}">
                    <a16:rowId xmlns:a16="http://schemas.microsoft.com/office/drawing/2014/main" val="1065341271"/>
                  </a:ext>
                </a:extLst>
              </a:tr>
              <a:tr h="138296">
                <a:tc>
                  <a:txBody>
                    <a:bodyPr/>
                    <a:lstStyle/>
                    <a:p>
                      <a:r>
                        <a:rPr kumimoji="1" lang="ja-JP" altLang="en-US" sz="700" dirty="0">
                          <a:latin typeface="HG丸ｺﾞｼｯｸM-PRO" panose="020F0600000000000000" pitchFamily="50" charset="-128"/>
                          <a:ea typeface="HG丸ｺﾞｼｯｸM-PRO" panose="020F0600000000000000" pitchFamily="50" charset="-128"/>
                        </a:rPr>
                        <a:t>緑川水系：御船川</a:t>
                      </a: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latin typeface="HG丸ｺﾞｼｯｸM-PRO" panose="020F0600000000000000" pitchFamily="50" charset="-128"/>
                          <a:ea typeface="HG丸ｺﾞｼｯｸM-PRO" panose="020F0600000000000000" pitchFamily="50" charset="-128"/>
                        </a:rPr>
                        <a:t>御船水位観測所　（熊本県上益城郡御船町）</a:t>
                      </a:r>
                    </a:p>
                  </a:txBody>
                  <a:tcPr marT="18000" marB="18000" anchor="ctr"/>
                </a:tc>
                <a:tc>
                  <a:txBody>
                    <a:bodyPr/>
                    <a:lstStyle/>
                    <a:p>
                      <a:r>
                        <a:rPr kumimoji="1" lang="ja-JP" altLang="en-US" sz="700" dirty="0">
                          <a:latin typeface="HG丸ｺﾞｼｯｸM-PRO" panose="020F0600000000000000" pitchFamily="50" charset="-128"/>
                          <a:ea typeface="HG丸ｺﾞｼｯｸM-PRO" panose="020F0600000000000000" pitchFamily="50" charset="-128"/>
                        </a:rPr>
                        <a:t>熊本市、嘉島町、御船町</a:t>
                      </a:r>
                    </a:p>
                  </a:txBody>
                  <a:tcPr marT="18000" marB="18000" anchor="ctr"/>
                </a:tc>
                <a:extLst>
                  <a:ext uri="{0D108BD9-81ED-4DB2-BD59-A6C34878D82A}">
                    <a16:rowId xmlns:a16="http://schemas.microsoft.com/office/drawing/2014/main" val="359371198"/>
                  </a:ext>
                </a:extLst>
              </a:tr>
              <a:tr h="144016">
                <a:tc>
                  <a:txBody>
                    <a:bodyPr/>
                    <a:lstStyle/>
                    <a:p>
                      <a:r>
                        <a:rPr kumimoji="1" lang="ja-JP" altLang="en-US" sz="700" dirty="0">
                          <a:latin typeface="HG丸ｺﾞｼｯｸM-PRO" panose="020F0600000000000000" pitchFamily="50" charset="-128"/>
                          <a:ea typeface="HG丸ｺﾞｼｯｸM-PRO" panose="020F0600000000000000" pitchFamily="50" charset="-128"/>
                        </a:rPr>
                        <a:t>菊池川水系：合志川</a:t>
                      </a:r>
                    </a:p>
                  </a:txBody>
                  <a:tcPr marT="18000" marB="18000" anchor="ctr"/>
                </a:tc>
                <a:tc>
                  <a:txBody>
                    <a:bodyPr/>
                    <a:lstStyle/>
                    <a:p>
                      <a:r>
                        <a:rPr kumimoji="1" lang="ja-JP" altLang="en-US" sz="700" dirty="0">
                          <a:latin typeface="HG丸ｺﾞｼｯｸM-PRO" panose="020F0600000000000000" pitchFamily="50" charset="-128"/>
                          <a:ea typeface="HG丸ｺﾞｼｯｸM-PRO" panose="020F0600000000000000" pitchFamily="50" charset="-128"/>
                        </a:rPr>
                        <a:t>佐野水位観測所　（熊本県菊池市）</a:t>
                      </a:r>
                    </a:p>
                  </a:txBody>
                  <a:tcPr marT="18000" marB="18000" anchor="ctr"/>
                </a:tc>
                <a:tc>
                  <a:txBody>
                    <a:bodyPr/>
                    <a:lstStyle/>
                    <a:p>
                      <a:r>
                        <a:rPr kumimoji="1" lang="ja-JP" altLang="en-US" sz="700" dirty="0">
                          <a:latin typeface="HG丸ｺﾞｼｯｸM-PRO" panose="020F0600000000000000" pitchFamily="50" charset="-128"/>
                          <a:ea typeface="HG丸ｺﾞｼｯｸM-PRO" panose="020F0600000000000000" pitchFamily="50" charset="-128"/>
                        </a:rPr>
                        <a:t>熊本市</a:t>
                      </a:r>
                    </a:p>
                  </a:txBody>
                  <a:tcPr marT="18000" marB="18000" anchor="ctr"/>
                </a:tc>
                <a:extLst>
                  <a:ext uri="{0D108BD9-81ED-4DB2-BD59-A6C34878D82A}">
                    <a16:rowId xmlns:a16="http://schemas.microsoft.com/office/drawing/2014/main" val="1821173391"/>
                  </a:ext>
                </a:extLst>
              </a:tr>
            </a:tbl>
          </a:graphicData>
        </a:graphic>
      </p:graphicFrame>
      <p:sp>
        <p:nvSpPr>
          <p:cNvPr id="151" name="テキスト ボックス 150">
            <a:extLst>
              <a:ext uri="{FF2B5EF4-FFF2-40B4-BE49-F238E27FC236}">
                <a16:creationId xmlns:a16="http://schemas.microsoft.com/office/drawing/2014/main" id="{AB746780-654C-4C25-8307-12868D28AAE5}"/>
              </a:ext>
            </a:extLst>
          </p:cNvPr>
          <p:cNvSpPr txBox="1"/>
          <p:nvPr/>
        </p:nvSpPr>
        <p:spPr>
          <a:xfrm>
            <a:off x="246377" y="4194345"/>
            <a:ext cx="2025950" cy="215444"/>
          </a:xfrm>
          <a:prstGeom prst="rect">
            <a:avLst/>
          </a:prstGeom>
          <a:noFill/>
        </p:spPr>
        <p:txBody>
          <a:bodyPr wrap="square" rtlCol="0">
            <a:spAutoFit/>
          </a:bodyPr>
          <a:lstStyle/>
          <a:p>
            <a:r>
              <a:rPr lang="ja-JP" altLang="en-US" sz="800" b="1" dirty="0">
                <a:latin typeface="HG丸ｺﾞｼｯｸM-PRO" panose="020F0600000000000000" pitchFamily="50" charset="-128"/>
                <a:ea typeface="HG丸ｺﾞｼｯｸM-PRO" panose="020F0600000000000000" pitchFamily="50" charset="-128"/>
              </a:rPr>
              <a:t>対象河川と観測所及び配信エリア</a:t>
            </a:r>
            <a:endParaRPr kumimoji="1" lang="ja-JP" altLang="en-US" sz="8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383814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4">
            <a:extLst>
              <a:ext uri="{FF2B5EF4-FFF2-40B4-BE49-F238E27FC236}">
                <a16:creationId xmlns:a16="http://schemas.microsoft.com/office/drawing/2014/main" id="{216C8B7B-8FBA-40EE-A651-D19F3A789C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8856" y="1238001"/>
            <a:ext cx="3132257" cy="1811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 name="テキスト ボックス 79">
            <a:extLst>
              <a:ext uri="{FF2B5EF4-FFF2-40B4-BE49-F238E27FC236}">
                <a16:creationId xmlns:a16="http://schemas.microsoft.com/office/drawing/2014/main" id="{E1B3F836-A2FF-4428-B6BC-9C341B479DA9}"/>
              </a:ext>
            </a:extLst>
          </p:cNvPr>
          <p:cNvSpPr txBox="1"/>
          <p:nvPr/>
        </p:nvSpPr>
        <p:spPr>
          <a:xfrm>
            <a:off x="1808745" y="8841594"/>
            <a:ext cx="1553623" cy="159444"/>
          </a:xfrm>
          <a:prstGeom prst="rect">
            <a:avLst/>
          </a:prstGeom>
          <a:solidFill>
            <a:schemeClr val="bg1"/>
          </a:solidFill>
          <a:ln>
            <a:noFill/>
          </a:ln>
        </p:spPr>
        <p:txBody>
          <a:bodyPr wrap="square" lIns="0" tIns="33231" rIns="0" bIns="33231" rtlCol="0">
            <a:spAutoFit/>
          </a:bodyPr>
          <a:lstStyle/>
          <a:p>
            <a:pPr algn="ctr"/>
            <a:r>
              <a:rPr lang="ja-JP" altLang="en-US" sz="600" dirty="0">
                <a:latin typeface="Meiryo UI" panose="020B0604030504040204" pitchFamily="50" charset="-128"/>
                <a:ea typeface="Meiryo UI" panose="020B0604030504040204" pitchFamily="50" charset="-128"/>
                <a:cs typeface="Meiryo UI" panose="020B0604030504040204" pitchFamily="50" charset="-128"/>
              </a:rPr>
              <a:t>熊本市津波ハザードマップ</a:t>
            </a:r>
            <a:endParaRPr lang="en-US" altLang="ja-JP" sz="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フローチャート: 代替処理 130">
            <a:extLst>
              <a:ext uri="{FF2B5EF4-FFF2-40B4-BE49-F238E27FC236}">
                <a16:creationId xmlns:a16="http://schemas.microsoft.com/office/drawing/2014/main" id="{53608A17-3DB8-426C-811D-855CFD1713A8}"/>
              </a:ext>
            </a:extLst>
          </p:cNvPr>
          <p:cNvSpPr/>
          <p:nvPr/>
        </p:nvSpPr>
        <p:spPr>
          <a:xfrm>
            <a:off x="97853" y="481071"/>
            <a:ext cx="3869109" cy="321549"/>
          </a:xfrm>
          <a:prstGeom prst="flowChartAlternateProcess">
            <a:avLst/>
          </a:prstGeom>
          <a:gradFill>
            <a:gsLst>
              <a:gs pos="0">
                <a:schemeClr val="accent5">
                  <a:lumMod val="75000"/>
                </a:schemeClr>
              </a:gs>
              <a:gs pos="35000">
                <a:schemeClr val="accent5">
                  <a:lumMod val="60000"/>
                  <a:lumOff val="40000"/>
                </a:schemeClr>
              </a:gs>
              <a:gs pos="100000">
                <a:schemeClr val="accent5">
                  <a:lumMod val="20000"/>
                  <a:lumOff val="80000"/>
                </a:schemeClr>
              </a:gs>
            </a:gsLst>
            <a:lin ang="16200000" scaled="1"/>
          </a:gra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フローチャート: 代替処理 131">
            <a:extLst>
              <a:ext uri="{FF2B5EF4-FFF2-40B4-BE49-F238E27FC236}">
                <a16:creationId xmlns:a16="http://schemas.microsoft.com/office/drawing/2014/main" id="{8D829516-8174-4253-AC06-A0C766288BF6}"/>
              </a:ext>
            </a:extLst>
          </p:cNvPr>
          <p:cNvSpPr/>
          <p:nvPr/>
        </p:nvSpPr>
        <p:spPr>
          <a:xfrm>
            <a:off x="96400" y="5762712"/>
            <a:ext cx="3870562" cy="321549"/>
          </a:xfrm>
          <a:prstGeom prst="flowChartAlternateProcess">
            <a:avLst/>
          </a:prstGeom>
          <a:gradFill>
            <a:gsLst>
              <a:gs pos="0">
                <a:schemeClr val="accent5">
                  <a:lumMod val="75000"/>
                </a:schemeClr>
              </a:gs>
              <a:gs pos="35000">
                <a:schemeClr val="accent5">
                  <a:lumMod val="60000"/>
                  <a:lumOff val="40000"/>
                </a:schemeClr>
              </a:gs>
              <a:gs pos="100000">
                <a:schemeClr val="accent5">
                  <a:lumMod val="20000"/>
                  <a:lumOff val="80000"/>
                </a:schemeClr>
              </a:gs>
            </a:gsLst>
            <a:lin ang="16200000" scaled="1"/>
          </a:gra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ローチャート: 代替処理 20">
            <a:extLst>
              <a:ext uri="{FF2B5EF4-FFF2-40B4-BE49-F238E27FC236}">
                <a16:creationId xmlns:a16="http://schemas.microsoft.com/office/drawing/2014/main" id="{FCFFC02D-6B67-42D9-B32A-E22779DDF7CF}"/>
              </a:ext>
            </a:extLst>
          </p:cNvPr>
          <p:cNvSpPr/>
          <p:nvPr/>
        </p:nvSpPr>
        <p:spPr>
          <a:xfrm>
            <a:off x="102326" y="3161548"/>
            <a:ext cx="3870562" cy="321549"/>
          </a:xfrm>
          <a:prstGeom prst="flowChartAlternateProcess">
            <a:avLst/>
          </a:prstGeom>
          <a:gradFill>
            <a:gsLst>
              <a:gs pos="0">
                <a:schemeClr val="accent5">
                  <a:lumMod val="75000"/>
                </a:schemeClr>
              </a:gs>
              <a:gs pos="35000">
                <a:schemeClr val="accent5">
                  <a:lumMod val="60000"/>
                  <a:lumOff val="40000"/>
                </a:schemeClr>
              </a:gs>
              <a:gs pos="100000">
                <a:schemeClr val="accent5">
                  <a:lumMod val="20000"/>
                  <a:lumOff val="80000"/>
                </a:schemeClr>
              </a:gs>
            </a:gsLst>
            <a:lin ang="16200000" scaled="1"/>
          </a:gra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Picture 4">
            <a:extLst>
              <a:ext uri="{FF2B5EF4-FFF2-40B4-BE49-F238E27FC236}">
                <a16:creationId xmlns:a16="http://schemas.microsoft.com/office/drawing/2014/main" id="{B5CE9378-C9AE-46D3-92C4-3B2FE959CFD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12060"/>
          <a:stretch/>
        </p:blipFill>
        <p:spPr bwMode="auto">
          <a:xfrm rot="21157399">
            <a:off x="1550366" y="3924204"/>
            <a:ext cx="935249" cy="1039715"/>
          </a:xfrm>
          <a:prstGeom prst="rect">
            <a:avLst/>
          </a:prstGeom>
          <a:solidFill>
            <a:schemeClr val="bg1"/>
          </a:solidFill>
          <a:ln>
            <a:noFill/>
          </a:ln>
          <a:effectLst/>
        </p:spPr>
      </p:pic>
      <p:sp>
        <p:nvSpPr>
          <p:cNvPr id="16" name="正方形/長方形 15">
            <a:extLst>
              <a:ext uri="{FF2B5EF4-FFF2-40B4-BE49-F238E27FC236}">
                <a16:creationId xmlns:a16="http://schemas.microsoft.com/office/drawing/2014/main" id="{BFB1FCA1-D94F-4E7C-AD9B-F1876620ABD2}"/>
              </a:ext>
            </a:extLst>
          </p:cNvPr>
          <p:cNvSpPr/>
          <p:nvPr/>
        </p:nvSpPr>
        <p:spPr>
          <a:xfrm>
            <a:off x="4710411" y="6363202"/>
            <a:ext cx="539321" cy="14264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付加機能</a:t>
            </a:r>
          </a:p>
        </p:txBody>
      </p:sp>
      <p:sp>
        <p:nvSpPr>
          <p:cNvPr id="5" name="テキスト ボックス 33">
            <a:extLst>
              <a:ext uri="{FF2B5EF4-FFF2-40B4-BE49-F238E27FC236}">
                <a16:creationId xmlns:a16="http://schemas.microsoft.com/office/drawing/2014/main" id="{AA75B89C-7E7A-4CB0-A208-B0D5916B1805}"/>
              </a:ext>
            </a:extLst>
          </p:cNvPr>
          <p:cNvSpPr txBox="1">
            <a:spLocks noChangeArrowheads="1"/>
          </p:cNvSpPr>
          <p:nvPr/>
        </p:nvSpPr>
        <p:spPr bwMode="auto">
          <a:xfrm>
            <a:off x="133417" y="818448"/>
            <a:ext cx="4359891" cy="230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sz="1200">
                <a:solidFill>
                  <a:schemeClr val="tx1"/>
                </a:solidFill>
                <a:latin typeface="ＭＳ ゴシック" pitchFamily="49" charset="-128"/>
                <a:ea typeface="ＭＳ ゴシック" pitchFamily="49" charset="-128"/>
              </a:defRPr>
            </a:lvl1pPr>
            <a:lvl2pPr marL="742950" indent="-285750" eaLnBrk="0" hangingPunct="0">
              <a:defRPr kumimoji="1" sz="1200">
                <a:solidFill>
                  <a:schemeClr val="tx1"/>
                </a:solidFill>
                <a:latin typeface="ＭＳ ゴシック" pitchFamily="49" charset="-128"/>
                <a:ea typeface="ＭＳ ゴシック" pitchFamily="49" charset="-128"/>
              </a:defRPr>
            </a:lvl2pPr>
            <a:lvl3pPr marL="1143000" indent="-228600" eaLnBrk="0" hangingPunct="0">
              <a:defRPr kumimoji="1" sz="1200">
                <a:solidFill>
                  <a:schemeClr val="tx1"/>
                </a:solidFill>
                <a:latin typeface="ＭＳ ゴシック" pitchFamily="49" charset="-128"/>
                <a:ea typeface="ＭＳ ゴシック" pitchFamily="49" charset="-128"/>
              </a:defRPr>
            </a:lvl3pPr>
            <a:lvl4pPr marL="1600200" indent="-228600" eaLnBrk="0" hangingPunct="0">
              <a:defRPr kumimoji="1" sz="1200">
                <a:solidFill>
                  <a:schemeClr val="tx1"/>
                </a:solidFill>
                <a:latin typeface="ＭＳ ゴシック" pitchFamily="49" charset="-128"/>
                <a:ea typeface="ＭＳ ゴシック" pitchFamily="49" charset="-128"/>
              </a:defRPr>
            </a:lvl4pPr>
            <a:lvl5pPr marL="2057400" indent="-228600" eaLnBrk="0" hangingPunct="0">
              <a:defRPr kumimoji="1" sz="1200">
                <a:solidFill>
                  <a:schemeClr val="tx1"/>
                </a:solidFill>
                <a:latin typeface="ＭＳ ゴシック" pitchFamily="49" charset="-128"/>
                <a:ea typeface="ＭＳ ゴシック" pitchFamily="49" charset="-128"/>
              </a:defRPr>
            </a:lvl5pPr>
            <a:lvl6pPr marL="2514600" indent="-228600" algn="ctr" eaLnBrk="0" fontAlgn="base" hangingPunct="0">
              <a:spcBef>
                <a:spcPct val="0"/>
              </a:spcBef>
              <a:spcAft>
                <a:spcPct val="0"/>
              </a:spcAft>
              <a:defRPr kumimoji="1" sz="1200">
                <a:solidFill>
                  <a:schemeClr val="tx1"/>
                </a:solidFill>
                <a:latin typeface="ＭＳ ゴシック" pitchFamily="49" charset="-128"/>
                <a:ea typeface="ＭＳ ゴシック" pitchFamily="49" charset="-128"/>
              </a:defRPr>
            </a:lvl6pPr>
            <a:lvl7pPr marL="2971800" indent="-228600" algn="ctr" eaLnBrk="0" fontAlgn="base" hangingPunct="0">
              <a:spcBef>
                <a:spcPct val="0"/>
              </a:spcBef>
              <a:spcAft>
                <a:spcPct val="0"/>
              </a:spcAft>
              <a:defRPr kumimoji="1" sz="1200">
                <a:solidFill>
                  <a:schemeClr val="tx1"/>
                </a:solidFill>
                <a:latin typeface="ＭＳ ゴシック" pitchFamily="49" charset="-128"/>
                <a:ea typeface="ＭＳ ゴシック" pitchFamily="49" charset="-128"/>
              </a:defRPr>
            </a:lvl7pPr>
            <a:lvl8pPr marL="3429000" indent="-228600" algn="ctr" eaLnBrk="0" fontAlgn="base" hangingPunct="0">
              <a:spcBef>
                <a:spcPct val="0"/>
              </a:spcBef>
              <a:spcAft>
                <a:spcPct val="0"/>
              </a:spcAft>
              <a:defRPr kumimoji="1" sz="1200">
                <a:solidFill>
                  <a:schemeClr val="tx1"/>
                </a:solidFill>
                <a:latin typeface="ＭＳ ゴシック" pitchFamily="49" charset="-128"/>
                <a:ea typeface="ＭＳ ゴシック" pitchFamily="49" charset="-128"/>
              </a:defRPr>
            </a:lvl8pPr>
            <a:lvl9pPr marL="3886200" indent="-228600" algn="ctr" eaLnBrk="0" fontAlgn="base" hangingPunct="0">
              <a:spcBef>
                <a:spcPct val="0"/>
              </a:spcBef>
              <a:spcAft>
                <a:spcPct val="0"/>
              </a:spcAft>
              <a:defRPr kumimoji="1" sz="1200">
                <a:solidFill>
                  <a:schemeClr val="tx1"/>
                </a:solidFill>
                <a:latin typeface="ＭＳ ゴシック" pitchFamily="49" charset="-128"/>
                <a:ea typeface="ＭＳ ゴシック" pitchFamily="49" charset="-128"/>
              </a:defRPr>
            </a:lvl9pPr>
          </a:lstStyle>
          <a:p>
            <a:pPr eaLnBrk="1" fontAlgn="base" hangingPunct="1">
              <a:spcBef>
                <a:spcPct val="0"/>
              </a:spcBef>
              <a:spcAft>
                <a:spcPct val="0"/>
              </a:spcAft>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地デジのデータ放送（</a:t>
            </a:r>
            <a: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NHK</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）でお近くの雨量や川の水位の状況を見ることができます。</a:t>
            </a:r>
            <a:endPar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Picture 6">
            <a:extLst>
              <a:ext uri="{FF2B5EF4-FFF2-40B4-BE49-F238E27FC236}">
                <a16:creationId xmlns:a16="http://schemas.microsoft.com/office/drawing/2014/main" id="{3F0F644C-50A3-4E36-9F85-4EB05161173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066" y="1281846"/>
            <a:ext cx="938098" cy="1763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a:extLst>
              <a:ext uri="{FF2B5EF4-FFF2-40B4-BE49-F238E27FC236}">
                <a16:creationId xmlns:a16="http://schemas.microsoft.com/office/drawing/2014/main" id="{2E967A8E-D8AF-4099-89E4-2C26B2EB5B6A}"/>
              </a:ext>
            </a:extLst>
          </p:cNvPr>
          <p:cNvSpPr txBox="1"/>
          <p:nvPr/>
        </p:nvSpPr>
        <p:spPr>
          <a:xfrm>
            <a:off x="91289" y="3471142"/>
            <a:ext cx="6611041" cy="369320"/>
          </a:xfrm>
          <a:prstGeom prst="rect">
            <a:avLst/>
          </a:prstGeom>
          <a:noFill/>
        </p:spPr>
        <p:txBody>
          <a:bodyPr wrap="square" lIns="91428" tIns="45714" rIns="91428" bIns="45714" rtlCol="0">
            <a:spAutoFit/>
          </a:bodyPr>
          <a:lstStyle/>
          <a:p>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避難等の行動のきっかけとして、河川の水位・雨量が基準値を超過すると、登録ユーザに対してアラームメールを配信するサービスを行っています。身近な観測所を任意に設定することができます。</a:t>
            </a:r>
          </a:p>
        </p:txBody>
      </p:sp>
      <p:sp>
        <p:nvSpPr>
          <p:cNvPr id="30" name="正方形/長方形 29">
            <a:extLst>
              <a:ext uri="{FF2B5EF4-FFF2-40B4-BE49-F238E27FC236}">
                <a16:creationId xmlns:a16="http://schemas.microsoft.com/office/drawing/2014/main" id="{1AC3A188-7C16-4FF2-AF74-572F6CE6C0A0}"/>
              </a:ext>
            </a:extLst>
          </p:cNvPr>
          <p:cNvSpPr/>
          <p:nvPr/>
        </p:nvSpPr>
        <p:spPr>
          <a:xfrm flipV="1">
            <a:off x="51890" y="35945"/>
            <a:ext cx="6751998" cy="413509"/>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C55C0DBB-4F16-4144-9752-281FF83AF39C}"/>
              </a:ext>
            </a:extLst>
          </p:cNvPr>
          <p:cNvSpPr/>
          <p:nvPr/>
        </p:nvSpPr>
        <p:spPr>
          <a:xfrm>
            <a:off x="61378" y="72113"/>
            <a:ext cx="6760264" cy="369332"/>
          </a:xfrm>
          <a:prstGeom prst="rect">
            <a:avLst/>
          </a:prstGeom>
        </p:spPr>
        <p:txBody>
          <a:bodyPr wrap="square">
            <a:spAutoFit/>
          </a:bodyPr>
          <a:lstStyle/>
          <a:p>
            <a:pPr algn="ctr"/>
            <a:r>
              <a:rPr lang="ja-JP" altLang="en-US" b="1" dirty="0">
                <a:solidFill>
                  <a:schemeClr val="bg1"/>
                </a:solidFill>
                <a:latin typeface="メイリオ" panose="020B0604030504040204" pitchFamily="50" charset="-128"/>
                <a:ea typeface="メイリオ" panose="020B0604030504040204" pitchFamily="50" charset="-128"/>
              </a:rPr>
              <a:t>防災情報を入手する・水害リスクを知る</a:t>
            </a:r>
          </a:p>
        </p:txBody>
      </p:sp>
      <p:sp>
        <p:nvSpPr>
          <p:cNvPr id="52" name="正方形/長方形 51">
            <a:extLst>
              <a:ext uri="{FF2B5EF4-FFF2-40B4-BE49-F238E27FC236}">
                <a16:creationId xmlns:a16="http://schemas.microsoft.com/office/drawing/2014/main" id="{5C101E57-8813-496D-BBA6-D813C375B197}"/>
              </a:ext>
            </a:extLst>
          </p:cNvPr>
          <p:cNvSpPr/>
          <p:nvPr/>
        </p:nvSpPr>
        <p:spPr>
          <a:xfrm flipH="1">
            <a:off x="79484" y="448695"/>
            <a:ext cx="1977499" cy="338554"/>
          </a:xfrm>
          <a:prstGeom prst="rect">
            <a:avLst/>
          </a:prstGeom>
          <a:noFill/>
        </p:spPr>
        <p:txBody>
          <a:bodyPr wrap="square" lIns="91440" tIns="45720" rIns="91440" bIns="45720">
            <a:spAutoFit/>
          </a:bodyPr>
          <a:lstStyle/>
          <a:p>
            <a:r>
              <a:rPr lang="ja-JP" altLang="en-US" sz="1600" b="1" dirty="0">
                <a:ln w="9525">
                  <a:solidFill>
                    <a:schemeClr val="bg1"/>
                  </a:solidFill>
                  <a:prstDash val="solid"/>
                </a:ln>
                <a:effectLst>
                  <a:outerShdw blurRad="12700" dist="38100" dir="2700000" algn="tl" rotWithShape="0">
                    <a:schemeClr val="bg1">
                      <a:lumMod val="50000"/>
                    </a:schemeClr>
                  </a:outerShdw>
                </a:effectLst>
                <a:latin typeface="HGP創英角ｺﾞｼｯｸUB" panose="020B0900000000000000" pitchFamily="50" charset="-128"/>
                <a:ea typeface="HGP創英角ｺﾞｼｯｸUB" panose="020B0900000000000000" pitchFamily="50" charset="-128"/>
              </a:rPr>
              <a:t>地デジ（データ放送）</a:t>
            </a:r>
          </a:p>
        </p:txBody>
      </p:sp>
      <p:sp>
        <p:nvSpPr>
          <p:cNvPr id="53" name="正方形/長方形 52">
            <a:extLst>
              <a:ext uri="{FF2B5EF4-FFF2-40B4-BE49-F238E27FC236}">
                <a16:creationId xmlns:a16="http://schemas.microsoft.com/office/drawing/2014/main" id="{EFB46F9A-8D7B-4973-B61D-4A57BCDC1E2D}"/>
              </a:ext>
            </a:extLst>
          </p:cNvPr>
          <p:cNvSpPr/>
          <p:nvPr/>
        </p:nvSpPr>
        <p:spPr>
          <a:xfrm flipH="1">
            <a:off x="130213" y="3148656"/>
            <a:ext cx="2564904" cy="338554"/>
          </a:xfrm>
          <a:prstGeom prst="rect">
            <a:avLst/>
          </a:prstGeom>
          <a:noFill/>
        </p:spPr>
        <p:txBody>
          <a:bodyPr wrap="square" lIns="91440" tIns="45720" rIns="91440" bIns="45720">
            <a:spAutoFit/>
          </a:bodyPr>
          <a:lstStyle/>
          <a:p>
            <a:r>
              <a:rPr lang="ja-JP" altLang="en-US" sz="1600" b="1" dirty="0">
                <a:ln w="9525">
                  <a:solidFill>
                    <a:schemeClr val="bg1"/>
                  </a:solidFill>
                  <a:prstDash val="solid"/>
                </a:ln>
                <a:effectLst>
                  <a:outerShdw blurRad="12700" dist="38100" dir="2700000" algn="tl" rotWithShape="0">
                    <a:schemeClr val="bg1">
                      <a:lumMod val="50000"/>
                    </a:schemeClr>
                  </a:outerShdw>
                </a:effectLst>
                <a:latin typeface="HGP創英角ｺﾞｼｯｸUB" panose="020B0900000000000000" pitchFamily="50" charset="-128"/>
                <a:ea typeface="HGP創英角ｺﾞｼｯｸUB" panose="020B0900000000000000" pitchFamily="50" charset="-128"/>
              </a:rPr>
              <a:t>河川情報アラームメール</a:t>
            </a:r>
          </a:p>
        </p:txBody>
      </p:sp>
      <p:pic>
        <p:nvPicPr>
          <p:cNvPr id="59" name="図 58">
            <a:extLst>
              <a:ext uri="{FF2B5EF4-FFF2-40B4-BE49-F238E27FC236}">
                <a16:creationId xmlns:a16="http://schemas.microsoft.com/office/drawing/2014/main" id="{FAEE5440-0D43-47E3-A959-83F2C4E68C1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1575" t="33530" r="23443" b="50000"/>
          <a:stretch/>
        </p:blipFill>
        <p:spPr>
          <a:xfrm>
            <a:off x="4516578" y="633895"/>
            <a:ext cx="2017558" cy="940563"/>
          </a:xfrm>
          <a:prstGeom prst="rect">
            <a:avLst/>
          </a:prstGeom>
          <a:ln w="12700">
            <a:noFill/>
          </a:ln>
        </p:spPr>
      </p:pic>
      <p:sp>
        <p:nvSpPr>
          <p:cNvPr id="61" name="正方形/長方形 60">
            <a:extLst>
              <a:ext uri="{FF2B5EF4-FFF2-40B4-BE49-F238E27FC236}">
                <a16:creationId xmlns:a16="http://schemas.microsoft.com/office/drawing/2014/main" id="{2B309170-6F89-4865-AF45-38AF4B531FAB}"/>
              </a:ext>
            </a:extLst>
          </p:cNvPr>
          <p:cNvSpPr/>
          <p:nvPr/>
        </p:nvSpPr>
        <p:spPr>
          <a:xfrm>
            <a:off x="4510341" y="625886"/>
            <a:ext cx="2040828" cy="2422572"/>
          </a:xfrm>
          <a:prstGeom prst="rect">
            <a:avLst/>
          </a:prstGeom>
          <a:noFill/>
          <a:ln w="1270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a:extLst>
              <a:ext uri="{FF2B5EF4-FFF2-40B4-BE49-F238E27FC236}">
                <a16:creationId xmlns:a16="http://schemas.microsoft.com/office/drawing/2014/main" id="{DF25FB4A-E6EF-40D9-A477-A6918B967E1B}"/>
              </a:ext>
            </a:extLst>
          </p:cNvPr>
          <p:cNvSpPr/>
          <p:nvPr/>
        </p:nvSpPr>
        <p:spPr>
          <a:xfrm>
            <a:off x="1239578" y="2573578"/>
            <a:ext cx="2981510" cy="36517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a:extLst>
              <a:ext uri="{FF2B5EF4-FFF2-40B4-BE49-F238E27FC236}">
                <a16:creationId xmlns:a16="http://schemas.microsoft.com/office/drawing/2014/main" id="{26F374E9-193F-4C53-A61D-0878D9F09A0E}"/>
              </a:ext>
            </a:extLst>
          </p:cNvPr>
          <p:cNvSpPr/>
          <p:nvPr/>
        </p:nvSpPr>
        <p:spPr>
          <a:xfrm>
            <a:off x="5373216" y="3746255"/>
            <a:ext cx="1199525" cy="336276"/>
          </a:xfrm>
          <a:prstGeom prst="rect">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登録方法</a:t>
            </a:r>
          </a:p>
        </p:txBody>
      </p:sp>
      <p:sp>
        <p:nvSpPr>
          <p:cNvPr id="66" name="正方形/長方形 65">
            <a:extLst>
              <a:ext uri="{FF2B5EF4-FFF2-40B4-BE49-F238E27FC236}">
                <a16:creationId xmlns:a16="http://schemas.microsoft.com/office/drawing/2014/main" id="{965A1FD2-1024-47DA-95D1-CEA85C647EFC}"/>
              </a:ext>
            </a:extLst>
          </p:cNvPr>
          <p:cNvSpPr/>
          <p:nvPr/>
        </p:nvSpPr>
        <p:spPr>
          <a:xfrm>
            <a:off x="5375114" y="4091012"/>
            <a:ext cx="1195730" cy="632555"/>
          </a:xfrm>
          <a:prstGeom prst="rect">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空メールの送信</a:t>
            </a:r>
            <a:endParaRPr kumimoji="1"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メールアドレスを直接入力</a:t>
            </a:r>
            <a:endParaRPr lang="en-US" altLang="ja-JP"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もしくは、下の</a:t>
            </a:r>
            <a:r>
              <a:rPr kumimoji="1" lang="en-US" altLang="ja-JP"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QR</a:t>
            </a:r>
            <a:r>
              <a:rPr kumimoji="1" lang="ja-JP" altLang="en-US"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コードを使って</a:t>
            </a:r>
          </a:p>
        </p:txBody>
      </p:sp>
      <p:pic>
        <p:nvPicPr>
          <p:cNvPr id="73" name="Picture 2">
            <a:extLst>
              <a:ext uri="{FF2B5EF4-FFF2-40B4-BE49-F238E27FC236}">
                <a16:creationId xmlns:a16="http://schemas.microsoft.com/office/drawing/2014/main" id="{037C6DD1-2CE5-44C5-969F-E75517DC7D7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40982" y="1526818"/>
            <a:ext cx="1975190" cy="833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図 1">
            <a:extLst>
              <a:ext uri="{FF2B5EF4-FFF2-40B4-BE49-F238E27FC236}">
                <a16:creationId xmlns:a16="http://schemas.microsoft.com/office/drawing/2014/main" id="{D33C6C83-ED93-4F98-8B91-79743A6FE85C}"/>
              </a:ext>
            </a:extLst>
          </p:cNvPr>
          <p:cNvPicPr>
            <a:picLocks noChangeAspect="1"/>
          </p:cNvPicPr>
          <p:nvPr/>
        </p:nvPicPr>
        <p:blipFill>
          <a:blip r:embed="rId7"/>
          <a:stretch>
            <a:fillRect/>
          </a:stretch>
        </p:blipFill>
        <p:spPr>
          <a:xfrm>
            <a:off x="4546755" y="2383614"/>
            <a:ext cx="1957205" cy="641904"/>
          </a:xfrm>
          <a:prstGeom prst="rect">
            <a:avLst/>
          </a:prstGeom>
        </p:spPr>
      </p:pic>
      <p:sp>
        <p:nvSpPr>
          <p:cNvPr id="75" name="正方形/長方形 74">
            <a:extLst>
              <a:ext uri="{FF2B5EF4-FFF2-40B4-BE49-F238E27FC236}">
                <a16:creationId xmlns:a16="http://schemas.microsoft.com/office/drawing/2014/main" id="{C24751F5-0C49-4FF0-AE3F-904B393A7DE5}"/>
              </a:ext>
            </a:extLst>
          </p:cNvPr>
          <p:cNvSpPr/>
          <p:nvPr/>
        </p:nvSpPr>
        <p:spPr>
          <a:xfrm flipH="1">
            <a:off x="103279" y="5750313"/>
            <a:ext cx="3680043" cy="338554"/>
          </a:xfrm>
          <a:prstGeom prst="rect">
            <a:avLst/>
          </a:prstGeom>
          <a:noFill/>
        </p:spPr>
        <p:txBody>
          <a:bodyPr wrap="square" lIns="91440" tIns="45720" rIns="91440" bIns="45720">
            <a:spAutoFit/>
          </a:bodyPr>
          <a:lstStyle/>
          <a:p>
            <a:r>
              <a:rPr lang="ja-JP" altLang="en-US" sz="1600" b="1" dirty="0">
                <a:ln w="9525">
                  <a:solidFill>
                    <a:schemeClr val="bg1"/>
                  </a:solidFill>
                  <a:prstDash val="solid"/>
                </a:ln>
                <a:effectLst>
                  <a:outerShdw blurRad="12700" dist="38100" dir="2700000" algn="tl" rotWithShape="0">
                    <a:schemeClr val="bg1">
                      <a:lumMod val="50000"/>
                    </a:schemeClr>
                  </a:outerShdw>
                </a:effectLst>
                <a:latin typeface="HGP創英角ｺﾞｼｯｸUB" panose="020B0900000000000000" pitchFamily="50" charset="-128"/>
                <a:ea typeface="HGP創英角ｺﾞｼｯｸUB" panose="020B0900000000000000" pitchFamily="50" charset="-128"/>
              </a:rPr>
              <a:t>国土交通省ハザードマップポータルサイト</a:t>
            </a:r>
          </a:p>
        </p:txBody>
      </p:sp>
      <p:pic>
        <p:nvPicPr>
          <p:cNvPr id="10" name="図 9">
            <a:extLst>
              <a:ext uri="{FF2B5EF4-FFF2-40B4-BE49-F238E27FC236}">
                <a16:creationId xmlns:a16="http://schemas.microsoft.com/office/drawing/2014/main" id="{F08E83ED-F1B0-4591-8EC9-EAD07543274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89650" y="7970496"/>
            <a:ext cx="1559585" cy="1118420"/>
          </a:xfrm>
          <a:prstGeom prst="rect">
            <a:avLst/>
          </a:prstGeom>
        </p:spPr>
      </p:pic>
      <p:sp>
        <p:nvSpPr>
          <p:cNvPr id="76" name="テキスト ボックス 75">
            <a:extLst>
              <a:ext uri="{FF2B5EF4-FFF2-40B4-BE49-F238E27FC236}">
                <a16:creationId xmlns:a16="http://schemas.microsoft.com/office/drawing/2014/main" id="{DD07B25B-16F8-4617-AC45-3DE2EEAD3FE6}"/>
              </a:ext>
            </a:extLst>
          </p:cNvPr>
          <p:cNvSpPr txBox="1"/>
          <p:nvPr/>
        </p:nvSpPr>
        <p:spPr>
          <a:xfrm>
            <a:off x="130213" y="6090332"/>
            <a:ext cx="6676610" cy="230820"/>
          </a:xfrm>
          <a:prstGeom prst="rect">
            <a:avLst/>
          </a:prstGeom>
          <a:noFill/>
        </p:spPr>
        <p:txBody>
          <a:bodyPr wrap="square" lIns="91428" tIns="45714" rIns="91428" bIns="45714" rtlCol="0">
            <a:spAutoFit/>
          </a:bodyPr>
          <a:lstStyle/>
          <a:p>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災害時の避難や、事前の防災対策に役立つ情報として、お住まいの市町村で公開されている各種ハザードマップを公開しています。</a:t>
            </a:r>
          </a:p>
        </p:txBody>
      </p:sp>
      <p:sp>
        <p:nvSpPr>
          <p:cNvPr id="95" name="テキスト ボックス 94">
            <a:extLst>
              <a:ext uri="{FF2B5EF4-FFF2-40B4-BE49-F238E27FC236}">
                <a16:creationId xmlns:a16="http://schemas.microsoft.com/office/drawing/2014/main" id="{0573BEF2-9EB1-4FE1-8B1C-7A066AE5B7F8}"/>
              </a:ext>
            </a:extLst>
          </p:cNvPr>
          <p:cNvSpPr txBox="1"/>
          <p:nvPr/>
        </p:nvSpPr>
        <p:spPr>
          <a:xfrm>
            <a:off x="53558" y="6380571"/>
            <a:ext cx="3292740" cy="461665"/>
          </a:xfrm>
          <a:prstGeom prst="rect">
            <a:avLst/>
          </a:prstGeom>
          <a:noFill/>
        </p:spPr>
        <p:txBody>
          <a:bodyPr wrap="square" rtlCol="0">
            <a:spAutoFit/>
          </a:bodyPr>
          <a:lstStyle/>
          <a:p>
            <a:r>
              <a:rPr lang="ja-JP" altLang="en-US" sz="800" b="1" u="sng" dirty="0">
                <a:latin typeface="メイリオ" panose="020B0604030504040204" pitchFamily="50" charset="-128"/>
                <a:ea typeface="メイリオ" panose="020B0604030504040204" pitchFamily="50" charset="-128"/>
                <a:cs typeface="メイリオ" panose="020B0604030504040204" pitchFamily="50" charset="-128"/>
              </a:rPr>
              <a:t>わがまちハザードマップ</a:t>
            </a:r>
            <a:endParaRPr lang="en-US" altLang="ja-JP" sz="800" b="1" u="sng" dirty="0">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　お住まいの市町村で公開されている各種ハザードマップを閲覧することができます（洪水、内水、津波等）</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6" name="テキスト ボックス 95">
            <a:extLst>
              <a:ext uri="{FF2B5EF4-FFF2-40B4-BE49-F238E27FC236}">
                <a16:creationId xmlns:a16="http://schemas.microsoft.com/office/drawing/2014/main" id="{2F5D6605-7243-4C7F-B6C0-5221B115A22C}"/>
              </a:ext>
            </a:extLst>
          </p:cNvPr>
          <p:cNvSpPr txBox="1"/>
          <p:nvPr/>
        </p:nvSpPr>
        <p:spPr>
          <a:xfrm>
            <a:off x="3424935" y="6363543"/>
            <a:ext cx="3294429" cy="461665"/>
          </a:xfrm>
          <a:prstGeom prst="rect">
            <a:avLst/>
          </a:prstGeom>
          <a:noFill/>
        </p:spPr>
        <p:txBody>
          <a:bodyPr wrap="square" rtlCol="0">
            <a:spAutoFit/>
          </a:bodyPr>
          <a:lstStyle/>
          <a:p>
            <a:r>
              <a:rPr lang="ja-JP" altLang="en-US" sz="800" b="1" u="sng" dirty="0">
                <a:latin typeface="メイリオ" panose="020B0604030504040204" pitchFamily="50" charset="-128"/>
                <a:ea typeface="メイリオ" panose="020B0604030504040204" pitchFamily="50" charset="-128"/>
                <a:cs typeface="メイリオ" panose="020B0604030504040204" pitchFamily="50" charset="-128"/>
              </a:rPr>
              <a:t>重ねるハザードマップ</a:t>
            </a:r>
            <a:endParaRPr lang="en-US" altLang="ja-JP" sz="800" b="1" u="sng" dirty="0">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　様々な防災に役立つ情報を、全国どこでも１つの地図上で重ねて閲覧できます</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7" name="テキスト ボックス 96">
            <a:extLst>
              <a:ext uri="{FF2B5EF4-FFF2-40B4-BE49-F238E27FC236}">
                <a16:creationId xmlns:a16="http://schemas.microsoft.com/office/drawing/2014/main" id="{E4E5A520-6AD7-4534-AFF2-7C2330C9E693}"/>
              </a:ext>
            </a:extLst>
          </p:cNvPr>
          <p:cNvSpPr txBox="1"/>
          <p:nvPr/>
        </p:nvSpPr>
        <p:spPr>
          <a:xfrm>
            <a:off x="303548" y="8409384"/>
            <a:ext cx="1383819" cy="159444"/>
          </a:xfrm>
          <a:prstGeom prst="rect">
            <a:avLst/>
          </a:prstGeom>
          <a:solidFill>
            <a:schemeClr val="bg1"/>
          </a:solidFill>
          <a:ln>
            <a:noFill/>
          </a:ln>
        </p:spPr>
        <p:txBody>
          <a:bodyPr wrap="square" lIns="0" tIns="33231" rIns="0" bIns="33231" rtlCol="0">
            <a:spAutoFit/>
          </a:bodyPr>
          <a:lstStyle/>
          <a:p>
            <a:pPr algn="ctr"/>
            <a:r>
              <a:rPr lang="ja-JP" altLang="en-US" sz="600" dirty="0">
                <a:latin typeface="Meiryo UI" panose="020B0604030504040204" pitchFamily="50" charset="-128"/>
                <a:ea typeface="Meiryo UI" panose="020B0604030504040204" pitchFamily="50" charset="-128"/>
                <a:cs typeface="Meiryo UI" panose="020B0604030504040204" pitchFamily="50" charset="-128"/>
              </a:rPr>
              <a:t>熊本市（緑川、加勢川）洪水ハザードマップ</a:t>
            </a:r>
            <a:endParaRPr lang="en-US" altLang="ja-JP" sz="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角丸四角形 92">
            <a:extLst>
              <a:ext uri="{FF2B5EF4-FFF2-40B4-BE49-F238E27FC236}">
                <a16:creationId xmlns:a16="http://schemas.microsoft.com/office/drawing/2014/main" id="{A8A50D44-92CE-4233-8812-049462930B81}"/>
              </a:ext>
            </a:extLst>
          </p:cNvPr>
          <p:cNvSpPr/>
          <p:nvPr/>
        </p:nvSpPr>
        <p:spPr bwMode="auto">
          <a:xfrm>
            <a:off x="6119433" y="9143225"/>
            <a:ext cx="575358" cy="207500"/>
          </a:xfrm>
          <a:prstGeom prst="roundRect">
            <a:avLst>
              <a:gd name="adj" fmla="val 8427"/>
            </a:avLst>
          </a:prstGeom>
          <a:solidFill>
            <a:schemeClr val="bg1">
              <a:lumMod val="95000"/>
            </a:schemeClr>
          </a:solidFill>
          <a:ln>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33231" tIns="33231" rIns="33231" bIns="33231" numCol="1" rtlCol="0" anchor="t" anchorCtr="0" compatLnSpc="1">
            <a:prstTxWarp prst="textNoShape">
              <a:avLst/>
            </a:prstTxWarp>
          </a:bodyPr>
          <a:lstStyle>
            <a:defPPr>
              <a:defRPr lang="ja-JP"/>
            </a:defPPr>
            <a:lvl1pPr algn="l" rtl="0" fontAlgn="base">
              <a:spcBef>
                <a:spcPct val="0"/>
              </a:spcBef>
              <a:spcAft>
                <a:spcPct val="0"/>
              </a:spcAft>
              <a:defRPr kumimoji="1" kern="1200">
                <a:solidFill>
                  <a:schemeClr val="dk1"/>
                </a:solidFill>
                <a:latin typeface="+mn-lt"/>
                <a:ea typeface="+mn-ea"/>
                <a:cs typeface="+mn-cs"/>
              </a:defRPr>
            </a:lvl1pPr>
            <a:lvl2pPr marL="457200" algn="l" rtl="0" fontAlgn="base">
              <a:spcBef>
                <a:spcPct val="0"/>
              </a:spcBef>
              <a:spcAft>
                <a:spcPct val="0"/>
              </a:spcAft>
              <a:defRPr kumimoji="1" kern="1200">
                <a:solidFill>
                  <a:schemeClr val="dk1"/>
                </a:solidFill>
                <a:latin typeface="+mn-lt"/>
                <a:ea typeface="+mn-ea"/>
                <a:cs typeface="+mn-cs"/>
              </a:defRPr>
            </a:lvl2pPr>
            <a:lvl3pPr marL="914400" algn="l" rtl="0" fontAlgn="base">
              <a:spcBef>
                <a:spcPct val="0"/>
              </a:spcBef>
              <a:spcAft>
                <a:spcPct val="0"/>
              </a:spcAft>
              <a:defRPr kumimoji="1" kern="1200">
                <a:solidFill>
                  <a:schemeClr val="dk1"/>
                </a:solidFill>
                <a:latin typeface="+mn-lt"/>
                <a:ea typeface="+mn-ea"/>
                <a:cs typeface="+mn-cs"/>
              </a:defRPr>
            </a:lvl3pPr>
            <a:lvl4pPr marL="1371600" algn="l" rtl="0" fontAlgn="base">
              <a:spcBef>
                <a:spcPct val="0"/>
              </a:spcBef>
              <a:spcAft>
                <a:spcPct val="0"/>
              </a:spcAft>
              <a:defRPr kumimoji="1" kern="1200">
                <a:solidFill>
                  <a:schemeClr val="dk1"/>
                </a:solidFill>
                <a:latin typeface="+mn-lt"/>
                <a:ea typeface="+mn-ea"/>
                <a:cs typeface="+mn-cs"/>
              </a:defRPr>
            </a:lvl4pPr>
            <a:lvl5pPr marL="1828800" algn="l" rtl="0" fontAlgn="base">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algn="ctr" defTabSz="1361377"/>
            <a:r>
              <a:rPr lang="ja-JP" altLang="en-US" sz="1108"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検 索</a:t>
            </a:r>
          </a:p>
        </p:txBody>
      </p:sp>
      <p:sp>
        <p:nvSpPr>
          <p:cNvPr id="107" name="正方形/長方形 106">
            <a:extLst>
              <a:ext uri="{FF2B5EF4-FFF2-40B4-BE49-F238E27FC236}">
                <a16:creationId xmlns:a16="http://schemas.microsoft.com/office/drawing/2014/main" id="{8C5FF3DA-5803-41DF-AC86-E2899AA6A5C1}"/>
              </a:ext>
            </a:extLst>
          </p:cNvPr>
          <p:cNvSpPr/>
          <p:nvPr/>
        </p:nvSpPr>
        <p:spPr bwMode="auto">
          <a:xfrm>
            <a:off x="4925705" y="9143225"/>
            <a:ext cx="1137547" cy="184021"/>
          </a:xfrm>
          <a:prstGeom prst="rect">
            <a:avLst/>
          </a:prstGeom>
          <a:solidFill>
            <a:schemeClr val="bg1"/>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3231" tIns="33231" rIns="33231" bIns="33231" numCol="1" rtlCol="0" anchor="t" anchorCtr="0" compatLnSpc="1">
            <a:prstTxWarp prst="textNoShape">
              <a:avLst/>
            </a:prstTxWarp>
          </a:bodyPr>
          <a:lstStyle>
            <a:defPPr>
              <a:defRPr lang="ja-JP"/>
            </a:defPPr>
            <a:lvl1pPr algn="l" rtl="0" fontAlgn="base">
              <a:spcBef>
                <a:spcPct val="0"/>
              </a:spcBef>
              <a:spcAft>
                <a:spcPct val="0"/>
              </a:spcAft>
              <a:defRPr kumimoji="1" kern="1200">
                <a:solidFill>
                  <a:schemeClr val="dk1"/>
                </a:solidFill>
                <a:latin typeface="+mn-lt"/>
                <a:ea typeface="+mn-ea"/>
                <a:cs typeface="+mn-cs"/>
              </a:defRPr>
            </a:lvl1pPr>
            <a:lvl2pPr marL="457200" algn="l" rtl="0" fontAlgn="base">
              <a:spcBef>
                <a:spcPct val="0"/>
              </a:spcBef>
              <a:spcAft>
                <a:spcPct val="0"/>
              </a:spcAft>
              <a:defRPr kumimoji="1" kern="1200">
                <a:solidFill>
                  <a:schemeClr val="dk1"/>
                </a:solidFill>
                <a:latin typeface="+mn-lt"/>
                <a:ea typeface="+mn-ea"/>
                <a:cs typeface="+mn-cs"/>
              </a:defRPr>
            </a:lvl2pPr>
            <a:lvl3pPr marL="914400" algn="l" rtl="0" fontAlgn="base">
              <a:spcBef>
                <a:spcPct val="0"/>
              </a:spcBef>
              <a:spcAft>
                <a:spcPct val="0"/>
              </a:spcAft>
              <a:defRPr kumimoji="1" kern="1200">
                <a:solidFill>
                  <a:schemeClr val="dk1"/>
                </a:solidFill>
                <a:latin typeface="+mn-lt"/>
                <a:ea typeface="+mn-ea"/>
                <a:cs typeface="+mn-cs"/>
              </a:defRPr>
            </a:lvl3pPr>
            <a:lvl4pPr marL="1371600" algn="l" rtl="0" fontAlgn="base">
              <a:spcBef>
                <a:spcPct val="0"/>
              </a:spcBef>
              <a:spcAft>
                <a:spcPct val="0"/>
              </a:spcAft>
              <a:defRPr kumimoji="1" kern="1200">
                <a:solidFill>
                  <a:schemeClr val="dk1"/>
                </a:solidFill>
                <a:latin typeface="+mn-lt"/>
                <a:ea typeface="+mn-ea"/>
                <a:cs typeface="+mn-cs"/>
              </a:defRPr>
            </a:lvl4pPr>
            <a:lvl5pPr marL="1828800" algn="l" rtl="0" fontAlgn="base">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defTabSz="1361377"/>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ハザードマップ</a:t>
            </a:r>
          </a:p>
        </p:txBody>
      </p:sp>
      <p:pic>
        <p:nvPicPr>
          <p:cNvPr id="108" name="Picture 2" descr="C:\Users\numata\Desktop\20140602_海南市の道路中心線SHP_応用地理部依頼\yajirushi.png">
            <a:extLst>
              <a:ext uri="{FF2B5EF4-FFF2-40B4-BE49-F238E27FC236}">
                <a16:creationId xmlns:a16="http://schemas.microsoft.com/office/drawing/2014/main" id="{A5AE3383-9823-423D-989C-9CE0BC056FF0}"/>
              </a:ext>
            </a:extLst>
          </p:cNvPr>
          <p:cNvPicPr>
            <a:picLocks noChangeAspect="1" noChangeArrowheads="1"/>
          </p:cNvPicPr>
          <p:nvPr/>
        </p:nvPicPr>
        <p:blipFill>
          <a:blip r:embed="rId9" cstate="print"/>
          <a:srcRect/>
          <a:stretch>
            <a:fillRect/>
          </a:stretch>
        </p:blipFill>
        <p:spPr bwMode="auto">
          <a:xfrm>
            <a:off x="6398579" y="9251844"/>
            <a:ext cx="137459" cy="212685"/>
          </a:xfrm>
          <a:prstGeom prst="rect">
            <a:avLst/>
          </a:prstGeom>
          <a:noFill/>
        </p:spPr>
      </p:pic>
      <p:grpSp>
        <p:nvGrpSpPr>
          <p:cNvPr id="112" name="グループ化 111">
            <a:extLst>
              <a:ext uri="{FF2B5EF4-FFF2-40B4-BE49-F238E27FC236}">
                <a16:creationId xmlns:a16="http://schemas.microsoft.com/office/drawing/2014/main" id="{DE5D0CE4-D8A5-444C-B848-4B4BBED7EA46}"/>
              </a:ext>
            </a:extLst>
          </p:cNvPr>
          <p:cNvGrpSpPr/>
          <p:nvPr/>
        </p:nvGrpSpPr>
        <p:grpSpPr>
          <a:xfrm>
            <a:off x="3435968" y="6921248"/>
            <a:ext cx="1153083" cy="1776168"/>
            <a:chOff x="2918367" y="981724"/>
            <a:chExt cx="2639285" cy="4065462"/>
          </a:xfrm>
        </p:grpSpPr>
        <p:pic>
          <p:nvPicPr>
            <p:cNvPr id="113" name="図 112">
              <a:extLst>
                <a:ext uri="{FF2B5EF4-FFF2-40B4-BE49-F238E27FC236}">
                  <a16:creationId xmlns:a16="http://schemas.microsoft.com/office/drawing/2014/main" id="{A8A6670A-6082-4691-87F2-FC218E60F6DC}"/>
                </a:ext>
              </a:extLst>
            </p:cNvPr>
            <p:cNvPicPr>
              <a:picLocks noChangeAspect="1"/>
            </p:cNvPicPr>
            <p:nvPr/>
          </p:nvPicPr>
          <p:blipFill>
            <a:blip r:embed="rId10"/>
            <a:stretch>
              <a:fillRect/>
            </a:stretch>
          </p:blipFill>
          <p:spPr>
            <a:xfrm>
              <a:off x="3440821" y="3498451"/>
              <a:ext cx="2029377" cy="1548735"/>
            </a:xfrm>
            <a:prstGeom prst="rect">
              <a:avLst/>
            </a:prstGeom>
            <a:scene3d>
              <a:camera prst="isometricOffAxis1Top"/>
              <a:lightRig rig="threePt" dir="t"/>
            </a:scene3d>
          </p:spPr>
        </p:pic>
        <p:pic>
          <p:nvPicPr>
            <p:cNvPr id="114" name="図 113">
              <a:extLst>
                <a:ext uri="{FF2B5EF4-FFF2-40B4-BE49-F238E27FC236}">
                  <a16:creationId xmlns:a16="http://schemas.microsoft.com/office/drawing/2014/main" id="{E7360AD1-D0C8-429B-AA40-CDA1EF61D718}"/>
                </a:ext>
              </a:extLst>
            </p:cNvPr>
            <p:cNvPicPr>
              <a:picLocks noChangeAspect="1"/>
            </p:cNvPicPr>
            <p:nvPr/>
          </p:nvPicPr>
          <p:blipFill>
            <a:blip r:embed="rId11"/>
            <a:stretch>
              <a:fillRect/>
            </a:stretch>
          </p:blipFill>
          <p:spPr>
            <a:xfrm>
              <a:off x="3360332" y="1894652"/>
              <a:ext cx="2050055" cy="1564514"/>
            </a:xfrm>
            <a:prstGeom prst="rect">
              <a:avLst/>
            </a:prstGeom>
            <a:scene3d>
              <a:camera prst="isometricOffAxis1Top"/>
              <a:lightRig rig="threePt" dir="t"/>
            </a:scene3d>
          </p:spPr>
        </p:pic>
        <p:sp>
          <p:nvSpPr>
            <p:cNvPr id="115" name="Text Box 10">
              <a:extLst>
                <a:ext uri="{FF2B5EF4-FFF2-40B4-BE49-F238E27FC236}">
                  <a16:creationId xmlns:a16="http://schemas.microsoft.com/office/drawing/2014/main" id="{3FCEF8B8-938D-45A6-87AB-336082319C23}"/>
                </a:ext>
              </a:extLst>
            </p:cNvPr>
            <p:cNvSpPr txBox="1">
              <a:spLocks noChangeArrowheads="1"/>
            </p:cNvSpPr>
            <p:nvPr/>
          </p:nvSpPr>
          <p:spPr bwMode="auto">
            <a:xfrm>
              <a:off x="2918367" y="2168484"/>
              <a:ext cx="2639285" cy="422681"/>
            </a:xfrm>
            <a:prstGeom prst="rect">
              <a:avLst/>
            </a:prstGeom>
            <a:noFill/>
            <a:ln w="9525">
              <a:noFill/>
              <a:miter lim="800000"/>
              <a:headEnd/>
              <a:tailEnd/>
            </a:ln>
          </p:spPr>
          <p:txBody>
            <a:bodyPr wrap="square">
              <a:spAutoFit/>
            </a:bodyPr>
            <a:lstStyle>
              <a:defPPr>
                <a:defRPr lang="ja-JP"/>
              </a:defPPr>
              <a:lvl1pPr algn="l" rtl="0" fontAlgn="base">
                <a:spcBef>
                  <a:spcPct val="0"/>
                </a:spcBef>
                <a:spcAft>
                  <a:spcPct val="0"/>
                </a:spcAft>
                <a:defRPr kumimoji="1" sz="29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29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29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29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2900" kern="1200">
                  <a:solidFill>
                    <a:schemeClr val="tx1"/>
                  </a:solidFill>
                  <a:latin typeface="Arial" charset="0"/>
                  <a:ea typeface="ＭＳ Ｐゴシック" pitchFamily="50" charset="-128"/>
                  <a:cs typeface="+mn-cs"/>
                </a:defRPr>
              </a:lvl5pPr>
              <a:lvl6pPr marL="2286000" algn="l" defTabSz="914400" rtl="0" eaLnBrk="1" latinLnBrk="0" hangingPunct="1">
                <a:defRPr kumimoji="1" sz="2900" kern="1200">
                  <a:solidFill>
                    <a:schemeClr val="tx1"/>
                  </a:solidFill>
                  <a:latin typeface="Arial" charset="0"/>
                  <a:ea typeface="ＭＳ Ｐゴシック" pitchFamily="50" charset="-128"/>
                  <a:cs typeface="+mn-cs"/>
                </a:defRPr>
              </a:lvl6pPr>
              <a:lvl7pPr marL="2743200" algn="l" defTabSz="914400" rtl="0" eaLnBrk="1" latinLnBrk="0" hangingPunct="1">
                <a:defRPr kumimoji="1" sz="2900" kern="1200">
                  <a:solidFill>
                    <a:schemeClr val="tx1"/>
                  </a:solidFill>
                  <a:latin typeface="Arial" charset="0"/>
                  <a:ea typeface="ＭＳ Ｐゴシック" pitchFamily="50" charset="-128"/>
                  <a:cs typeface="+mn-cs"/>
                </a:defRPr>
              </a:lvl7pPr>
              <a:lvl8pPr marL="3200400" algn="l" defTabSz="914400" rtl="0" eaLnBrk="1" latinLnBrk="0" hangingPunct="1">
                <a:defRPr kumimoji="1" sz="2900" kern="1200">
                  <a:solidFill>
                    <a:schemeClr val="tx1"/>
                  </a:solidFill>
                  <a:latin typeface="Arial" charset="0"/>
                  <a:ea typeface="ＭＳ Ｐゴシック" pitchFamily="50" charset="-128"/>
                  <a:cs typeface="+mn-cs"/>
                </a:defRPr>
              </a:lvl8pPr>
              <a:lvl9pPr marL="3657600" algn="l" defTabSz="914400" rtl="0" eaLnBrk="1" latinLnBrk="0" hangingPunct="1">
                <a:defRPr kumimoji="1" sz="2900" kern="1200">
                  <a:solidFill>
                    <a:schemeClr val="tx1"/>
                  </a:solidFill>
                  <a:latin typeface="Arial" charset="0"/>
                  <a:ea typeface="ＭＳ Ｐゴシック" pitchFamily="50" charset="-128"/>
                  <a:cs typeface="+mn-cs"/>
                </a:defRPr>
              </a:lvl9pPr>
            </a:lstStyle>
            <a:p>
              <a:pPr defTabSz="1361377"/>
              <a:r>
                <a:rPr lang="ja-JP" altLang="en-US" sz="600" b="1" dirty="0">
                  <a:ea typeface="メイリオ" pitchFamily="50" charset="-128"/>
                  <a:cs typeface="メイリオ" pitchFamily="50" charset="-128"/>
                </a:rPr>
                <a:t>土砂災害危険箇所</a:t>
              </a:r>
            </a:p>
          </p:txBody>
        </p:sp>
        <p:pic>
          <p:nvPicPr>
            <p:cNvPr id="116" name="図 115">
              <a:extLst>
                <a:ext uri="{FF2B5EF4-FFF2-40B4-BE49-F238E27FC236}">
                  <a16:creationId xmlns:a16="http://schemas.microsoft.com/office/drawing/2014/main" id="{64E11F4D-1354-40E5-B60E-0584B77D21FA}"/>
                </a:ext>
              </a:extLst>
            </p:cNvPr>
            <p:cNvPicPr>
              <a:picLocks noChangeAspect="1"/>
            </p:cNvPicPr>
            <p:nvPr/>
          </p:nvPicPr>
          <p:blipFill>
            <a:blip r:embed="rId12"/>
            <a:stretch>
              <a:fillRect/>
            </a:stretch>
          </p:blipFill>
          <p:spPr>
            <a:xfrm>
              <a:off x="3385011" y="2701881"/>
              <a:ext cx="2105943" cy="1607166"/>
            </a:xfrm>
            <a:prstGeom prst="rect">
              <a:avLst/>
            </a:prstGeom>
            <a:scene3d>
              <a:camera prst="isometricOffAxis1Top"/>
              <a:lightRig rig="threePt" dir="t"/>
            </a:scene3d>
          </p:spPr>
        </p:pic>
        <p:sp>
          <p:nvSpPr>
            <p:cNvPr id="117" name="Text Box 10">
              <a:extLst>
                <a:ext uri="{FF2B5EF4-FFF2-40B4-BE49-F238E27FC236}">
                  <a16:creationId xmlns:a16="http://schemas.microsoft.com/office/drawing/2014/main" id="{72D59BA1-205D-4253-B7BE-2BFAF6A42F78}"/>
                </a:ext>
              </a:extLst>
            </p:cNvPr>
            <p:cNvSpPr txBox="1">
              <a:spLocks noChangeArrowheads="1"/>
            </p:cNvSpPr>
            <p:nvPr/>
          </p:nvSpPr>
          <p:spPr bwMode="auto">
            <a:xfrm>
              <a:off x="2951483" y="2960062"/>
              <a:ext cx="2592056" cy="422681"/>
            </a:xfrm>
            <a:prstGeom prst="rect">
              <a:avLst/>
            </a:prstGeom>
            <a:noFill/>
            <a:ln w="9525">
              <a:noFill/>
              <a:miter lim="800000"/>
              <a:headEnd/>
              <a:tailEnd/>
            </a:ln>
          </p:spPr>
          <p:txBody>
            <a:bodyPr wrap="square">
              <a:spAutoFit/>
            </a:bodyPr>
            <a:lstStyle>
              <a:defPPr>
                <a:defRPr lang="ja-JP"/>
              </a:defPPr>
              <a:lvl1pPr algn="l" rtl="0" fontAlgn="base">
                <a:spcBef>
                  <a:spcPct val="0"/>
                </a:spcBef>
                <a:spcAft>
                  <a:spcPct val="0"/>
                </a:spcAft>
                <a:defRPr kumimoji="1" sz="29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29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29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29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2900" kern="1200">
                  <a:solidFill>
                    <a:schemeClr val="tx1"/>
                  </a:solidFill>
                  <a:latin typeface="Arial" charset="0"/>
                  <a:ea typeface="ＭＳ Ｐゴシック" pitchFamily="50" charset="-128"/>
                  <a:cs typeface="+mn-cs"/>
                </a:defRPr>
              </a:lvl5pPr>
              <a:lvl6pPr marL="2286000" algn="l" defTabSz="914400" rtl="0" eaLnBrk="1" latinLnBrk="0" hangingPunct="1">
                <a:defRPr kumimoji="1" sz="2900" kern="1200">
                  <a:solidFill>
                    <a:schemeClr val="tx1"/>
                  </a:solidFill>
                  <a:latin typeface="Arial" charset="0"/>
                  <a:ea typeface="ＭＳ Ｐゴシック" pitchFamily="50" charset="-128"/>
                  <a:cs typeface="+mn-cs"/>
                </a:defRPr>
              </a:lvl6pPr>
              <a:lvl7pPr marL="2743200" algn="l" defTabSz="914400" rtl="0" eaLnBrk="1" latinLnBrk="0" hangingPunct="1">
                <a:defRPr kumimoji="1" sz="2900" kern="1200">
                  <a:solidFill>
                    <a:schemeClr val="tx1"/>
                  </a:solidFill>
                  <a:latin typeface="Arial" charset="0"/>
                  <a:ea typeface="ＭＳ Ｐゴシック" pitchFamily="50" charset="-128"/>
                  <a:cs typeface="+mn-cs"/>
                </a:defRPr>
              </a:lvl7pPr>
              <a:lvl8pPr marL="3200400" algn="l" defTabSz="914400" rtl="0" eaLnBrk="1" latinLnBrk="0" hangingPunct="1">
                <a:defRPr kumimoji="1" sz="2900" kern="1200">
                  <a:solidFill>
                    <a:schemeClr val="tx1"/>
                  </a:solidFill>
                  <a:latin typeface="Arial" charset="0"/>
                  <a:ea typeface="ＭＳ Ｐゴシック" pitchFamily="50" charset="-128"/>
                  <a:cs typeface="+mn-cs"/>
                </a:defRPr>
              </a:lvl8pPr>
              <a:lvl9pPr marL="3657600" algn="l" defTabSz="914400" rtl="0" eaLnBrk="1" latinLnBrk="0" hangingPunct="1">
                <a:defRPr kumimoji="1" sz="2900" kern="1200">
                  <a:solidFill>
                    <a:schemeClr val="tx1"/>
                  </a:solidFill>
                  <a:latin typeface="Arial" charset="0"/>
                  <a:ea typeface="ＭＳ Ｐゴシック" pitchFamily="50" charset="-128"/>
                  <a:cs typeface="+mn-cs"/>
                </a:defRPr>
              </a:lvl9pPr>
            </a:lstStyle>
            <a:p>
              <a:pPr defTabSz="1361377"/>
              <a:r>
                <a:rPr lang="ja-JP" altLang="en-US" sz="600" b="1" dirty="0">
                  <a:ea typeface="メイリオ" pitchFamily="50" charset="-128"/>
                  <a:cs typeface="メイリオ" pitchFamily="50" charset="-128"/>
                </a:rPr>
                <a:t>洪水浸水想定区域</a:t>
              </a:r>
            </a:p>
          </p:txBody>
        </p:sp>
        <p:pic>
          <p:nvPicPr>
            <p:cNvPr id="118" name="図 117">
              <a:extLst>
                <a:ext uri="{FF2B5EF4-FFF2-40B4-BE49-F238E27FC236}">
                  <a16:creationId xmlns:a16="http://schemas.microsoft.com/office/drawing/2014/main" id="{A0655E85-5F95-4578-B980-07C8DA37AFE4}"/>
                </a:ext>
              </a:extLst>
            </p:cNvPr>
            <p:cNvPicPr>
              <a:picLocks noChangeAspect="1"/>
            </p:cNvPicPr>
            <p:nvPr/>
          </p:nvPicPr>
          <p:blipFill>
            <a:blip r:embed="rId13"/>
            <a:stretch>
              <a:fillRect/>
            </a:stretch>
          </p:blipFill>
          <p:spPr>
            <a:xfrm>
              <a:off x="3327079" y="1043007"/>
              <a:ext cx="2116557" cy="1615268"/>
            </a:xfrm>
            <a:prstGeom prst="rect">
              <a:avLst/>
            </a:prstGeom>
            <a:scene3d>
              <a:camera prst="isometricOffAxis1Top"/>
              <a:lightRig rig="threePt" dir="t"/>
            </a:scene3d>
          </p:spPr>
        </p:pic>
        <p:sp>
          <p:nvSpPr>
            <p:cNvPr id="119" name="Text Box 10">
              <a:extLst>
                <a:ext uri="{FF2B5EF4-FFF2-40B4-BE49-F238E27FC236}">
                  <a16:creationId xmlns:a16="http://schemas.microsoft.com/office/drawing/2014/main" id="{F1960820-450F-4CAD-8653-304156456FF4}"/>
                </a:ext>
              </a:extLst>
            </p:cNvPr>
            <p:cNvSpPr txBox="1">
              <a:spLocks noChangeArrowheads="1"/>
            </p:cNvSpPr>
            <p:nvPr/>
          </p:nvSpPr>
          <p:spPr bwMode="auto">
            <a:xfrm>
              <a:off x="2923281" y="981724"/>
              <a:ext cx="2116655" cy="1003868"/>
            </a:xfrm>
            <a:prstGeom prst="rect">
              <a:avLst/>
            </a:prstGeom>
            <a:noFill/>
            <a:ln w="9525">
              <a:noFill/>
              <a:miter lim="800000"/>
              <a:headEnd/>
              <a:tailEnd/>
            </a:ln>
          </p:spPr>
          <p:txBody>
            <a:bodyPr wrap="square">
              <a:spAutoFit/>
            </a:bodyPr>
            <a:lstStyle>
              <a:defPPr>
                <a:defRPr lang="ja-JP"/>
              </a:defPPr>
              <a:lvl1pPr algn="l" rtl="0" fontAlgn="base">
                <a:spcBef>
                  <a:spcPct val="0"/>
                </a:spcBef>
                <a:spcAft>
                  <a:spcPct val="0"/>
                </a:spcAft>
                <a:defRPr kumimoji="1" sz="29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29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29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29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2900" kern="1200">
                  <a:solidFill>
                    <a:schemeClr val="tx1"/>
                  </a:solidFill>
                  <a:latin typeface="Arial" charset="0"/>
                  <a:ea typeface="ＭＳ Ｐゴシック" pitchFamily="50" charset="-128"/>
                  <a:cs typeface="+mn-cs"/>
                </a:defRPr>
              </a:lvl5pPr>
              <a:lvl6pPr marL="2286000" algn="l" defTabSz="914400" rtl="0" eaLnBrk="1" latinLnBrk="0" hangingPunct="1">
                <a:defRPr kumimoji="1" sz="2900" kern="1200">
                  <a:solidFill>
                    <a:schemeClr val="tx1"/>
                  </a:solidFill>
                  <a:latin typeface="Arial" charset="0"/>
                  <a:ea typeface="ＭＳ Ｐゴシック" pitchFamily="50" charset="-128"/>
                  <a:cs typeface="+mn-cs"/>
                </a:defRPr>
              </a:lvl6pPr>
              <a:lvl7pPr marL="2743200" algn="l" defTabSz="914400" rtl="0" eaLnBrk="1" latinLnBrk="0" hangingPunct="1">
                <a:defRPr kumimoji="1" sz="2900" kern="1200">
                  <a:solidFill>
                    <a:schemeClr val="tx1"/>
                  </a:solidFill>
                  <a:latin typeface="Arial" charset="0"/>
                  <a:ea typeface="ＭＳ Ｐゴシック" pitchFamily="50" charset="-128"/>
                  <a:cs typeface="+mn-cs"/>
                </a:defRPr>
              </a:lvl7pPr>
              <a:lvl8pPr marL="3200400" algn="l" defTabSz="914400" rtl="0" eaLnBrk="1" latinLnBrk="0" hangingPunct="1">
                <a:defRPr kumimoji="1" sz="2900" kern="1200">
                  <a:solidFill>
                    <a:schemeClr val="tx1"/>
                  </a:solidFill>
                  <a:latin typeface="Arial" charset="0"/>
                  <a:ea typeface="ＭＳ Ｐゴシック" pitchFamily="50" charset="-128"/>
                  <a:cs typeface="+mn-cs"/>
                </a:defRPr>
              </a:lvl8pPr>
              <a:lvl9pPr marL="3657600" algn="l" defTabSz="914400" rtl="0" eaLnBrk="1" latinLnBrk="0" hangingPunct="1">
                <a:defRPr kumimoji="1" sz="2900" kern="1200">
                  <a:solidFill>
                    <a:schemeClr val="tx1"/>
                  </a:solidFill>
                  <a:latin typeface="Arial" charset="0"/>
                  <a:ea typeface="ＭＳ Ｐゴシック" pitchFamily="50" charset="-128"/>
                  <a:cs typeface="+mn-cs"/>
                </a:defRPr>
              </a:lvl9pPr>
            </a:lstStyle>
            <a:p>
              <a:pPr defTabSz="1361377">
                <a:lnSpc>
                  <a:spcPts val="923"/>
                </a:lnSpc>
              </a:pPr>
              <a:r>
                <a:rPr lang="ja-JP" altLang="en-US" sz="600" b="1" dirty="0">
                  <a:ea typeface="メイリオ" pitchFamily="50" charset="-128"/>
                  <a:cs typeface="メイリオ" pitchFamily="50" charset="-128"/>
                </a:rPr>
                <a:t>道路冠水想定箇所</a:t>
              </a:r>
              <a:endParaRPr lang="en-US" altLang="ja-JP" sz="600" b="1" dirty="0">
                <a:ea typeface="メイリオ" pitchFamily="50" charset="-128"/>
                <a:cs typeface="メイリオ" pitchFamily="50" charset="-128"/>
              </a:endParaRPr>
            </a:p>
            <a:p>
              <a:pPr defTabSz="1361377">
                <a:lnSpc>
                  <a:spcPts val="923"/>
                </a:lnSpc>
              </a:pPr>
              <a:r>
                <a:rPr lang="ja-JP" altLang="en-US" sz="600" b="1" dirty="0">
                  <a:ea typeface="メイリオ" pitchFamily="50" charset="-128"/>
                  <a:cs typeface="メイリオ" pitchFamily="50" charset="-128"/>
                </a:rPr>
                <a:t>緊急輸送道路</a:t>
              </a:r>
              <a:endParaRPr lang="en-US" altLang="ja-JP" sz="600" b="1" dirty="0">
                <a:ea typeface="メイリオ" pitchFamily="50" charset="-128"/>
                <a:cs typeface="メイリオ" pitchFamily="50" charset="-128"/>
              </a:endParaRPr>
            </a:p>
            <a:p>
              <a:pPr defTabSz="1361377">
                <a:lnSpc>
                  <a:spcPts val="923"/>
                </a:lnSpc>
              </a:pPr>
              <a:r>
                <a:rPr lang="ja-JP" altLang="en-US" sz="600" b="1" dirty="0">
                  <a:ea typeface="メイリオ" pitchFamily="50" charset="-128"/>
                  <a:cs typeface="メイリオ" pitchFamily="50" charset="-128"/>
                </a:rPr>
                <a:t>事前通行規制区間</a:t>
              </a:r>
            </a:p>
          </p:txBody>
        </p:sp>
        <p:sp>
          <p:nvSpPr>
            <p:cNvPr id="120" name="Text Box 10">
              <a:extLst>
                <a:ext uri="{FF2B5EF4-FFF2-40B4-BE49-F238E27FC236}">
                  <a16:creationId xmlns:a16="http://schemas.microsoft.com/office/drawing/2014/main" id="{C4B52381-7969-4D10-B0D2-68DDD19AFD74}"/>
                </a:ext>
              </a:extLst>
            </p:cNvPr>
            <p:cNvSpPr txBox="1">
              <a:spLocks noChangeArrowheads="1"/>
            </p:cNvSpPr>
            <p:nvPr/>
          </p:nvSpPr>
          <p:spPr bwMode="auto">
            <a:xfrm>
              <a:off x="2961716" y="3827720"/>
              <a:ext cx="1100107" cy="422681"/>
            </a:xfrm>
            <a:prstGeom prst="rect">
              <a:avLst/>
            </a:prstGeom>
            <a:noFill/>
            <a:ln w="9525">
              <a:noFill/>
              <a:miter lim="800000"/>
              <a:headEnd/>
              <a:tailEnd/>
            </a:ln>
          </p:spPr>
          <p:txBody>
            <a:bodyPr wrap="square">
              <a:spAutoFit/>
            </a:bodyPr>
            <a:lstStyle>
              <a:defPPr>
                <a:defRPr lang="ja-JP"/>
              </a:defPPr>
              <a:lvl1pPr algn="l" rtl="0" fontAlgn="base">
                <a:spcBef>
                  <a:spcPct val="0"/>
                </a:spcBef>
                <a:spcAft>
                  <a:spcPct val="0"/>
                </a:spcAft>
                <a:defRPr kumimoji="1" sz="29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29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29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29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2900" kern="1200">
                  <a:solidFill>
                    <a:schemeClr val="tx1"/>
                  </a:solidFill>
                  <a:latin typeface="Arial" charset="0"/>
                  <a:ea typeface="ＭＳ Ｐゴシック" pitchFamily="50" charset="-128"/>
                  <a:cs typeface="+mn-cs"/>
                </a:defRPr>
              </a:lvl5pPr>
              <a:lvl6pPr marL="2286000" algn="l" defTabSz="914400" rtl="0" eaLnBrk="1" latinLnBrk="0" hangingPunct="1">
                <a:defRPr kumimoji="1" sz="2900" kern="1200">
                  <a:solidFill>
                    <a:schemeClr val="tx1"/>
                  </a:solidFill>
                  <a:latin typeface="Arial" charset="0"/>
                  <a:ea typeface="ＭＳ Ｐゴシック" pitchFamily="50" charset="-128"/>
                  <a:cs typeface="+mn-cs"/>
                </a:defRPr>
              </a:lvl6pPr>
              <a:lvl7pPr marL="2743200" algn="l" defTabSz="914400" rtl="0" eaLnBrk="1" latinLnBrk="0" hangingPunct="1">
                <a:defRPr kumimoji="1" sz="2900" kern="1200">
                  <a:solidFill>
                    <a:schemeClr val="tx1"/>
                  </a:solidFill>
                  <a:latin typeface="Arial" charset="0"/>
                  <a:ea typeface="ＭＳ Ｐゴシック" pitchFamily="50" charset="-128"/>
                  <a:cs typeface="+mn-cs"/>
                </a:defRPr>
              </a:lvl7pPr>
              <a:lvl8pPr marL="3200400" algn="l" defTabSz="914400" rtl="0" eaLnBrk="1" latinLnBrk="0" hangingPunct="1">
                <a:defRPr kumimoji="1" sz="2900" kern="1200">
                  <a:solidFill>
                    <a:schemeClr val="tx1"/>
                  </a:solidFill>
                  <a:latin typeface="Arial" charset="0"/>
                  <a:ea typeface="ＭＳ Ｐゴシック" pitchFamily="50" charset="-128"/>
                  <a:cs typeface="+mn-cs"/>
                </a:defRPr>
              </a:lvl8pPr>
              <a:lvl9pPr marL="3657600" algn="l" defTabSz="914400" rtl="0" eaLnBrk="1" latinLnBrk="0" hangingPunct="1">
                <a:defRPr kumimoji="1" sz="2900" kern="1200">
                  <a:solidFill>
                    <a:schemeClr val="tx1"/>
                  </a:solidFill>
                  <a:latin typeface="Arial" charset="0"/>
                  <a:ea typeface="ＭＳ Ｐゴシック" pitchFamily="50" charset="-128"/>
                  <a:cs typeface="+mn-cs"/>
                </a:defRPr>
              </a:lvl9pPr>
            </a:lstStyle>
            <a:p>
              <a:pPr defTabSz="1361377"/>
              <a:r>
                <a:rPr lang="ja-JP" altLang="en-US" sz="600" b="1" dirty="0">
                  <a:ea typeface="メイリオ" pitchFamily="50" charset="-128"/>
                  <a:cs typeface="メイリオ" pitchFamily="50" charset="-128"/>
                </a:rPr>
                <a:t>写真</a:t>
              </a:r>
            </a:p>
          </p:txBody>
        </p:sp>
      </p:grpSp>
      <p:pic>
        <p:nvPicPr>
          <p:cNvPr id="121" name="図 120">
            <a:extLst>
              <a:ext uri="{FF2B5EF4-FFF2-40B4-BE49-F238E27FC236}">
                <a16:creationId xmlns:a16="http://schemas.microsoft.com/office/drawing/2014/main" id="{FEE29AFC-E824-4236-8F2F-205D36A21393}"/>
              </a:ext>
            </a:extLst>
          </p:cNvPr>
          <p:cNvPicPr>
            <a:picLocks noChangeAspect="1"/>
          </p:cNvPicPr>
          <p:nvPr/>
        </p:nvPicPr>
        <p:blipFill>
          <a:blip r:embed="rId14"/>
          <a:stretch>
            <a:fillRect/>
          </a:stretch>
        </p:blipFill>
        <p:spPr>
          <a:xfrm>
            <a:off x="5333898" y="6889358"/>
            <a:ext cx="1368730" cy="1032023"/>
          </a:xfrm>
          <a:prstGeom prst="rect">
            <a:avLst/>
          </a:prstGeom>
        </p:spPr>
      </p:pic>
      <p:sp>
        <p:nvSpPr>
          <p:cNvPr id="122" name="下矢印 108">
            <a:extLst>
              <a:ext uri="{FF2B5EF4-FFF2-40B4-BE49-F238E27FC236}">
                <a16:creationId xmlns:a16="http://schemas.microsoft.com/office/drawing/2014/main" id="{5246195C-6488-41CE-9863-AFD3B6C6B89D}"/>
              </a:ext>
            </a:extLst>
          </p:cNvPr>
          <p:cNvSpPr/>
          <p:nvPr/>
        </p:nvSpPr>
        <p:spPr bwMode="auto">
          <a:xfrm>
            <a:off x="4578933" y="7104568"/>
            <a:ext cx="179214" cy="1160800"/>
          </a:xfrm>
          <a:prstGeom prst="downArrow">
            <a:avLst>
              <a:gd name="adj1" fmla="val 50000"/>
              <a:gd name="adj2" fmla="val 86818"/>
            </a:avLst>
          </a:prstGeom>
          <a:solidFill>
            <a:srgbClr val="FF5050"/>
          </a:solidFill>
          <a:ln w="3175" cap="flat" cmpd="sng" algn="ctr">
            <a:solidFill>
              <a:srgbClr val="FF0000"/>
            </a:solid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defPPr>
              <a:defRPr lang="ja-JP"/>
            </a:defPPr>
            <a:lvl1pPr algn="l" rtl="0" fontAlgn="base">
              <a:spcBef>
                <a:spcPct val="0"/>
              </a:spcBef>
              <a:spcAft>
                <a:spcPct val="0"/>
              </a:spcAft>
              <a:defRPr kumimoji="1" sz="29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29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29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29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2900" kern="1200">
                <a:solidFill>
                  <a:schemeClr val="tx1"/>
                </a:solidFill>
                <a:latin typeface="Arial" charset="0"/>
                <a:ea typeface="ＭＳ Ｐゴシック" pitchFamily="50" charset="-128"/>
                <a:cs typeface="+mn-cs"/>
              </a:defRPr>
            </a:lvl5pPr>
            <a:lvl6pPr marL="2286000" algn="l" defTabSz="914400" rtl="0" eaLnBrk="1" latinLnBrk="0" hangingPunct="1">
              <a:defRPr kumimoji="1" sz="2900" kern="1200">
                <a:solidFill>
                  <a:schemeClr val="tx1"/>
                </a:solidFill>
                <a:latin typeface="Arial" charset="0"/>
                <a:ea typeface="ＭＳ Ｐゴシック" pitchFamily="50" charset="-128"/>
                <a:cs typeface="+mn-cs"/>
              </a:defRPr>
            </a:lvl6pPr>
            <a:lvl7pPr marL="2743200" algn="l" defTabSz="914400" rtl="0" eaLnBrk="1" latinLnBrk="0" hangingPunct="1">
              <a:defRPr kumimoji="1" sz="2900" kern="1200">
                <a:solidFill>
                  <a:schemeClr val="tx1"/>
                </a:solidFill>
                <a:latin typeface="Arial" charset="0"/>
                <a:ea typeface="ＭＳ Ｐゴシック" pitchFamily="50" charset="-128"/>
                <a:cs typeface="+mn-cs"/>
              </a:defRPr>
            </a:lvl7pPr>
            <a:lvl8pPr marL="3200400" algn="l" defTabSz="914400" rtl="0" eaLnBrk="1" latinLnBrk="0" hangingPunct="1">
              <a:defRPr kumimoji="1" sz="2900" kern="1200">
                <a:solidFill>
                  <a:schemeClr val="tx1"/>
                </a:solidFill>
                <a:latin typeface="Arial" charset="0"/>
                <a:ea typeface="ＭＳ Ｐゴシック" pitchFamily="50" charset="-128"/>
                <a:cs typeface="+mn-cs"/>
              </a:defRPr>
            </a:lvl8pPr>
            <a:lvl9pPr marL="3657600" algn="l" defTabSz="914400" rtl="0" eaLnBrk="1" latinLnBrk="0" hangingPunct="1">
              <a:defRPr kumimoji="1" sz="2900" kern="1200">
                <a:solidFill>
                  <a:schemeClr val="tx1"/>
                </a:solidFill>
                <a:latin typeface="Arial" charset="0"/>
                <a:ea typeface="ＭＳ Ｐゴシック" pitchFamily="50" charset="-128"/>
                <a:cs typeface="+mn-cs"/>
              </a:defRPr>
            </a:lvl9pPr>
          </a:lstStyle>
          <a:p>
            <a:pPr defTabSz="1361377"/>
            <a:endParaRPr lang="ja-JP" altLang="en-US" sz="2677"/>
          </a:p>
        </p:txBody>
      </p:sp>
      <p:sp>
        <p:nvSpPr>
          <p:cNvPr id="123" name="右矢印 109">
            <a:extLst>
              <a:ext uri="{FF2B5EF4-FFF2-40B4-BE49-F238E27FC236}">
                <a16:creationId xmlns:a16="http://schemas.microsoft.com/office/drawing/2014/main" id="{4693B713-59E5-4090-B2D7-22C6F0F8D5A2}"/>
              </a:ext>
            </a:extLst>
          </p:cNvPr>
          <p:cNvSpPr/>
          <p:nvPr/>
        </p:nvSpPr>
        <p:spPr>
          <a:xfrm>
            <a:off x="4915256" y="7089091"/>
            <a:ext cx="226228" cy="709846"/>
          </a:xfrm>
          <a:prstGeom prst="rightArrow">
            <a:avLst/>
          </a:prstGeom>
          <a:solidFill>
            <a:srgbClr val="FF505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124" name="直線コネクタ 123">
            <a:extLst>
              <a:ext uri="{FF2B5EF4-FFF2-40B4-BE49-F238E27FC236}">
                <a16:creationId xmlns:a16="http://schemas.microsoft.com/office/drawing/2014/main" id="{910A29E6-FC89-428E-B83E-BA559AFD9456}"/>
              </a:ext>
            </a:extLst>
          </p:cNvPr>
          <p:cNvCxnSpPr>
            <a:cxnSpLocks/>
          </p:cNvCxnSpPr>
          <p:nvPr/>
        </p:nvCxnSpPr>
        <p:spPr>
          <a:xfrm>
            <a:off x="3392901" y="6363202"/>
            <a:ext cx="0" cy="2550238"/>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125" name="Text Box 10">
            <a:extLst>
              <a:ext uri="{FF2B5EF4-FFF2-40B4-BE49-F238E27FC236}">
                <a16:creationId xmlns:a16="http://schemas.microsoft.com/office/drawing/2014/main" id="{BA5DF7F9-CE8A-491F-B5FF-7F696D2ABE37}"/>
              </a:ext>
            </a:extLst>
          </p:cNvPr>
          <p:cNvSpPr txBox="1">
            <a:spLocks noChangeArrowheads="1"/>
          </p:cNvSpPr>
          <p:nvPr/>
        </p:nvSpPr>
        <p:spPr bwMode="auto">
          <a:xfrm>
            <a:off x="5202610" y="6702137"/>
            <a:ext cx="1481757" cy="200055"/>
          </a:xfrm>
          <a:prstGeom prst="rect">
            <a:avLst/>
          </a:prstGeom>
          <a:noFill/>
          <a:ln w="9525">
            <a:noFill/>
            <a:miter lim="800000"/>
            <a:headEnd/>
            <a:tailEnd/>
          </a:ln>
        </p:spPr>
        <p:txBody>
          <a:bodyPr wrap="square">
            <a:spAutoFit/>
          </a:bodyPr>
          <a:lstStyle>
            <a:defPPr>
              <a:defRPr lang="ja-JP"/>
            </a:defPPr>
            <a:lvl1pPr algn="l" rtl="0" fontAlgn="base">
              <a:spcBef>
                <a:spcPct val="0"/>
              </a:spcBef>
              <a:spcAft>
                <a:spcPct val="0"/>
              </a:spcAft>
              <a:defRPr kumimoji="1" sz="29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29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29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29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2900" kern="1200">
                <a:solidFill>
                  <a:schemeClr val="tx1"/>
                </a:solidFill>
                <a:latin typeface="Arial" charset="0"/>
                <a:ea typeface="ＭＳ Ｐゴシック" pitchFamily="50" charset="-128"/>
                <a:cs typeface="+mn-cs"/>
              </a:defRPr>
            </a:lvl5pPr>
            <a:lvl6pPr marL="2286000" algn="l" defTabSz="914400" rtl="0" eaLnBrk="1" latinLnBrk="0" hangingPunct="1">
              <a:defRPr kumimoji="1" sz="2900" kern="1200">
                <a:solidFill>
                  <a:schemeClr val="tx1"/>
                </a:solidFill>
                <a:latin typeface="Arial" charset="0"/>
                <a:ea typeface="ＭＳ Ｐゴシック" pitchFamily="50" charset="-128"/>
                <a:cs typeface="+mn-cs"/>
              </a:defRPr>
            </a:lvl6pPr>
            <a:lvl7pPr marL="2743200" algn="l" defTabSz="914400" rtl="0" eaLnBrk="1" latinLnBrk="0" hangingPunct="1">
              <a:defRPr kumimoji="1" sz="2900" kern="1200">
                <a:solidFill>
                  <a:schemeClr val="tx1"/>
                </a:solidFill>
                <a:latin typeface="Arial" charset="0"/>
                <a:ea typeface="ＭＳ Ｐゴシック" pitchFamily="50" charset="-128"/>
                <a:cs typeface="+mn-cs"/>
              </a:defRPr>
            </a:lvl7pPr>
            <a:lvl8pPr marL="3200400" algn="l" defTabSz="914400" rtl="0" eaLnBrk="1" latinLnBrk="0" hangingPunct="1">
              <a:defRPr kumimoji="1" sz="2900" kern="1200">
                <a:solidFill>
                  <a:schemeClr val="tx1"/>
                </a:solidFill>
                <a:latin typeface="Arial" charset="0"/>
                <a:ea typeface="ＭＳ Ｐゴシック" pitchFamily="50" charset="-128"/>
                <a:cs typeface="+mn-cs"/>
              </a:defRPr>
            </a:lvl8pPr>
            <a:lvl9pPr marL="3657600" algn="l" defTabSz="914400" rtl="0" eaLnBrk="1" latinLnBrk="0" hangingPunct="1">
              <a:defRPr kumimoji="1" sz="2900" kern="1200">
                <a:solidFill>
                  <a:schemeClr val="tx1"/>
                </a:solidFill>
                <a:latin typeface="Arial" charset="0"/>
                <a:ea typeface="ＭＳ Ｐゴシック" pitchFamily="50" charset="-128"/>
                <a:cs typeface="+mn-cs"/>
              </a:defRPr>
            </a:lvl9pPr>
          </a:lstStyle>
          <a:p>
            <a:pPr algn="ctr" defTabSz="1361377"/>
            <a:r>
              <a:rPr lang="en-US" altLang="ja-JP" sz="700" b="1" dirty="0">
                <a:ea typeface="メイリオ" pitchFamily="50" charset="-128"/>
                <a:cs typeface="メイリオ" pitchFamily="50" charset="-128"/>
              </a:rPr>
              <a:t>1</a:t>
            </a:r>
            <a:r>
              <a:rPr lang="ja-JP" altLang="en-US" sz="700" b="1" dirty="0" err="1">
                <a:ea typeface="メイリオ" pitchFamily="50" charset="-128"/>
                <a:cs typeface="メイリオ" pitchFamily="50" charset="-128"/>
              </a:rPr>
              <a:t>つの</a:t>
            </a:r>
            <a:r>
              <a:rPr lang="ja-JP" altLang="en-US" sz="700" b="1" dirty="0">
                <a:ea typeface="メイリオ" pitchFamily="50" charset="-128"/>
                <a:cs typeface="メイリオ" pitchFamily="50" charset="-128"/>
              </a:rPr>
              <a:t>地図に重ね合わせて閲覧</a:t>
            </a:r>
          </a:p>
        </p:txBody>
      </p:sp>
      <p:sp>
        <p:nvSpPr>
          <p:cNvPr id="127" name="テキスト ボックス 126">
            <a:extLst>
              <a:ext uri="{FF2B5EF4-FFF2-40B4-BE49-F238E27FC236}">
                <a16:creationId xmlns:a16="http://schemas.microsoft.com/office/drawing/2014/main" id="{35A48755-B769-4C75-AC79-F38CFE139F64}"/>
              </a:ext>
            </a:extLst>
          </p:cNvPr>
          <p:cNvSpPr txBox="1"/>
          <p:nvPr/>
        </p:nvSpPr>
        <p:spPr>
          <a:xfrm>
            <a:off x="82846" y="9001378"/>
            <a:ext cx="3956146" cy="344110"/>
          </a:xfrm>
          <a:prstGeom prst="rect">
            <a:avLst/>
          </a:prstGeom>
          <a:gradFill>
            <a:gsLst>
              <a:gs pos="0">
                <a:schemeClr val="accent5">
                  <a:lumMod val="20000"/>
                  <a:lumOff val="80000"/>
                </a:schemeClr>
              </a:gs>
              <a:gs pos="50000">
                <a:schemeClr val="bg1"/>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wrap="square" lIns="33231" tIns="33231" rIns="33231" bIns="33231" rtlCol="0">
            <a:spAutoFit/>
          </a:bodyPr>
          <a:lstStyle/>
          <a:p>
            <a:r>
              <a:rPr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今いる場所の災害危険度わかります</a:t>
            </a:r>
            <a:endParaRPr lang="en-US" altLang="ja-JP" sz="9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国土交通省ハザードマップポータルサイト　</a:t>
            </a:r>
            <a:r>
              <a:rPr lang="en-US" altLang="ja-JP" sz="9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http://disaportal.gsi.go.jp/</a:t>
            </a:r>
            <a:r>
              <a:rPr lang="ja-JP" altLang="en-US" sz="9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p:txBody>
      </p:sp>
      <p:pic>
        <p:nvPicPr>
          <p:cNvPr id="128" name="図 127">
            <a:extLst>
              <a:ext uri="{FF2B5EF4-FFF2-40B4-BE49-F238E27FC236}">
                <a16:creationId xmlns:a16="http://schemas.microsoft.com/office/drawing/2014/main" id="{1EB003C7-DD54-46A1-B277-1A0BE8A8AD1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067011" y="8597729"/>
            <a:ext cx="843736" cy="843736"/>
          </a:xfrm>
          <a:prstGeom prst="rect">
            <a:avLst/>
          </a:prstGeom>
        </p:spPr>
      </p:pic>
      <p:pic>
        <p:nvPicPr>
          <p:cNvPr id="15" name="図 14">
            <a:extLst>
              <a:ext uri="{FF2B5EF4-FFF2-40B4-BE49-F238E27FC236}">
                <a16:creationId xmlns:a16="http://schemas.microsoft.com/office/drawing/2014/main" id="{AE174F26-8989-4B85-9385-8A56FEA1C4A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436021" y="3720363"/>
            <a:ext cx="2839763" cy="1517413"/>
          </a:xfrm>
          <a:prstGeom prst="rect">
            <a:avLst/>
          </a:prstGeom>
        </p:spPr>
      </p:pic>
      <p:sp>
        <p:nvSpPr>
          <p:cNvPr id="130" name="テキスト ボックス 129">
            <a:extLst>
              <a:ext uri="{FF2B5EF4-FFF2-40B4-BE49-F238E27FC236}">
                <a16:creationId xmlns:a16="http://schemas.microsoft.com/office/drawing/2014/main" id="{C50DD940-1B56-45FB-B079-22E447716A4E}"/>
              </a:ext>
            </a:extLst>
          </p:cNvPr>
          <p:cNvSpPr txBox="1"/>
          <p:nvPr/>
        </p:nvSpPr>
        <p:spPr>
          <a:xfrm>
            <a:off x="1699928" y="5259674"/>
            <a:ext cx="3586881" cy="344110"/>
          </a:xfrm>
          <a:prstGeom prst="rect">
            <a:avLst/>
          </a:prstGeom>
          <a:gradFill>
            <a:gsLst>
              <a:gs pos="0">
                <a:schemeClr val="accent5">
                  <a:lumMod val="20000"/>
                  <a:lumOff val="80000"/>
                </a:schemeClr>
              </a:gs>
              <a:gs pos="50000">
                <a:schemeClr val="bg1"/>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wrap="square" lIns="33231" tIns="33231" rIns="33231" bIns="33231" rtlCol="0">
            <a:spAutoFit/>
          </a:bodyPr>
          <a:lstStyle/>
          <a:p>
            <a:r>
              <a:rPr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雨量・水位情報をメールでお知らせ</a:t>
            </a:r>
            <a:endParaRPr lang="en-US" altLang="ja-JP" sz="9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河川情報アラームメール</a:t>
            </a:r>
            <a:r>
              <a:rPr lang="ja-JP" altLang="en-US" sz="9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kasenalarm-entry@qsr.go.jp</a:t>
            </a:r>
            <a:endParaRPr lang="ja-JP" altLang="en-US" sz="9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8" name="図 17">
            <a:extLst>
              <a:ext uri="{FF2B5EF4-FFF2-40B4-BE49-F238E27FC236}">
                <a16:creationId xmlns:a16="http://schemas.microsoft.com/office/drawing/2014/main" id="{E3430196-5751-4EF9-B692-DD7286EBE3D3}"/>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563788" y="4820068"/>
            <a:ext cx="854992" cy="853012"/>
          </a:xfrm>
          <a:prstGeom prst="rect">
            <a:avLst/>
          </a:prstGeom>
        </p:spPr>
      </p:pic>
      <p:sp>
        <p:nvSpPr>
          <p:cNvPr id="28" name="正方形/長方形 27">
            <a:extLst>
              <a:ext uri="{FF2B5EF4-FFF2-40B4-BE49-F238E27FC236}">
                <a16:creationId xmlns:a16="http://schemas.microsoft.com/office/drawing/2014/main" id="{E47C2EE0-2822-499F-A8A7-5D04F168771B}"/>
              </a:ext>
            </a:extLst>
          </p:cNvPr>
          <p:cNvSpPr/>
          <p:nvPr/>
        </p:nvSpPr>
        <p:spPr>
          <a:xfrm>
            <a:off x="39680" y="36285"/>
            <a:ext cx="6760264" cy="983742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3" name="Picture 6" descr="P3070021">
            <a:extLst>
              <a:ext uri="{FF2B5EF4-FFF2-40B4-BE49-F238E27FC236}">
                <a16:creationId xmlns:a16="http://schemas.microsoft.com/office/drawing/2014/main" id="{76873344-D8C6-4B16-BDA5-1E9FE982DE26}"/>
              </a:ext>
            </a:extLst>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16977" t="15510" r="21450" b="6298"/>
          <a:stretch/>
        </p:blipFill>
        <p:spPr bwMode="auto">
          <a:xfrm>
            <a:off x="96401" y="3870541"/>
            <a:ext cx="1320516" cy="1254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Text Box 7">
            <a:extLst>
              <a:ext uri="{FF2B5EF4-FFF2-40B4-BE49-F238E27FC236}">
                <a16:creationId xmlns:a16="http://schemas.microsoft.com/office/drawing/2014/main" id="{AE96637C-03C4-4776-B884-083D34113E40}"/>
              </a:ext>
            </a:extLst>
          </p:cNvPr>
          <p:cNvSpPr txBox="1">
            <a:spLocks noChangeArrowheads="1"/>
          </p:cNvSpPr>
          <p:nvPr/>
        </p:nvSpPr>
        <p:spPr bwMode="auto">
          <a:xfrm>
            <a:off x="89522" y="5123780"/>
            <a:ext cx="1322402" cy="307777"/>
          </a:xfrm>
          <a:prstGeom prst="rect">
            <a:avLst/>
          </a:prstGeom>
          <a:solidFill>
            <a:schemeClr val="bg1"/>
          </a:solidFill>
          <a:ln w="9525">
            <a:solidFill>
              <a:schemeClr val="tx1"/>
            </a:solidFill>
            <a:miter lim="800000"/>
            <a:headEnd/>
            <a:tailEnd/>
          </a:ln>
        </p:spPr>
        <p:txBody>
          <a:bodyPr wrap="square">
            <a:spAutoFit/>
          </a:bodyPr>
          <a:lstStyle/>
          <a:p>
            <a:pPr algn="ctr"/>
            <a:r>
              <a:rPr lang="ja-JP" altLang="en-US" sz="700" dirty="0">
                <a:latin typeface="Meiryo UI" panose="020B0604030504040204" pitchFamily="50" charset="-128"/>
                <a:ea typeface="Meiryo UI" panose="020B0604030504040204" pitchFamily="50" charset="-128"/>
                <a:cs typeface="Meiryo UI" panose="020B0604030504040204" pitchFamily="50" charset="-128"/>
              </a:rPr>
              <a:t>例）本明川　裏山水位観測所の水位表示</a:t>
            </a:r>
          </a:p>
        </p:txBody>
      </p:sp>
      <p:sp>
        <p:nvSpPr>
          <p:cNvPr id="64" name="右矢印 118">
            <a:extLst>
              <a:ext uri="{FF2B5EF4-FFF2-40B4-BE49-F238E27FC236}">
                <a16:creationId xmlns:a16="http://schemas.microsoft.com/office/drawing/2014/main" id="{4CBC0644-EE82-4874-96D6-4C221F3D3C9E}"/>
              </a:ext>
            </a:extLst>
          </p:cNvPr>
          <p:cNvSpPr/>
          <p:nvPr/>
        </p:nvSpPr>
        <p:spPr>
          <a:xfrm>
            <a:off x="1239578" y="4253224"/>
            <a:ext cx="491320" cy="582074"/>
          </a:xfrm>
          <a:prstGeom prst="rightArrow">
            <a:avLst>
              <a:gd name="adj1" fmla="val 61334"/>
              <a:gd name="adj2" fmla="val 50000"/>
            </a:avLst>
          </a:prstGeom>
          <a:gradFill>
            <a:gsLst>
              <a:gs pos="0">
                <a:schemeClr val="accent5"/>
              </a:gs>
              <a:gs pos="80000">
                <a:schemeClr val="accent5">
                  <a:lumMod val="75000"/>
                </a:schemeClr>
              </a:gs>
              <a:gs pos="100000">
                <a:schemeClr val="accent5">
                  <a:lumMod val="20000"/>
                  <a:lumOff val="80000"/>
                </a:schemeClr>
              </a:gs>
            </a:gsLst>
          </a:gradFill>
        </p:spPr>
        <p:style>
          <a:lnRef idx="0">
            <a:schemeClr val="accent2"/>
          </a:lnRef>
          <a:fillRef idx="3">
            <a:schemeClr val="accent2"/>
          </a:fillRef>
          <a:effectRef idx="3">
            <a:schemeClr val="accent2"/>
          </a:effectRef>
          <a:fontRef idx="minor">
            <a:schemeClr val="lt1"/>
          </a:fontRef>
        </p:style>
        <p:txBody>
          <a:bodyPr lIns="0" rIns="0" rtlCol="0" anchor="ctr"/>
          <a:lstStyle/>
          <a:p>
            <a:pPr algn="r"/>
            <a:endParaRPr kumimoji="1" lang="ja-JP" altLang="en-US" sz="1100" b="1" dirty="0">
              <a:latin typeface="HG丸ｺﾞｼｯｸM-PRO" panose="020F0600000000000000" pitchFamily="50" charset="-128"/>
              <a:ea typeface="HG丸ｺﾞｼｯｸM-PRO" panose="020F0600000000000000" pitchFamily="50" charset="-128"/>
            </a:endParaRPr>
          </a:p>
        </p:txBody>
      </p:sp>
      <p:sp>
        <p:nvSpPr>
          <p:cNvPr id="89" name="テキスト ボックス 88">
            <a:extLst>
              <a:ext uri="{FF2B5EF4-FFF2-40B4-BE49-F238E27FC236}">
                <a16:creationId xmlns:a16="http://schemas.microsoft.com/office/drawing/2014/main" id="{848362E5-8E92-41E0-9A94-E0D381B79AD7}"/>
              </a:ext>
            </a:extLst>
          </p:cNvPr>
          <p:cNvSpPr txBox="1"/>
          <p:nvPr/>
        </p:nvSpPr>
        <p:spPr>
          <a:xfrm>
            <a:off x="1186508" y="4405761"/>
            <a:ext cx="537792" cy="276999"/>
          </a:xfrm>
          <a:prstGeom prst="rect">
            <a:avLst/>
          </a:prstGeom>
          <a:noFill/>
        </p:spPr>
        <p:txBody>
          <a:bodyPr wrap="square" rtlCol="0" anchor="ctr">
            <a:spAutoFit/>
          </a:bodyPr>
          <a:lstStyle/>
          <a:p>
            <a:r>
              <a:rPr lang="ja-JP" altLang="en-US" sz="600" b="1" dirty="0">
                <a:solidFill>
                  <a:schemeClr val="bg1"/>
                </a:solidFill>
                <a:latin typeface="HG丸ｺﾞｼｯｸM-PRO" panose="020F0600000000000000" pitchFamily="50" charset="-128"/>
                <a:ea typeface="HG丸ｺﾞｼｯｸM-PRO" panose="020F0600000000000000" pitchFamily="50" charset="-128"/>
              </a:rPr>
              <a:t>基準水位を超過</a:t>
            </a:r>
          </a:p>
        </p:txBody>
      </p:sp>
      <p:pic>
        <p:nvPicPr>
          <p:cNvPr id="3" name="図 2">
            <a:extLst>
              <a:ext uri="{FF2B5EF4-FFF2-40B4-BE49-F238E27FC236}">
                <a16:creationId xmlns:a16="http://schemas.microsoft.com/office/drawing/2014/main" id="{8D46B432-CD50-4F94-9FFC-B7F73518363F}"/>
              </a:ext>
            </a:extLst>
          </p:cNvPr>
          <p:cNvPicPr>
            <a:picLocks noChangeAspect="1"/>
          </p:cNvPicPr>
          <p:nvPr/>
        </p:nvPicPr>
        <p:blipFill>
          <a:blip r:embed="rId19"/>
          <a:stretch>
            <a:fillRect/>
          </a:stretch>
        </p:blipFill>
        <p:spPr>
          <a:xfrm>
            <a:off x="110557" y="6828979"/>
            <a:ext cx="2204743" cy="1543142"/>
          </a:xfrm>
          <a:prstGeom prst="rect">
            <a:avLst/>
          </a:prstGeom>
        </p:spPr>
      </p:pic>
      <p:pic>
        <p:nvPicPr>
          <p:cNvPr id="12" name="図 11">
            <a:extLst>
              <a:ext uri="{FF2B5EF4-FFF2-40B4-BE49-F238E27FC236}">
                <a16:creationId xmlns:a16="http://schemas.microsoft.com/office/drawing/2014/main" id="{EE216A2D-ABC9-4EF2-ABAB-31301332A9DA}"/>
              </a:ext>
            </a:extLst>
          </p:cNvPr>
          <p:cNvPicPr>
            <a:picLocks noChangeAspect="1"/>
          </p:cNvPicPr>
          <p:nvPr/>
        </p:nvPicPr>
        <p:blipFill>
          <a:blip r:embed="rId20"/>
          <a:stretch>
            <a:fillRect/>
          </a:stretch>
        </p:blipFill>
        <p:spPr>
          <a:xfrm>
            <a:off x="1951234" y="7109765"/>
            <a:ext cx="1205510" cy="1721553"/>
          </a:xfrm>
          <a:prstGeom prst="rect">
            <a:avLst/>
          </a:prstGeom>
          <a:ln w="19050">
            <a:solidFill>
              <a:schemeClr val="bg1"/>
            </a:solidFill>
          </a:ln>
        </p:spPr>
      </p:pic>
      <p:sp>
        <p:nvSpPr>
          <p:cNvPr id="60" name="正方形/長方形 59">
            <a:extLst>
              <a:ext uri="{FF2B5EF4-FFF2-40B4-BE49-F238E27FC236}">
                <a16:creationId xmlns:a16="http://schemas.microsoft.com/office/drawing/2014/main" id="{0A36637E-CF21-401F-81D3-83A77A4A495F}"/>
              </a:ext>
            </a:extLst>
          </p:cNvPr>
          <p:cNvSpPr/>
          <p:nvPr/>
        </p:nvSpPr>
        <p:spPr>
          <a:xfrm>
            <a:off x="53112" y="9476716"/>
            <a:ext cx="6760264" cy="396000"/>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latin typeface="小塚明朝 Pro M" pitchFamily="18" charset="-128"/>
                <a:ea typeface="小塚明朝 Pro M" pitchFamily="18" charset="-128"/>
              </a:rPr>
              <a:t>　</a:t>
            </a:r>
            <a:r>
              <a:rPr lang="en-US" altLang="ja-JP" sz="1100" dirty="0">
                <a:latin typeface="小塚明朝 Pro M" pitchFamily="18" charset="-128"/>
                <a:ea typeface="小塚明朝 Pro M" pitchFamily="18" charset="-128"/>
              </a:rPr>
              <a:t>【</a:t>
            </a:r>
            <a:r>
              <a:rPr lang="ja-JP" altLang="en-US" sz="1100" dirty="0">
                <a:latin typeface="小塚明朝 Pro M" pitchFamily="18" charset="-128"/>
                <a:ea typeface="小塚明朝 Pro M" pitchFamily="18" charset="-128"/>
              </a:rPr>
              <a:t>問合せ先</a:t>
            </a:r>
            <a:r>
              <a:rPr lang="en-US" altLang="ja-JP" sz="1100" dirty="0">
                <a:latin typeface="小塚明朝 Pro M" pitchFamily="18" charset="-128"/>
                <a:ea typeface="小塚明朝 Pro M" pitchFamily="18" charset="-128"/>
              </a:rPr>
              <a:t>】</a:t>
            </a:r>
            <a:r>
              <a:rPr lang="ja-JP" altLang="en-US" sz="1100" dirty="0">
                <a:latin typeface="小塚明朝 Pro M" pitchFamily="18" charset="-128"/>
                <a:ea typeface="小塚明朝 Pro M" pitchFamily="18" charset="-128"/>
              </a:rPr>
              <a:t>　　国土交通省九州地方整備局熊本河川国道事務所　調査第一課　</a:t>
            </a:r>
            <a:r>
              <a:rPr lang="en-US" altLang="ja-JP" sz="1100" dirty="0">
                <a:latin typeface="小塚明朝 Pro M" pitchFamily="18" charset="-128"/>
                <a:ea typeface="小塚明朝 Pro M" pitchFamily="18" charset="-128"/>
              </a:rPr>
              <a:t>096-382-1111</a:t>
            </a:r>
          </a:p>
          <a:p>
            <a:r>
              <a:rPr lang="ja-JP" altLang="en-US" sz="1100" dirty="0">
                <a:latin typeface="小塚明朝 Pro M" pitchFamily="18" charset="-128"/>
                <a:ea typeface="小塚明朝 Pro M" pitchFamily="18" charset="-128"/>
              </a:rPr>
              <a:t>　　　　　　　　　　　　　　　　　　　　　菊池川河川事務所　　調査課　　　</a:t>
            </a:r>
            <a:r>
              <a:rPr lang="en-US" altLang="ja-JP" sz="1100" dirty="0">
                <a:latin typeface="小塚明朝 Pro M" pitchFamily="18" charset="-128"/>
                <a:ea typeface="小塚明朝 Pro M" pitchFamily="18" charset="-128"/>
              </a:rPr>
              <a:t>0968-44-2171</a:t>
            </a:r>
          </a:p>
        </p:txBody>
      </p:sp>
    </p:spTree>
    <p:extLst>
      <p:ext uri="{BB962C8B-B14F-4D97-AF65-F5344CB8AC3E}">
        <p14:creationId xmlns:p14="http://schemas.microsoft.com/office/powerpoint/2010/main" val="288057836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1711</TotalTime>
  <Words>860</Words>
  <Application>Microsoft Office PowerPoint</Application>
  <PresentationFormat>A4 210 x 297 mm</PresentationFormat>
  <Paragraphs>118</Paragraphs>
  <Slides>2</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vt:i4>
      </vt:variant>
    </vt:vector>
  </HeadingPairs>
  <TitlesOfParts>
    <vt:vector size="13" baseType="lpstr">
      <vt:lpstr>ＤＦ明朝体W14</vt:lpstr>
      <vt:lpstr>HGP創英角ｺﾞｼｯｸUB</vt:lpstr>
      <vt:lpstr>HG丸ｺﾞｼｯｸM-PRO</vt:lpstr>
      <vt:lpstr>Meiryo UI</vt:lpstr>
      <vt:lpstr>ＭＳ Ｐゴシック</vt:lpstr>
      <vt:lpstr>ＭＳ ゴシック</vt:lpstr>
      <vt:lpstr>メイリオ</vt:lpstr>
      <vt:lpstr>小塚明朝 Pro M</vt:lpstr>
      <vt:lpstr>Arial</vt:lpstr>
      <vt:lpstr>Calibri</vt:lpstr>
      <vt:lpstr>Office ​​テーマ</vt:lpstr>
      <vt:lpstr>PowerPoint プレゼンテーション</vt:lpstr>
      <vt:lpstr>PowerPoint プレゼンテーション</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■広報誌_3行版</dc:title>
  <dc:creator>morino</dc:creator>
  <cp:lastModifiedBy>只隈 章浩</cp:lastModifiedBy>
  <cp:revision>115</cp:revision>
  <cp:lastPrinted>2018-03-06T04:30:35Z</cp:lastPrinted>
  <dcterms:created xsi:type="dcterms:W3CDTF">2017-11-14T10:51:48Z</dcterms:created>
  <dcterms:modified xsi:type="dcterms:W3CDTF">2018-03-06T04:30:37Z</dcterms:modified>
</cp:coreProperties>
</file>