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38"/>
  </p:notesMasterIdLst>
  <p:sldIdLst>
    <p:sldId id="280" r:id="rId3"/>
    <p:sldId id="332" r:id="rId4"/>
    <p:sldId id="331" r:id="rId5"/>
    <p:sldId id="266" r:id="rId6"/>
    <p:sldId id="257" r:id="rId7"/>
    <p:sldId id="268" r:id="rId8"/>
    <p:sldId id="263" r:id="rId9"/>
    <p:sldId id="265" r:id="rId10"/>
    <p:sldId id="261" r:id="rId11"/>
    <p:sldId id="269" r:id="rId12"/>
    <p:sldId id="270" r:id="rId13"/>
    <p:sldId id="271" r:id="rId14"/>
    <p:sldId id="264" r:id="rId15"/>
    <p:sldId id="272" r:id="rId16"/>
    <p:sldId id="273" r:id="rId17"/>
    <p:sldId id="274" r:id="rId18"/>
    <p:sldId id="275" r:id="rId19"/>
    <p:sldId id="260" r:id="rId20"/>
    <p:sldId id="276" r:id="rId21"/>
    <p:sldId id="277" r:id="rId22"/>
    <p:sldId id="278" r:id="rId23"/>
    <p:sldId id="330" r:id="rId24"/>
    <p:sldId id="333" r:id="rId25"/>
    <p:sldId id="334" r:id="rId26"/>
    <p:sldId id="335" r:id="rId27"/>
    <p:sldId id="337" r:id="rId28"/>
    <p:sldId id="338" r:id="rId29"/>
    <p:sldId id="339" r:id="rId30"/>
    <p:sldId id="340" r:id="rId31"/>
    <p:sldId id="341" r:id="rId32"/>
    <p:sldId id="342" r:id="rId33"/>
    <p:sldId id="343" r:id="rId34"/>
    <p:sldId id="344" r:id="rId35"/>
    <p:sldId id="345" r:id="rId36"/>
    <p:sldId id="325" r:id="rId3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2880">
          <p15:clr>
            <a:srgbClr val="A4A3A4"/>
          </p15:clr>
        </p15:guide>
        <p15:guide id="3" pos="1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55" autoAdjust="0"/>
    <p:restoredTop sz="94523" autoAdjust="0"/>
  </p:normalViewPr>
  <p:slideViewPr>
    <p:cSldViewPr showGuides="1">
      <p:cViewPr varScale="1">
        <p:scale>
          <a:sx n="85" d="100"/>
          <a:sy n="85" d="100"/>
        </p:scale>
        <p:origin x="996" y="90"/>
      </p:cViewPr>
      <p:guideLst>
        <p:guide orient="horz" pos="3294"/>
        <p:guide pos="2880"/>
        <p:guide pos="183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NMPF\Desktop\23&#24180;&#24230;&#36984;&#25246;&#29575;\&#35201;&#25903;&#25588;&#65297;&#65374;&#35201;&#20171;&#35703;&#65298;&#35469;&#23450;&#35519;&#26619;&#32080;&#26524;.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'[要支援１～要介護２認定調査結果.xls]①歩行できる＋つかまればできる'!$C$4</c:f>
              <c:strCache>
                <c:ptCount val="1"/>
                <c:pt idx="0">
                  <c:v>要支援１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'[要支援１～要介護２認定調査結果.xls]①歩行できる＋つかまればできる'!$D$4:$T$4</c:f>
              <c:numCache>
                <c:formatCode>0.0%</c:formatCode>
                <c:ptCount val="17"/>
                <c:pt idx="0">
                  <c:v>0.99757677081229801</c:v>
                </c:pt>
                <c:pt idx="1">
                  <c:v>0.98022790564433904</c:v>
                </c:pt>
                <c:pt idx="2">
                  <c:v>0.99618670135578702</c:v>
                </c:pt>
                <c:pt idx="3">
                  <c:v>0.98174946815754804</c:v>
                </c:pt>
                <c:pt idx="4">
                  <c:v>0.99388439881844104</c:v>
                </c:pt>
                <c:pt idx="5">
                  <c:v>0.986898830181414</c:v>
                </c:pt>
                <c:pt idx="6">
                  <c:v>0.98514715481898596</c:v>
                </c:pt>
                <c:pt idx="7">
                  <c:v>0.99476962886084697</c:v>
                </c:pt>
                <c:pt idx="8">
                  <c:v>0.98989029722126998</c:v>
                </c:pt>
                <c:pt idx="9">
                  <c:v>0.988710381846444</c:v>
                </c:pt>
                <c:pt idx="10">
                  <c:v>0.83712002028749999</c:v>
                </c:pt>
                <c:pt idx="11">
                  <c:v>0.76788305571078996</c:v>
                </c:pt>
                <c:pt idx="12">
                  <c:v>0.79376957720286101</c:v>
                </c:pt>
                <c:pt idx="13">
                  <c:v>0.74756855249625498</c:v>
                </c:pt>
                <c:pt idx="14">
                  <c:v>0.60628278521078804</c:v>
                </c:pt>
                <c:pt idx="15">
                  <c:v>0.41056828481396102</c:v>
                </c:pt>
                <c:pt idx="16">
                  <c:v>0.76234860687802597</c:v>
                </c:pt>
              </c:numCache>
            </c:numRef>
          </c:val>
          <c:smooth val="0"/>
          <c:extLst>
            <c:ext xmlns:c16="http://schemas.microsoft.com/office/drawing/2014/chart" uri="{C3380CC4-5D6E-409C-BE32-E72D297353CC}">
              <c16:uniqueId val="{00000000-39C0-46E8-B88C-6A65EB69733C}"/>
            </c:ext>
          </c:extLst>
        </c:ser>
        <c:ser>
          <c:idx val="1"/>
          <c:order val="1"/>
          <c:tx>
            <c:strRef>
              <c:f>'[要支援１～要介護２認定調査結果.xls]①歩行できる＋つかまればできる'!$C$5</c:f>
              <c:strCache>
                <c:ptCount val="1"/>
                <c:pt idx="0">
                  <c:v>要支援２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'[要支援１～要介護２認定調査結果.xls]①歩行できる＋つかまればできる'!$D$5:$T$5</c:f>
              <c:numCache>
                <c:formatCode>0.0%</c:formatCode>
                <c:ptCount val="17"/>
                <c:pt idx="0">
                  <c:v>0.96909748086059799</c:v>
                </c:pt>
                <c:pt idx="1">
                  <c:v>0.86241497334457495</c:v>
                </c:pt>
                <c:pt idx="2">
                  <c:v>0.97150284211498705</c:v>
                </c:pt>
                <c:pt idx="3">
                  <c:v>0.95705196492405598</c:v>
                </c:pt>
                <c:pt idx="4">
                  <c:v>0.98002158627552605</c:v>
                </c:pt>
                <c:pt idx="5">
                  <c:v>0.90591728223412105</c:v>
                </c:pt>
                <c:pt idx="6">
                  <c:v>0.89862285175046497</c:v>
                </c:pt>
                <c:pt idx="7">
                  <c:v>0.97968715102090398</c:v>
                </c:pt>
                <c:pt idx="8">
                  <c:v>0.97111110851254701</c:v>
                </c:pt>
                <c:pt idx="9">
                  <c:v>0.97733324134414901</c:v>
                </c:pt>
                <c:pt idx="10">
                  <c:v>0.539912976672556</c:v>
                </c:pt>
                <c:pt idx="11">
                  <c:v>0.47912293769798597</c:v>
                </c:pt>
                <c:pt idx="12">
                  <c:v>0.76342447668483504</c:v>
                </c:pt>
                <c:pt idx="13">
                  <c:v>0.69928540774790604</c:v>
                </c:pt>
                <c:pt idx="14">
                  <c:v>0.48200305669145299</c:v>
                </c:pt>
                <c:pt idx="15">
                  <c:v>0.22810121460803801</c:v>
                </c:pt>
                <c:pt idx="16">
                  <c:v>0.70795032116308598</c:v>
                </c:pt>
              </c:numCache>
            </c:numRef>
          </c:val>
          <c:smooth val="0"/>
          <c:extLst>
            <c:ext xmlns:c16="http://schemas.microsoft.com/office/drawing/2014/chart" uri="{C3380CC4-5D6E-409C-BE32-E72D297353CC}">
              <c16:uniqueId val="{00000001-39C0-46E8-B88C-6A65EB69733C}"/>
            </c:ext>
          </c:extLst>
        </c:ser>
        <c:ser>
          <c:idx val="2"/>
          <c:order val="2"/>
          <c:tx>
            <c:strRef>
              <c:f>'[要支援１～要介護２認定調査結果.xls]①歩行できる＋つかまればできる'!$C$6</c:f>
              <c:strCache>
                <c:ptCount val="1"/>
                <c:pt idx="0">
                  <c:v>要介護１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'[要支援１～要介護２認定調査結果.xls]①歩行できる＋つかまればできる'!$D$6:$T$6</c:f>
              <c:numCache>
                <c:formatCode>0.0%</c:formatCode>
                <c:ptCount val="17"/>
                <c:pt idx="0">
                  <c:v>0.92071026018317603</c:v>
                </c:pt>
                <c:pt idx="1">
                  <c:v>0.79763615578546398</c:v>
                </c:pt>
                <c:pt idx="2">
                  <c:v>0.88329735847184099</c:v>
                </c:pt>
                <c:pt idx="3">
                  <c:v>0.80055231431913998</c:v>
                </c:pt>
                <c:pt idx="4">
                  <c:v>0.95482244449661002</c:v>
                </c:pt>
                <c:pt idx="5">
                  <c:v>0.73171723186323101</c:v>
                </c:pt>
                <c:pt idx="6">
                  <c:v>0.74983253081719203</c:v>
                </c:pt>
                <c:pt idx="7">
                  <c:v>0.91188449111315995</c:v>
                </c:pt>
                <c:pt idx="8">
                  <c:v>0.872495357620659</c:v>
                </c:pt>
                <c:pt idx="9">
                  <c:v>0.84949911923614996</c:v>
                </c:pt>
                <c:pt idx="10">
                  <c:v>0.34140811524170001</c:v>
                </c:pt>
                <c:pt idx="11">
                  <c:v>0.39696017191594302</c:v>
                </c:pt>
                <c:pt idx="12">
                  <c:v>0.22626470245831401</c:v>
                </c:pt>
                <c:pt idx="13">
                  <c:v>0.24262419915378</c:v>
                </c:pt>
                <c:pt idx="14">
                  <c:v>0.211331795097876</c:v>
                </c:pt>
                <c:pt idx="15">
                  <c:v>7.9872780675487698E-2</c:v>
                </c:pt>
                <c:pt idx="16">
                  <c:v>0.60497216480876104</c:v>
                </c:pt>
              </c:numCache>
            </c:numRef>
          </c:val>
          <c:smooth val="0"/>
          <c:extLst>
            <c:ext xmlns:c16="http://schemas.microsoft.com/office/drawing/2014/chart" uri="{C3380CC4-5D6E-409C-BE32-E72D297353CC}">
              <c16:uniqueId val="{00000002-39C0-46E8-B88C-6A65EB69733C}"/>
            </c:ext>
          </c:extLst>
        </c:ser>
        <c:ser>
          <c:idx val="3"/>
          <c:order val="3"/>
          <c:tx>
            <c:strRef>
              <c:f>'[要支援１～要介護２認定調査結果.xls]①歩行できる＋つかまればできる'!$C$7</c:f>
              <c:strCache>
                <c:ptCount val="1"/>
                <c:pt idx="0">
                  <c:v>要介護２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'[要支援１～要介護２認定調査結果.xls]①歩行できる＋つかまればできる'!$D$7:$T$7</c:f>
              <c:numCache>
                <c:formatCode>0.0%</c:formatCode>
                <c:ptCount val="17"/>
                <c:pt idx="0">
                  <c:v>0.79292724318975805</c:v>
                </c:pt>
                <c:pt idx="1">
                  <c:v>0.487011095919411</c:v>
                </c:pt>
                <c:pt idx="2">
                  <c:v>0.50411871826750698</c:v>
                </c:pt>
                <c:pt idx="3">
                  <c:v>0.43279465823936603</c:v>
                </c:pt>
                <c:pt idx="4">
                  <c:v>0.86385715071011804</c:v>
                </c:pt>
                <c:pt idx="5">
                  <c:v>0.3245933620975</c:v>
                </c:pt>
                <c:pt idx="6">
                  <c:v>0.37276066989551998</c:v>
                </c:pt>
                <c:pt idx="7">
                  <c:v>0.72157628254535999</c:v>
                </c:pt>
                <c:pt idx="8">
                  <c:v>0.62250248245904405</c:v>
                </c:pt>
                <c:pt idx="9">
                  <c:v>0.58832817348324395</c:v>
                </c:pt>
                <c:pt idx="10">
                  <c:v>9.70118093705373E-2</c:v>
                </c:pt>
                <c:pt idx="11">
                  <c:v>0.15313468202886801</c:v>
                </c:pt>
                <c:pt idx="12">
                  <c:v>0.14790075777866399</c:v>
                </c:pt>
                <c:pt idx="13">
                  <c:v>0.16722475698802</c:v>
                </c:pt>
                <c:pt idx="14">
                  <c:v>7.9560326971142695E-2</c:v>
                </c:pt>
                <c:pt idx="15">
                  <c:v>2.12316037796536E-2</c:v>
                </c:pt>
                <c:pt idx="16">
                  <c:v>0.54779596233445904</c:v>
                </c:pt>
              </c:numCache>
            </c:numRef>
          </c:val>
          <c:smooth val="0"/>
          <c:extLst>
            <c:ext xmlns:c16="http://schemas.microsoft.com/office/drawing/2014/chart" uri="{C3380CC4-5D6E-409C-BE32-E72D297353CC}">
              <c16:uniqueId val="{00000003-39C0-46E8-B88C-6A65EB69733C}"/>
            </c:ext>
          </c:extLst>
        </c:ser>
        <c:dLbls>
          <c:showLegendKey val="0"/>
          <c:showVal val="0"/>
          <c:showCatName val="0"/>
          <c:showSerName val="0"/>
          <c:showPercent val="0"/>
          <c:showBubbleSize val="0"/>
        </c:dLbls>
        <c:marker val="1"/>
        <c:smooth val="0"/>
        <c:axId val="206733696"/>
        <c:axId val="206735232"/>
      </c:lineChart>
      <c:catAx>
        <c:axId val="206733696"/>
        <c:scaling>
          <c:orientation val="minMax"/>
        </c:scaling>
        <c:delete val="0"/>
        <c:axPos val="b"/>
        <c:numFmt formatCode="General" sourceLinked="1"/>
        <c:majorTickMark val="out"/>
        <c:minorTickMark val="none"/>
        <c:tickLblPos val="nextTo"/>
        <c:txPr>
          <a:bodyPr rot="0" vert="eaVert"/>
          <a:lstStyle/>
          <a:p>
            <a:pPr>
              <a:defRPr sz="1000">
                <a:latin typeface="ＭＳ Ｐゴシック" pitchFamily="50" charset="-128"/>
                <a:ea typeface="ＭＳ Ｐゴシック" pitchFamily="50" charset="-128"/>
              </a:defRPr>
            </a:pPr>
            <a:endParaRPr lang="ja-JP"/>
          </a:p>
        </c:txPr>
        <c:crossAx val="206735232"/>
        <c:crosses val="autoZero"/>
        <c:auto val="1"/>
        <c:lblAlgn val="ctr"/>
        <c:lblOffset val="100"/>
        <c:noMultiLvlLbl val="0"/>
      </c:catAx>
      <c:valAx>
        <c:axId val="206735232"/>
        <c:scaling>
          <c:orientation val="minMax"/>
          <c:max val="1"/>
        </c:scaling>
        <c:delete val="0"/>
        <c:axPos val="l"/>
        <c:majorGridlines/>
        <c:numFmt formatCode="0.0%" sourceLinked="1"/>
        <c:majorTickMark val="out"/>
        <c:minorTickMark val="none"/>
        <c:tickLblPos val="nextTo"/>
        <c:crossAx val="206733696"/>
        <c:crosses val="autoZero"/>
        <c:crossBetween val="between"/>
        <c:minorUnit val="0.2"/>
      </c:valAx>
    </c:plotArea>
    <c:legend>
      <c:legendPos val="r"/>
      <c:layout>
        <c:manualLayout>
          <c:xMode val="edge"/>
          <c:yMode val="edge"/>
          <c:x val="0.84493704444328999"/>
          <c:y val="0.23298100418569501"/>
          <c:w val="9.1847699059886698E-2"/>
          <c:h val="0.51479366794644699"/>
        </c:manualLayout>
      </c:layout>
      <c:overlay val="0"/>
    </c:legend>
    <c:plotVisOnly val="1"/>
    <c:dispBlanksAs val="gap"/>
    <c:showDLblsOverMax val="0"/>
  </c:chart>
  <c:txPr>
    <a:bodyPr/>
    <a:lstStyle/>
    <a:p>
      <a:pPr>
        <a:defRPr>
          <a:latin typeface="+mn-ea"/>
          <a:ea typeface="+mn-ea"/>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0"/>
            <a:ext cx="2949099" cy="496967"/>
          </a:xfrm>
          <a:prstGeom prst="rect">
            <a:avLst/>
          </a:prstGeom>
        </p:spPr>
        <p:txBody>
          <a:bodyPr vert="horz" lIns="91550" tIns="45775" rIns="91550" bIns="45775" rtlCol="0"/>
          <a:lstStyle>
            <a:lvl1pPr algn="r">
              <a:defRPr sz="1200"/>
            </a:lvl1pPr>
          </a:lstStyle>
          <a:p>
            <a:fld id="{1E47B055-3A5A-4CA7-8CE9-F0220181990A}" type="datetimeFigureOut">
              <a:rPr kumimoji="1" lang="ja-JP" altLang="en-US" smtClean="0"/>
              <a:t>2019/8/9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6"/>
            <a:ext cx="2949099" cy="496967"/>
          </a:xfrm>
          <a:prstGeom prst="rect">
            <a:avLst/>
          </a:prstGeom>
        </p:spPr>
        <p:txBody>
          <a:bodyPr vert="horz" lIns="91550" tIns="45775" rIns="91550" bIns="45775" rtlCol="0" anchor="b"/>
          <a:lstStyle>
            <a:lvl1pPr algn="r">
              <a:defRPr sz="1200"/>
            </a:lvl1pPr>
          </a:lstStyle>
          <a:p>
            <a:fld id="{2CDBD061-A0AD-4667-AAD3-3AE78EC80F34}" type="slidenum">
              <a:rPr kumimoji="1" lang="ja-JP" altLang="en-US" smtClean="0"/>
              <a:t>‹#›</a:t>
            </a:fld>
            <a:endParaRPr kumimoji="1" lang="ja-JP" altLang="en-US"/>
          </a:p>
        </p:txBody>
      </p:sp>
    </p:spTree>
    <p:extLst>
      <p:ext uri="{BB962C8B-B14F-4D97-AF65-F5344CB8AC3E}">
        <p14:creationId xmlns:p14="http://schemas.microsoft.com/office/powerpoint/2010/main" val="23693656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3</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7243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4013" y="517525"/>
            <a:ext cx="3451225" cy="25892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350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13</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90966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14</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05285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15</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26673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89250" y="517525"/>
            <a:ext cx="3449638" cy="2586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31533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065463" y="476250"/>
            <a:ext cx="3178175" cy="23828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79172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89250" y="517525"/>
            <a:ext cx="3449638" cy="2586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18</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25042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62292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59088" y="514350"/>
            <a:ext cx="3425825" cy="25701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20</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0659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43029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4013" y="517525"/>
            <a:ext cx="3460750" cy="25955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4</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790040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866840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234754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7287" cy="3725863"/>
          </a:xfrm>
        </p:spPr>
      </p:sp>
      <p:sp>
        <p:nvSpPr>
          <p:cNvPr id="3" name="ノート プレースホルダ 2"/>
          <p:cNvSpPr>
            <a:spLocks noGrp="1"/>
          </p:cNvSpPr>
          <p:nvPr>
            <p:ph type="body" idx="1"/>
          </p:nvPr>
        </p:nvSpPr>
        <p:spPr/>
        <p:txBody>
          <a:bodyPr>
            <a:normAutofit/>
          </a:bodyPr>
          <a:lstStyle/>
          <a:p>
            <a:pPr defTabSz="914216">
              <a:defRPr/>
            </a:pPr>
            <a:endParaRPr kumimoji="1" lang="ja-JP" altLang="en-US" dirty="0"/>
          </a:p>
        </p:txBody>
      </p:sp>
      <p:sp>
        <p:nvSpPr>
          <p:cNvPr id="4" name="スライド番号プレースホルダ 3"/>
          <p:cNvSpPr>
            <a:spLocks noGrp="1"/>
          </p:cNvSpPr>
          <p:nvPr>
            <p:ph type="sldNum" sz="quarter" idx="10"/>
          </p:nvPr>
        </p:nvSpPr>
        <p:spPr/>
        <p:txBody>
          <a:bodyPr/>
          <a:lstStyle/>
          <a:p>
            <a:fld id="{682C6EBF-19CA-4922-8539-4C9400BA4F41}"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07194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389843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27</a:t>
            </a:fld>
            <a:endParaRPr lang="ja-JP" altLang="en-US" dirty="0">
              <a:solidFill>
                <a:prstClr val="black"/>
              </a:solidFill>
            </a:endParaRPr>
          </a:p>
        </p:txBody>
      </p:sp>
    </p:spTree>
    <p:extLst>
      <p:ext uri="{BB962C8B-B14F-4D97-AF65-F5344CB8AC3E}">
        <p14:creationId xmlns:p14="http://schemas.microsoft.com/office/powerpoint/2010/main" val="1845892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p14="http://schemas.microsoft.com/office/powerpoint/2010/main" val="899348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29</a:t>
            </a:fld>
            <a:endParaRPr lang="ja-JP" altLang="en-US" dirty="0">
              <a:solidFill>
                <a:prstClr val="black"/>
              </a:solidFill>
            </a:endParaRPr>
          </a:p>
        </p:txBody>
      </p:sp>
    </p:spTree>
    <p:extLst>
      <p:ext uri="{BB962C8B-B14F-4D97-AF65-F5344CB8AC3E}">
        <p14:creationId xmlns:p14="http://schemas.microsoft.com/office/powerpoint/2010/main" val="2851141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3893947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31</a:t>
            </a:fld>
            <a:endParaRPr lang="ja-JP" altLang="en-US" dirty="0">
              <a:solidFill>
                <a:prstClr val="black"/>
              </a:solidFill>
            </a:endParaRPr>
          </a:p>
        </p:txBody>
      </p:sp>
    </p:spTree>
    <p:extLst>
      <p:ext uri="{BB962C8B-B14F-4D97-AF65-F5344CB8AC3E}">
        <p14:creationId xmlns:p14="http://schemas.microsoft.com/office/powerpoint/2010/main" val="1685656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32</a:t>
            </a:fld>
            <a:endParaRPr lang="ja-JP" altLang="en-US" dirty="0">
              <a:solidFill>
                <a:prstClr val="black"/>
              </a:solidFill>
            </a:endParaRPr>
          </a:p>
        </p:txBody>
      </p:sp>
    </p:spTree>
    <p:extLst>
      <p:ext uri="{BB962C8B-B14F-4D97-AF65-F5344CB8AC3E}">
        <p14:creationId xmlns:p14="http://schemas.microsoft.com/office/powerpoint/2010/main" val="193897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068638" y="476250"/>
            <a:ext cx="3182937" cy="23860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5</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056880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lang="ja-JP" altLang="en-US" smtClean="0">
                <a:solidFill>
                  <a:prstClr val="black"/>
                </a:solidFill>
              </a:rPr>
              <a:pPr/>
              <a:t>33</a:t>
            </a:fld>
            <a:endParaRPr lang="ja-JP" altLang="en-US" dirty="0">
              <a:solidFill>
                <a:prstClr val="black"/>
              </a:solidFill>
            </a:endParaRPr>
          </a:p>
        </p:txBody>
      </p:sp>
    </p:spTree>
    <p:extLst>
      <p:ext uri="{BB962C8B-B14F-4D97-AF65-F5344CB8AC3E}">
        <p14:creationId xmlns:p14="http://schemas.microsoft.com/office/powerpoint/2010/main" val="261584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4013" y="517525"/>
            <a:ext cx="3462337" cy="25955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17268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7</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16009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068638" y="476250"/>
            <a:ext cx="3182937" cy="23860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48722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04991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92425" y="517525"/>
            <a:ext cx="3454400" cy="25908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10</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14896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862263" y="514350"/>
            <a:ext cx="3430587" cy="25733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6CF123-808A-42CB-8E9C-B46E8F39B469}" type="slidenum">
              <a:rPr lang="ja-JP" altLang="en-US" smtClean="0">
                <a:solidFill>
                  <a:prstClr val="black"/>
                </a:solidFill>
                <a:latin typeface="Calibri"/>
                <a:ea typeface="ＭＳ Ｐゴシック"/>
              </a:rPr>
              <a:pPr/>
              <a:t>11</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43280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88EA7C-3878-4981-80E9-A54ECDA84E39}" type="datetime1">
              <a:rPr kumimoji="1" lang="ja-JP" altLang="en-US" smtClean="0"/>
              <a:t>2019/8/9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187505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B7E256-DEBC-45FA-B663-46CD7AF96B70}" type="datetime1">
              <a:rPr kumimoji="1" lang="ja-JP" altLang="en-US" smtClean="0"/>
              <a:t>2019/8/9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131317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F5709D-70AB-4218-95E3-8518F7603681}" type="datetime1">
              <a:rPr kumimoji="1" lang="ja-JP" altLang="en-US" smtClean="0"/>
              <a:t>2019/8/9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416064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17" y="2130456"/>
            <a:ext cx="7772399"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20" y="3886203"/>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20B1BE0-73A4-4860-BA70-C5017AC1F40D}"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99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DD5D138-82A2-46A9-9DD7-130D76C5399E}"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114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28" y="4406936"/>
            <a:ext cx="7772399"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28" y="2906713"/>
            <a:ext cx="77723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5F15B10-1803-47B4-B5BC-3AE580572B1D}"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8688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3"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2"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8E5E02F-BDA2-414E-B303-AF6C76E57509}"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6402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44"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44"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5FCE806-FA6A-4372-9C84-62115C5DE053}"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261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2C976AE-F7B3-4453-A110-4F4132AC828C}"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7579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7534B5-5FFD-41F9-AA17-C1635EAA0341}"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4473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6" y="273050"/>
            <a:ext cx="300831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63"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16" y="1435111"/>
            <a:ext cx="300831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AE6225-3CEF-4827-85F8-D8A7F0B80958}"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501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5D28E5-EEF3-4886-AFFA-6276C6EB549A}" type="datetime1">
              <a:rPr kumimoji="1" lang="ja-JP" altLang="en-US" smtClean="0"/>
              <a:t>2019/8/9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364831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1"/>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858008D-F392-41FD-9F96-E2BF15148BFB}"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2844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0CA40A-58B5-49A4-B22D-36E597821D49}"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2457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14" y="274648"/>
            <a:ext cx="20574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1" y="27464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F7E22AC-80F5-43EA-9B1E-9221608D60DC}"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474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50650A7-1CC4-4ECC-A0E3-A90E3A90F585}" type="datetime1">
              <a:rPr kumimoji="1" lang="ja-JP" altLang="en-US" smtClean="0"/>
              <a:t>2019/8/9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77513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F5E4044-0D1C-4125-9716-F3D52B177EC5}" type="datetime1">
              <a:rPr kumimoji="1" lang="ja-JP" altLang="en-US" smtClean="0"/>
              <a:t>2019/8/9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162369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BDBB518-C086-40A3-A480-F7B081CE1DB4}" type="datetime1">
              <a:rPr kumimoji="1" lang="ja-JP" altLang="en-US" smtClean="0"/>
              <a:t>2019/8/9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94999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5A6D8B-4AE5-47D5-A370-B89388208C2E}" type="datetime1">
              <a:rPr kumimoji="1" lang="ja-JP" altLang="en-US" smtClean="0"/>
              <a:t>2019/8/9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60315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F7DAFF-A051-457A-AFE3-B7B74B47AF09}" type="datetime1">
              <a:rPr kumimoji="1" lang="ja-JP" altLang="en-US" smtClean="0"/>
              <a:t>2019/8/9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419923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8A11BC-2C6C-4B43-9B83-6E91C34B2ABE}" type="datetime1">
              <a:rPr kumimoji="1" lang="ja-JP" altLang="en-US" smtClean="0"/>
              <a:t>2019/8/9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203615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01A22A-7A25-495D-A6D1-82B2BB81AD27}" type="datetime1">
              <a:rPr kumimoji="1" lang="ja-JP" altLang="en-US" smtClean="0"/>
              <a:t>2019/8/9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199413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61C13-A5CE-47D2-9314-F06EADF821DC}" type="datetime1">
              <a:rPr kumimoji="1" lang="ja-JP" altLang="en-US" smtClean="0"/>
              <a:t>2019/8/9</a:t>
            </a:fld>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50A24-A46E-47BE-8641-258EC918886E}" type="slidenum">
              <a:rPr kumimoji="1" lang="ja-JP" altLang="en-US" smtClean="0"/>
              <a:t>‹#›</a:t>
            </a:fld>
            <a:endParaRPr kumimoji="1" lang="ja-JP" altLang="en-US"/>
          </a:p>
        </p:txBody>
      </p:sp>
    </p:spTree>
    <p:extLst>
      <p:ext uri="{BB962C8B-B14F-4D97-AF65-F5344CB8AC3E}">
        <p14:creationId xmlns:p14="http://schemas.microsoft.com/office/powerpoint/2010/main" val="64263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1" y="274639"/>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1" y="1600214"/>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1"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BE297-F96D-4F92-99A7-0B88644EDEA3}" type="datetime1">
              <a:rPr lang="ja-JP" altLang="en-US" smtClean="0">
                <a:solidFill>
                  <a:prstClr val="black">
                    <a:tint val="75000"/>
                  </a:prstClr>
                </a:solidFill>
              </a:rPr>
              <a:pPr/>
              <a:t>2019/8/9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2"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172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openxmlformats.org/officeDocument/2006/relationships/image" Target="../media/image6.png"/><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notesSlide" Target="../notesSlides/notesSlide18.xml"/><Relationship Id="rId16" Type="http://schemas.microsoft.com/office/2007/relationships/hdphoto" Target="../media/hdphoto8.wdp"/><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microsoft.com/office/2007/relationships/hdphoto" Target="../media/hdphoto3.wdp"/><Relationship Id="rId15" Type="http://schemas.openxmlformats.org/officeDocument/2006/relationships/image" Target="../media/image13.png"/><Relationship Id="rId10" Type="http://schemas.microsoft.com/office/2007/relationships/hdphoto" Target="../media/hdphoto5.wdp"/><Relationship Id="rId4" Type="http://schemas.openxmlformats.org/officeDocument/2006/relationships/image" Target="../media/image7.png"/><Relationship Id="rId9" Type="http://schemas.openxmlformats.org/officeDocument/2006/relationships/image" Target="../media/image10.png"/><Relationship Id="rId14" Type="http://schemas.microsoft.com/office/2007/relationships/hdphoto" Target="../media/hdphoto7.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B00B0B-1F55-4E60-A8A2-165637593B3B}"/>
              </a:ext>
            </a:extLst>
          </p:cNvPr>
          <p:cNvSpPr>
            <a:spLocks noGrp="1"/>
          </p:cNvSpPr>
          <p:nvPr>
            <p:ph type="title"/>
          </p:nvPr>
        </p:nvSpPr>
        <p:spPr>
          <a:xfrm>
            <a:off x="325400" y="2020390"/>
            <a:ext cx="8229600" cy="2160240"/>
          </a:xfrm>
        </p:spPr>
        <p:txBody>
          <a:bodyPr>
            <a:normAutofit/>
          </a:bodyPr>
          <a:lstStyle/>
          <a:p>
            <a:r>
              <a:rPr lang="ja-JP" altLang="en-US" sz="3000" dirty="0">
                <a:latin typeface="メイリオ" panose="020B0604030504040204" pitchFamily="50" charset="-128"/>
                <a:ea typeface="メイリオ" panose="020B0604030504040204" pitchFamily="50" charset="-128"/>
              </a:rPr>
              <a:t>平成３０年度</a:t>
            </a:r>
            <a:br>
              <a:rPr lang="en-US" altLang="ja-JP" sz="3000" dirty="0">
                <a:latin typeface="メイリオ" panose="020B0604030504040204" pitchFamily="50" charset="-128"/>
                <a:ea typeface="メイリオ" panose="020B0604030504040204" pitchFamily="50" charset="-128"/>
              </a:rPr>
            </a:br>
            <a:r>
              <a:rPr lang="ja-JP" altLang="ja-JP" sz="3000" dirty="0">
                <a:latin typeface="メイリオ" panose="020B0604030504040204" pitchFamily="50" charset="-128"/>
                <a:ea typeface="メイリオ" panose="020B0604030504040204" pitchFamily="50" charset="-128"/>
              </a:rPr>
              <a:t>「自立支援型ケアプラン作成に向けた</a:t>
            </a:r>
            <a:br>
              <a:rPr lang="en-US" altLang="ja-JP" sz="3000" dirty="0">
                <a:latin typeface="メイリオ" panose="020B0604030504040204" pitchFamily="50" charset="-128"/>
                <a:ea typeface="メイリオ" panose="020B0604030504040204" pitchFamily="50" charset="-128"/>
              </a:rPr>
            </a:br>
            <a:r>
              <a:rPr lang="ja-JP" altLang="ja-JP" sz="3000" dirty="0">
                <a:latin typeface="メイリオ" panose="020B0604030504040204" pitchFamily="50" charset="-128"/>
                <a:ea typeface="メイリオ" panose="020B0604030504040204" pitchFamily="50" charset="-128"/>
              </a:rPr>
              <a:t>リハビリテーション</a:t>
            </a:r>
            <a:r>
              <a:rPr lang="ja-JP" altLang="en-US" sz="3000" dirty="0">
                <a:latin typeface="メイリオ" panose="020B0604030504040204" pitchFamily="50" charset="-128"/>
                <a:ea typeface="メイリオ" panose="020B0604030504040204" pitchFamily="50" charset="-128"/>
              </a:rPr>
              <a:t>専門職</a:t>
            </a:r>
            <a:r>
              <a:rPr lang="ja-JP" altLang="ja-JP" sz="3000" dirty="0">
                <a:latin typeface="メイリオ" panose="020B0604030504040204" pitchFamily="50" charset="-128"/>
                <a:ea typeface="メイリオ" panose="020B0604030504040204" pitchFamily="50" charset="-128"/>
              </a:rPr>
              <a:t>派遣事業」</a:t>
            </a:r>
            <a:br>
              <a:rPr lang="en-US" altLang="ja-JP" sz="3000" dirty="0">
                <a:latin typeface="メイリオ" panose="020B0604030504040204" pitchFamily="50" charset="-128"/>
                <a:ea typeface="メイリオ" panose="020B0604030504040204" pitchFamily="50" charset="-128"/>
              </a:rPr>
            </a:br>
            <a:r>
              <a:rPr lang="en-US" altLang="ja-JP" sz="3000" dirty="0">
                <a:latin typeface="メイリオ" panose="020B0604030504040204" pitchFamily="50" charset="-128"/>
                <a:ea typeface="メイリオ" panose="020B0604030504040204" pitchFamily="50" charset="-128"/>
              </a:rPr>
              <a:t>【</a:t>
            </a:r>
            <a:r>
              <a:rPr lang="ja-JP" altLang="ja-JP" sz="3000" dirty="0">
                <a:latin typeface="メイリオ" panose="020B0604030504040204" pitchFamily="50" charset="-128"/>
                <a:ea typeface="メイリオ" panose="020B0604030504040204" pitchFamily="50" charset="-128"/>
              </a:rPr>
              <a:t>事例集</a:t>
            </a:r>
            <a:r>
              <a:rPr lang="en-US" altLang="ja-JP" sz="3000" dirty="0">
                <a:latin typeface="メイリオ" panose="020B0604030504040204" pitchFamily="50" charset="-128"/>
                <a:ea typeface="メイリオ" panose="020B0604030504040204" pitchFamily="50" charset="-128"/>
              </a:rPr>
              <a:t>】</a:t>
            </a:r>
            <a:endParaRPr kumimoji="1" lang="ja-JP" altLang="en-US" sz="30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954B2C87-552C-463B-96FB-4865C3E6E189}"/>
              </a:ext>
            </a:extLst>
          </p:cNvPr>
          <p:cNvSpPr>
            <a:spLocks noGrp="1"/>
          </p:cNvSpPr>
          <p:nvPr>
            <p:ph idx="1"/>
          </p:nvPr>
        </p:nvSpPr>
        <p:spPr>
          <a:xfrm>
            <a:off x="286973" y="4883361"/>
            <a:ext cx="8570055" cy="864096"/>
          </a:xfrm>
        </p:spPr>
        <p:txBody>
          <a:bodyPr>
            <a:normAutofit/>
          </a:bodyPr>
          <a:lstStyle/>
          <a:p>
            <a:pPr marL="0" indent="0">
              <a:buNone/>
            </a:pPr>
            <a:r>
              <a:rPr lang="ja-JP" altLang="ja-JP" sz="2200" dirty="0">
                <a:latin typeface="メイリオ" panose="020B0604030504040204" pitchFamily="50" charset="-128"/>
                <a:ea typeface="メイリオ" panose="020B0604030504040204" pitchFamily="50" charset="-128"/>
              </a:rPr>
              <a:t>熊本県理学療法士協会・熊本県作業療法士会</a:t>
            </a:r>
            <a:r>
              <a:rPr lang="ja-JP" altLang="en-US" sz="2200" dirty="0">
                <a:latin typeface="メイリオ" panose="020B0604030504040204" pitchFamily="50" charset="-128"/>
                <a:ea typeface="メイリオ" panose="020B0604030504040204" pitchFamily="50" charset="-128"/>
              </a:rPr>
              <a:t>・</a:t>
            </a:r>
            <a:r>
              <a:rPr lang="ja-JP" altLang="ja-JP" sz="2200" dirty="0">
                <a:latin typeface="メイリオ" panose="020B0604030504040204" pitchFamily="50" charset="-128"/>
                <a:ea typeface="メイリオ" panose="020B0604030504040204" pitchFamily="50" charset="-128"/>
              </a:rPr>
              <a:t>熊本県言語聴覚士会</a:t>
            </a:r>
            <a:endParaRPr lang="en-US" altLang="ja-JP" sz="2200" dirty="0">
              <a:latin typeface="メイリオ" panose="020B0604030504040204" pitchFamily="50" charset="-128"/>
              <a:ea typeface="メイリオ" panose="020B0604030504040204" pitchFamily="50" charset="-128"/>
            </a:endParaRPr>
          </a:p>
          <a:p>
            <a:pPr marL="0" indent="0" algn="ctr">
              <a:buNone/>
            </a:pPr>
            <a:r>
              <a:rPr lang="ja-JP" altLang="ja-JP" sz="2200" dirty="0">
                <a:latin typeface="メイリオ" panose="020B0604030504040204" pitchFamily="50" charset="-128"/>
                <a:ea typeface="メイリオ" panose="020B0604030504040204" pitchFamily="50" charset="-128"/>
              </a:rPr>
              <a:t>熊本市</a:t>
            </a:r>
            <a:endParaRPr kumimoji="1" lang="ja-JP" altLang="en-US" sz="2200" dirty="0">
              <a:latin typeface="メイリオ" panose="020B0604030504040204" pitchFamily="50" charset="-128"/>
              <a:ea typeface="メイリオ" panose="020B0604030504040204" pitchFamily="50" charset="-128"/>
            </a:endParaRPr>
          </a:p>
        </p:txBody>
      </p:sp>
      <p:pic>
        <p:nvPicPr>
          <p:cNvPr id="4" name="Picture 2">
            <a:extLst>
              <a:ext uri="{FF2B5EF4-FFF2-40B4-BE49-F238E27FC236}">
                <a16:creationId xmlns:a16="http://schemas.microsoft.com/office/drawing/2014/main" id="{0FD397E9-382C-44A8-9428-E40846D954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336" y="5682823"/>
            <a:ext cx="1352947" cy="10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コンテンツ プレースホルダー 2">
            <a:extLst>
              <a:ext uri="{FF2B5EF4-FFF2-40B4-BE49-F238E27FC236}">
                <a16:creationId xmlns:a16="http://schemas.microsoft.com/office/drawing/2014/main" id="{2F80EB65-0E8B-4CDF-96E8-220684C1AB59}"/>
              </a:ext>
            </a:extLst>
          </p:cNvPr>
          <p:cNvSpPr txBox="1">
            <a:spLocks/>
          </p:cNvSpPr>
          <p:nvPr/>
        </p:nvSpPr>
        <p:spPr>
          <a:xfrm>
            <a:off x="6496632" y="260648"/>
            <a:ext cx="2755888" cy="4634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22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ja-JP" altLang="en-US" sz="220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BFBEC573-C46F-4D3B-AE2C-19C7D3E12804}"/>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0</a:t>
            </a:fld>
            <a:r>
              <a:rPr kumimoji="1" lang="en-US" altLang="ja-JP" sz="2000" dirty="0">
                <a:solidFill>
                  <a:schemeClr val="tx1"/>
                </a:solidFill>
              </a:rPr>
              <a:t>-</a:t>
            </a:r>
          </a:p>
        </p:txBody>
      </p:sp>
    </p:spTree>
    <p:extLst>
      <p:ext uri="{BB962C8B-B14F-4D97-AF65-F5344CB8AC3E}">
        <p14:creationId xmlns:p14="http://schemas.microsoft.com/office/powerpoint/2010/main" val="145582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02CA2A26-65E9-4231-AFDE-8A6FC4AF5012}"/>
              </a:ext>
            </a:extLst>
          </p:cNvPr>
          <p:cNvSpPr/>
          <p:nvPr/>
        </p:nvSpPr>
        <p:spPr>
          <a:xfrm>
            <a:off x="115379" y="4329225"/>
            <a:ext cx="8927429" cy="405985"/>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5" name="角丸四角形 4"/>
          <p:cNvSpPr/>
          <p:nvPr/>
        </p:nvSpPr>
        <p:spPr>
          <a:xfrm>
            <a:off x="113007" y="537903"/>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83260" y="530079"/>
            <a:ext cx="1040619" cy="640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地域活動への参加により、今後の生活に対する自信獲得を目指した事例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31010"/>
            <a:ext cx="1832357" cy="624809"/>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86045" y="569911"/>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97660" y="4843623"/>
            <a:ext cx="8927429"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83260" y="4843623"/>
            <a:ext cx="1113813" cy="5915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90964" y="1256048"/>
          <a:ext cx="8928024" cy="3002280"/>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182006">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182006">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170630">
                <a:tc rowSpan="11">
                  <a:txBody>
                    <a:bodyPr/>
                    <a:lstStyle/>
                    <a:p>
                      <a:pPr algn="ctr"/>
                      <a:r>
                        <a:rPr kumimoji="1" lang="ja-JP" altLang="en-US" sz="1000" dirty="0"/>
                        <a:t>介入開始時</a:t>
                      </a:r>
                    </a:p>
                  </a:txBody>
                  <a:tcPr vert="eaVert" anchor="ctr"/>
                </a:tc>
                <a:tc rowSpan="7">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rowSpan="2">
                  <a:txBody>
                    <a:bodyPr/>
                    <a:lstStyle/>
                    <a:p>
                      <a:pPr algn="l"/>
                      <a:r>
                        <a:rPr kumimoji="1" lang="ja-JP" altLang="en-US" sz="900" dirty="0"/>
                        <a:t>筋力低下</a:t>
                      </a:r>
                    </a:p>
                  </a:txBody>
                  <a:tcPr anchor="ctr"/>
                </a:tc>
                <a:tc>
                  <a:txBody>
                    <a:bodyPr/>
                    <a:lstStyle/>
                    <a:p>
                      <a:pPr algn="ctr"/>
                      <a:r>
                        <a:rPr kumimoji="1" lang="en-US" altLang="ja-JP" sz="900" dirty="0"/>
                        <a:t>b730</a:t>
                      </a:r>
                      <a:endParaRPr kumimoji="1" lang="ja-JP" altLang="en-US" sz="900" dirty="0"/>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900" dirty="0"/>
                        <a:t>自転車への不安</a:t>
                      </a:r>
                      <a:endParaRPr kumimoji="1" lang="en-US" altLang="ja-JP" sz="900"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900" dirty="0"/>
                        <a:t>d475</a:t>
                      </a:r>
                    </a:p>
                  </a:txBody>
                  <a:tcPr anchor="ctr">
                    <a:lnB w="12700" cap="flat" cmpd="sng" algn="ctr">
                      <a:solidFill>
                        <a:schemeClr val="tx1"/>
                      </a:solidFill>
                      <a:prstDash val="solid"/>
                      <a:round/>
                      <a:headEnd type="none" w="med" len="med"/>
                      <a:tailEnd type="none" w="med" len="med"/>
                    </a:lnB>
                  </a:tcPr>
                </a:tc>
                <a:tc rowSpan="2">
                  <a:txBody>
                    <a:bodyPr/>
                    <a:lstStyle/>
                    <a:p>
                      <a:pPr algn="l"/>
                      <a:r>
                        <a:rPr kumimoji="1" lang="ja-JP" altLang="en-US" sz="900" dirty="0"/>
                        <a:t>独居、娘は県外、２ヵ月に１回程度の来熊</a:t>
                      </a:r>
                    </a:p>
                  </a:txBody>
                  <a:tcPr/>
                </a:tc>
                <a:tc rowSpan="2">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2"/>
                  </a:ext>
                </a:extLst>
              </a:tr>
              <a:tr h="1706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900" dirty="0"/>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バス利用機会減少</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t>d470</a:t>
                      </a:r>
                      <a:endParaRPr kumimoji="1" lang="ja-JP" altLang="en-US" sz="900" dirty="0"/>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16529343"/>
                  </a:ext>
                </a:extLst>
              </a:tr>
              <a:tr h="17063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可動性低下</a:t>
                      </a:r>
                      <a:endParaRPr kumimoji="1" lang="en-US" altLang="ja-JP" sz="900" dirty="0"/>
                    </a:p>
                  </a:txBody>
                  <a:tcPr anchor="ctr">
                    <a:noFill/>
                  </a:tcPr>
                </a:tc>
                <a:tc>
                  <a:txBody>
                    <a:bodyPr/>
                    <a:lstStyle/>
                    <a:p>
                      <a:pPr algn="ctr"/>
                      <a:r>
                        <a:rPr kumimoji="1" lang="en-US" altLang="ja-JP" sz="900" dirty="0"/>
                        <a:t>b710</a:t>
                      </a:r>
                      <a:endParaRPr kumimoji="1" lang="ja-JP" altLang="en-US" sz="900" dirty="0"/>
                    </a:p>
                  </a:txBody>
                  <a:tcPr anchor="ctr"/>
                </a:tc>
                <a:tc>
                  <a:txBody>
                    <a:bodyPr/>
                    <a:lstStyle/>
                    <a:p>
                      <a:pPr algn="l"/>
                      <a:r>
                        <a:rPr kumimoji="1" lang="ja-JP" altLang="en-US" sz="900" dirty="0"/>
                        <a:t>屋内歩行でのふらつき</a:t>
                      </a:r>
                    </a:p>
                  </a:txBody>
                  <a:tcPr/>
                </a:tc>
                <a:tc>
                  <a:txBody>
                    <a:bodyPr/>
                    <a:lstStyle/>
                    <a:p>
                      <a:pPr algn="ctr"/>
                      <a:r>
                        <a:rPr kumimoji="1" lang="en-US" altLang="ja-JP" sz="900" dirty="0"/>
                        <a:t>d460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3"/>
                  </a:ext>
                </a:extLst>
              </a:tr>
              <a:tr h="17063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脊椎湾曲による姿勢不良</a:t>
                      </a:r>
                      <a:endParaRPr kumimoji="1" lang="en-US" altLang="ja-JP" sz="900" dirty="0">
                        <a:solidFill>
                          <a:schemeClr val="tx1"/>
                        </a:solidFill>
                      </a:endParaRPr>
                    </a:p>
                  </a:txBody>
                  <a:tcPr anchor="ctr">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900" dirty="0">
                          <a:solidFill>
                            <a:schemeClr val="tx1"/>
                          </a:solidFill>
                        </a:rPr>
                        <a:t>S760</a:t>
                      </a:r>
                    </a:p>
                  </a:txBody>
                  <a:tcPr anchor="ctr">
                    <a:lnB w="12700" cap="flat" cmpd="sng" algn="ctr">
                      <a:solidFill>
                        <a:schemeClr val="tx1"/>
                      </a:solidFill>
                      <a:prstDash val="solid"/>
                      <a:round/>
                      <a:headEnd type="none" w="med" len="med"/>
                      <a:tailEnd type="none" w="med" len="med"/>
                    </a:lnB>
                    <a:solidFill>
                      <a:srgbClr val="FFFF00"/>
                    </a:solidFill>
                  </a:tcPr>
                </a:tc>
                <a:tc rowSpan="2">
                  <a:txBody>
                    <a:bodyPr/>
                    <a:lstStyle/>
                    <a:p>
                      <a:pPr algn="l"/>
                      <a:r>
                        <a:rPr kumimoji="1" lang="ja-JP" altLang="en-US" sz="900" dirty="0">
                          <a:solidFill>
                            <a:schemeClr val="tx1"/>
                          </a:solidFill>
                        </a:rPr>
                        <a:t>屋外歩行の体力低下</a:t>
                      </a:r>
                    </a:p>
                  </a:txBody>
                  <a:tcPr/>
                </a:tc>
                <a:tc rowSpan="2">
                  <a:txBody>
                    <a:bodyPr/>
                    <a:lstStyle/>
                    <a:p>
                      <a:pPr algn="ctr"/>
                      <a:r>
                        <a:rPr kumimoji="1" lang="en-US" altLang="ja-JP" sz="900" dirty="0"/>
                        <a:t>d465</a:t>
                      </a:r>
                      <a:endParaRPr kumimoji="1" lang="ja-JP" altLang="en-US" sz="900" dirty="0"/>
                    </a:p>
                  </a:txBody>
                  <a:tcPr anchor="ctr"/>
                </a:tc>
                <a:tc rowSpan="2">
                  <a:txBody>
                    <a:bodyPr/>
                    <a:lstStyle/>
                    <a:p>
                      <a:pPr algn="l"/>
                      <a:endParaRPr kumimoji="1" lang="ja-JP" altLang="en-US" sz="900" dirty="0"/>
                    </a:p>
                  </a:txBody>
                  <a:tcPr>
                    <a:noFill/>
                  </a:tcPr>
                </a:tc>
                <a:tc rowSpan="2">
                  <a:txBody>
                    <a:bodyPr/>
                    <a:lstStyle/>
                    <a:p>
                      <a:pPr algn="ctr"/>
                      <a:endParaRPr kumimoji="1" lang="ja-JP" altLang="en-US" sz="900" dirty="0"/>
                    </a:p>
                  </a:txBody>
                  <a:tcPr anchor="ctr"/>
                </a:tc>
                <a:extLst>
                  <a:ext uri="{0D108BD9-81ED-4DB2-BD59-A6C34878D82A}">
                    <a16:rowId xmlns:a16="http://schemas.microsoft.com/office/drawing/2014/main" val="10004"/>
                  </a:ext>
                </a:extLst>
              </a:tr>
              <a:tr h="17063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疼痛による姿勢不良</a:t>
                      </a: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d415</a:t>
                      </a:r>
                      <a:endParaRPr kumimoji="1" lang="ja-JP" altLang="en-US" sz="900" dirty="0">
                        <a:solidFill>
                          <a:schemeClr val="tx1"/>
                        </a:solidFill>
                      </a:endParaRPr>
                    </a:p>
                  </a:txBody>
                  <a:tcPr anchor="ctr">
                    <a:lnT w="12700" cap="flat" cmpd="sng" algn="ctr">
                      <a:solidFill>
                        <a:schemeClr val="tx1"/>
                      </a:solidFill>
                      <a:prstDash val="solid"/>
                      <a:round/>
                      <a:headEnd type="none" w="med" len="med"/>
                      <a:tailEnd type="none" w="med" len="med"/>
                    </a:lnT>
                    <a:solidFill>
                      <a:srgbClr val="FFFF00"/>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30665655"/>
                  </a:ext>
                </a:extLst>
              </a:tr>
              <a:tr h="17063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内服による排尿困難</a:t>
                      </a:r>
                    </a:p>
                  </a:txBody>
                  <a:tcPr anchor="ctr"/>
                </a:tc>
                <a:tc>
                  <a:txBody>
                    <a:bodyPr/>
                    <a:lstStyle/>
                    <a:p>
                      <a:pPr algn="ctr"/>
                      <a:r>
                        <a:rPr kumimoji="1" lang="en-US" altLang="ja-JP" sz="900" dirty="0">
                          <a:solidFill>
                            <a:schemeClr val="tx1"/>
                          </a:solidFill>
                        </a:rPr>
                        <a:t>b620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買い物時の運搬困難</a:t>
                      </a:r>
                    </a:p>
                  </a:txBody>
                  <a:tcPr/>
                </a:tc>
                <a:tc>
                  <a:txBody>
                    <a:bodyPr/>
                    <a:lstStyle/>
                    <a:p>
                      <a:pPr algn="ctr"/>
                      <a:r>
                        <a:rPr kumimoji="1" lang="en-US" altLang="ja-JP" sz="900" dirty="0"/>
                        <a:t>d620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17063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他者交流はあまり好まない</a:t>
                      </a:r>
                    </a:p>
                  </a:txBody>
                  <a:tcPr anchor="ctr"/>
                </a:tc>
                <a:tc>
                  <a:txBody>
                    <a:bodyPr/>
                    <a:lstStyle/>
                    <a:p>
                      <a:pPr algn="ctr"/>
                      <a:r>
                        <a:rPr kumimoji="1" lang="en-US" altLang="ja-JP" sz="900" dirty="0">
                          <a:solidFill>
                            <a:schemeClr val="tx1"/>
                          </a:solidFill>
                        </a:rPr>
                        <a:t>d750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門扉の階段昇降が不安・負担</a:t>
                      </a:r>
                    </a:p>
                  </a:txBody>
                  <a:tcPr>
                    <a:solidFill>
                      <a:srgbClr val="FFFF00"/>
                    </a:solidFill>
                  </a:tcPr>
                </a:tc>
                <a:tc>
                  <a:txBody>
                    <a:bodyPr/>
                    <a:lstStyle/>
                    <a:p>
                      <a:pPr algn="ctr"/>
                      <a:r>
                        <a:rPr kumimoji="1" lang="en-US" altLang="ja-JP" sz="900" dirty="0"/>
                        <a:t>d460</a:t>
                      </a:r>
                      <a:endParaRPr kumimoji="1" lang="ja-JP" altLang="en-US" sz="900" dirty="0"/>
                    </a:p>
                  </a:txBody>
                  <a:tcPr anchor="ctr">
                    <a:solidFill>
                      <a:srgbClr val="FFFF00"/>
                    </a:solidFill>
                  </a:tcP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170630">
                <a:tc vMerge="1">
                  <a:txBody>
                    <a:bodyPr/>
                    <a:lstStyle/>
                    <a:p>
                      <a:pPr algn="ctr"/>
                      <a:endParaRPr kumimoji="1" lang="ja-JP" altLang="en-US" sz="1000" dirty="0"/>
                    </a:p>
                  </a:txBody>
                  <a:tcPr anchor="ctr"/>
                </a:tc>
                <a:tc rowSpan="4">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認知機能に問題なし</a:t>
                      </a:r>
                    </a:p>
                  </a:txBody>
                  <a:tcPr anchor="ctr">
                    <a:noFill/>
                  </a:tcPr>
                </a:tc>
                <a:tc>
                  <a:txBody>
                    <a:bodyPr/>
                    <a:lstStyle/>
                    <a:p>
                      <a:pPr algn="ctr"/>
                      <a:r>
                        <a:rPr kumimoji="1" lang="en-US" altLang="ja-JP" sz="900" dirty="0">
                          <a:solidFill>
                            <a:schemeClr val="tx1"/>
                          </a:solidFill>
                        </a:rPr>
                        <a:t>b117</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調理は好む、本を毎月購入している</a:t>
                      </a:r>
                    </a:p>
                  </a:txBody>
                  <a:tcPr>
                    <a:noFill/>
                  </a:tcPr>
                </a:tc>
                <a:tc>
                  <a:txBody>
                    <a:bodyPr/>
                    <a:lstStyle/>
                    <a:p>
                      <a:pPr algn="ctr"/>
                      <a:r>
                        <a:rPr kumimoji="1" lang="en-US" altLang="ja-JP" sz="900" dirty="0"/>
                        <a:t>d630</a:t>
                      </a:r>
                      <a:endParaRPr kumimoji="1" lang="ja-JP" altLang="en-US" sz="900" dirty="0"/>
                    </a:p>
                  </a:txBody>
                  <a:tcPr anchor="ctr"/>
                </a:tc>
                <a:tc>
                  <a:txBody>
                    <a:bodyPr/>
                    <a:lstStyle/>
                    <a:p>
                      <a:pPr algn="l"/>
                      <a:r>
                        <a:rPr kumimoji="1" lang="ja-JP" altLang="en-US" sz="900" dirty="0"/>
                        <a:t>持ち家</a:t>
                      </a:r>
                    </a:p>
                  </a:txBody>
                  <a:tcPr/>
                </a:tc>
                <a:tc>
                  <a:txBody>
                    <a:bodyPr/>
                    <a:lstStyle/>
                    <a:p>
                      <a:pPr algn="ctr"/>
                      <a:r>
                        <a:rPr kumimoji="1" lang="en-US" altLang="ja-JP" sz="900" dirty="0"/>
                        <a:t>e165</a:t>
                      </a:r>
                      <a:endParaRPr kumimoji="1" lang="ja-JP" altLang="en-US" sz="900" dirty="0"/>
                    </a:p>
                  </a:txBody>
                  <a:tcPr anchor="ctr"/>
                </a:tc>
                <a:extLst>
                  <a:ext uri="{0D108BD9-81ED-4DB2-BD59-A6C34878D82A}">
                    <a16:rowId xmlns:a16="http://schemas.microsoft.com/office/drawing/2014/main" val="10007"/>
                  </a:ext>
                </a:extLst>
              </a:tr>
              <a:tr h="170630">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散歩・自主運動への意欲がある</a:t>
                      </a:r>
                    </a:p>
                  </a:txBody>
                  <a:tcPr anchor="ctr">
                    <a:solidFill>
                      <a:srgbClr val="FFFF00"/>
                    </a:solidFill>
                  </a:tcPr>
                </a:tc>
                <a:tc>
                  <a:txBody>
                    <a:bodyPr/>
                    <a:lstStyle/>
                    <a:p>
                      <a:pPr algn="ctr"/>
                      <a:r>
                        <a:rPr kumimoji="1" lang="en-US" altLang="ja-JP" sz="900" dirty="0">
                          <a:solidFill>
                            <a:schemeClr val="tx1"/>
                          </a:solidFill>
                        </a:rPr>
                        <a:t>b130</a:t>
                      </a:r>
                      <a:endParaRPr kumimoji="1" lang="ja-JP" altLang="en-US" sz="900" dirty="0">
                        <a:solidFill>
                          <a:schemeClr val="tx1"/>
                        </a:solidFill>
                      </a:endParaRPr>
                    </a:p>
                  </a:txBody>
                  <a:tcPr anchor="ctr">
                    <a:solidFill>
                      <a:srgbClr val="FFFF00"/>
                    </a:solidFill>
                  </a:tcPr>
                </a:tc>
                <a:tc>
                  <a:txBody>
                    <a:bodyPr/>
                    <a:lstStyle/>
                    <a:p>
                      <a:pPr algn="l"/>
                      <a:r>
                        <a:rPr kumimoji="1" lang="ja-JP" altLang="en-US" sz="900" dirty="0">
                          <a:solidFill>
                            <a:schemeClr val="tx1"/>
                          </a:solidFill>
                        </a:rPr>
                        <a:t>家事動作は可能（自立）</a:t>
                      </a:r>
                    </a:p>
                  </a:txBody>
                  <a:tcPr/>
                </a:tc>
                <a:tc>
                  <a:txBody>
                    <a:bodyPr/>
                    <a:lstStyle/>
                    <a:p>
                      <a:pPr algn="ctr"/>
                      <a:r>
                        <a:rPr kumimoji="1" lang="en-US" altLang="ja-JP" sz="900" dirty="0"/>
                        <a:t>d640</a:t>
                      </a:r>
                      <a:endParaRPr kumimoji="1" lang="ja-JP" altLang="en-US" sz="900" dirty="0"/>
                    </a:p>
                  </a:txBody>
                  <a:tcPr anchor="ctr"/>
                </a:tc>
                <a:tc>
                  <a:txBody>
                    <a:bodyPr/>
                    <a:lstStyle/>
                    <a:p>
                      <a:pPr algn="l"/>
                      <a:r>
                        <a:rPr kumimoji="1" lang="ja-JP" altLang="en-US" sz="900" dirty="0"/>
                        <a:t>金銭的余裕はある（自費サービス可能）</a:t>
                      </a:r>
                    </a:p>
                  </a:txBody>
                  <a:tcPr>
                    <a:noFill/>
                  </a:tcPr>
                </a:tc>
                <a:tc>
                  <a:txBody>
                    <a:bodyPr/>
                    <a:lstStyle/>
                    <a:p>
                      <a:pPr algn="ctr"/>
                      <a:r>
                        <a:rPr kumimoji="1" lang="en-US" altLang="ja-JP" sz="900" dirty="0"/>
                        <a:t>d870</a:t>
                      </a:r>
                      <a:endParaRPr kumimoji="1" lang="ja-JP" altLang="en-US" sz="900" dirty="0"/>
                    </a:p>
                  </a:txBody>
                  <a:tcPr anchor="ctr"/>
                </a:tc>
                <a:extLst>
                  <a:ext uri="{0D108BD9-81ED-4DB2-BD59-A6C34878D82A}">
                    <a16:rowId xmlns:a16="http://schemas.microsoft.com/office/drawing/2014/main" val="10008"/>
                  </a:ext>
                </a:extLst>
              </a:tr>
              <a:tr h="170630">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自転車利用により生活圏拡大</a:t>
                      </a:r>
                    </a:p>
                  </a:txBody>
                  <a:tcPr>
                    <a:solidFill>
                      <a:srgbClr val="FFFF00"/>
                    </a:solidFill>
                  </a:tcPr>
                </a:tc>
                <a:tc>
                  <a:txBody>
                    <a:bodyPr/>
                    <a:lstStyle/>
                    <a:p>
                      <a:pPr algn="ctr"/>
                      <a:r>
                        <a:rPr kumimoji="1" lang="en-US" altLang="ja-JP" sz="900" dirty="0"/>
                        <a:t>d475</a:t>
                      </a:r>
                      <a:endParaRPr kumimoji="1" lang="ja-JP" altLang="en-US" sz="900" dirty="0"/>
                    </a:p>
                  </a:txBody>
                  <a:tcPr anchor="ctr">
                    <a:solidFill>
                      <a:srgbClr val="FFFF00"/>
                    </a:solidFill>
                  </a:tcP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9"/>
                  </a:ext>
                </a:extLst>
              </a:tr>
              <a:tr h="170630">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近隣に声を掛け合える知人がいる</a:t>
                      </a:r>
                    </a:p>
                  </a:txBody>
                  <a:tcPr/>
                </a:tc>
                <a:tc>
                  <a:txBody>
                    <a:bodyPr/>
                    <a:lstStyle/>
                    <a:p>
                      <a:pPr algn="ctr"/>
                      <a:r>
                        <a:rPr kumimoji="1" lang="en-US" altLang="ja-JP" sz="900" dirty="0"/>
                        <a:t>d750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bl>
          </a:graphicData>
        </a:graphic>
      </p:graphicFrame>
      <p:sp>
        <p:nvSpPr>
          <p:cNvPr id="66" name="角丸四角形 65"/>
          <p:cNvSpPr/>
          <p:nvPr/>
        </p:nvSpPr>
        <p:spPr>
          <a:xfrm>
            <a:off x="83258" y="1253050"/>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68387" y="5545717"/>
            <a:ext cx="8955410" cy="626500"/>
            <a:chOff x="63108" y="6160826"/>
            <a:chExt cx="9002834" cy="626500"/>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63108" y="6160826"/>
              <a:ext cx="1102609"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03521" y="4322725"/>
            <a:ext cx="1113813" cy="405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54" name="角丸四角形 25">
            <a:extLst>
              <a:ext uri="{FF2B5EF4-FFF2-40B4-BE49-F238E27FC236}">
                <a16:creationId xmlns:a16="http://schemas.microsoft.com/office/drawing/2014/main" id="{7132C9D3-0A06-4290-9618-B0A09F5EE62B}"/>
              </a:ext>
            </a:extLst>
          </p:cNvPr>
          <p:cNvSpPr/>
          <p:nvPr/>
        </p:nvSpPr>
        <p:spPr>
          <a:xfrm>
            <a:off x="90894" y="6253847"/>
            <a:ext cx="8934195" cy="497445"/>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26224" y="6280550"/>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27887"/>
            <a:ext cx="879696" cy="261610"/>
          </a:xfrm>
          <a:prstGeom prst="rect">
            <a:avLst/>
          </a:prstGeom>
          <a:noFill/>
        </p:spPr>
        <p:txBody>
          <a:bodyPr wrap="square" rtlCol="0">
            <a:spAutoFit/>
          </a:bodyPr>
          <a:lstStyle/>
          <a:p>
            <a:r>
              <a:rPr kumimoji="1" lang="ja-JP" altLang="en-US" sz="1100" dirty="0"/>
              <a:t>要支援１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72402" y="800696"/>
            <a:ext cx="604137" cy="261610"/>
          </a:xfrm>
          <a:prstGeom prst="rect">
            <a:avLst/>
          </a:prstGeom>
          <a:noFill/>
        </p:spPr>
        <p:txBody>
          <a:bodyPr wrap="square" rtlCol="0">
            <a:spAutoFit/>
          </a:bodyPr>
          <a:lstStyle/>
          <a:p>
            <a:r>
              <a:rPr lang="ja-JP" altLang="en-US" sz="1100"/>
              <a:t>ロコモ</a:t>
            </a:r>
            <a:endParaRPr kumimoji="1" lang="ja-JP" altLang="en-US" sz="1100" dirty="0"/>
          </a:p>
        </p:txBody>
      </p:sp>
      <p:sp>
        <p:nvSpPr>
          <p:cNvPr id="41" name="正方形/長方形 40"/>
          <p:cNvSpPr/>
          <p:nvPr/>
        </p:nvSpPr>
        <p:spPr>
          <a:xfrm>
            <a:off x="1161161" y="585712"/>
            <a:ext cx="5913550" cy="553998"/>
          </a:xfrm>
          <a:prstGeom prst="rect">
            <a:avLst/>
          </a:prstGeom>
        </p:spPr>
        <p:txBody>
          <a:bodyPr wrap="square">
            <a:spAutoFit/>
          </a:bodyPr>
          <a:lstStyle/>
          <a:p>
            <a:pPr defTabSz="633039"/>
            <a:r>
              <a:rPr lang="en-US" altLang="ja-JP" sz="1000" dirty="0">
                <a:latin typeface="+mn-ea"/>
                <a:cs typeface="ＭＳ Ｐゴシック" charset="0"/>
              </a:rPr>
              <a:t>80</a:t>
            </a:r>
            <a:r>
              <a:rPr lang="ja-JP" altLang="en-US" sz="1000" dirty="0">
                <a:latin typeface="+mn-ea"/>
                <a:cs typeface="ＭＳ Ｐゴシック" charset="0"/>
              </a:rPr>
              <a:t>代　女性　一人暮らしで</a:t>
            </a:r>
            <a:r>
              <a:rPr lang="en-US" altLang="ja-JP" sz="1000" dirty="0">
                <a:latin typeface="+mn-ea"/>
                <a:cs typeface="ＭＳ Ｐゴシック" charset="0"/>
              </a:rPr>
              <a:t>ADL</a:t>
            </a:r>
            <a:r>
              <a:rPr lang="ja-JP" altLang="en-US" sz="1000" dirty="0">
                <a:latin typeface="+mn-ea"/>
                <a:cs typeface="ＭＳ Ｐゴシック" charset="0"/>
              </a:rPr>
              <a:t>自立、</a:t>
            </a:r>
            <a:r>
              <a:rPr lang="en-US" altLang="ja-JP" sz="1000" dirty="0">
                <a:latin typeface="+mn-ea"/>
                <a:cs typeface="ＭＳ Ｐゴシック" charset="0"/>
              </a:rPr>
              <a:t>IADL</a:t>
            </a:r>
            <a:r>
              <a:rPr lang="ja-JP" altLang="en-US" sz="1000" dirty="0">
                <a:latin typeface="+mn-ea"/>
                <a:cs typeface="ＭＳ Ｐゴシック" charset="0"/>
              </a:rPr>
              <a:t>も行えているが、先天性脊椎湾曲症に伴う姿勢不良があり、右腰と股関節周囲に疼痛が聞かれている。立位保持や歩行を伴う動作に制限あり。長距離歩行への不安により、外出や運動の機会が減少し、社会参加の場への参加も億劫となり、今後に不安が聞かれている。</a:t>
            </a:r>
            <a:r>
              <a:rPr lang="ja-JP" altLang="en-US" sz="1000" dirty="0">
                <a:latin typeface="ＭＳ Ｐゴシック"/>
                <a:cs typeface="ＭＳ Ｐゴシック" charset="0"/>
              </a:rPr>
              <a:t>　</a:t>
            </a:r>
            <a:endParaRPr lang="en-US" altLang="ja-JP" sz="100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211471" y="4836224"/>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環境調査と調整　　）</a:t>
            </a:r>
            <a:endParaRPr lang="ja-JP" altLang="ja-JP" sz="12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229190" y="4399919"/>
            <a:ext cx="7706081" cy="246221"/>
          </a:xfrm>
          <a:prstGeom prst="rect">
            <a:avLst/>
          </a:prstGeom>
          <a:noFill/>
        </p:spPr>
        <p:txBody>
          <a:bodyPr wrap="square" rtlCol="0">
            <a:spAutoFit/>
          </a:bodyPr>
          <a:lstStyle/>
          <a:p>
            <a:r>
              <a:rPr lang="ja-JP" altLang="en-US" sz="1000" dirty="0"/>
              <a:t>➀筋力や体力をつけて自信を持って地域の活動に参加できる。　➁自転車で気ままに活動できるようになる。</a:t>
            </a:r>
          </a:p>
        </p:txBody>
      </p:sp>
      <p:sp>
        <p:nvSpPr>
          <p:cNvPr id="60" name="テキスト ボックス 59"/>
          <p:cNvSpPr txBox="1"/>
          <p:nvPr/>
        </p:nvSpPr>
        <p:spPr>
          <a:xfrm>
            <a:off x="1226222" y="5572168"/>
            <a:ext cx="7864576" cy="577081"/>
          </a:xfrm>
          <a:prstGeom prst="rect">
            <a:avLst/>
          </a:prstGeom>
          <a:noFill/>
        </p:spPr>
        <p:txBody>
          <a:bodyPr wrap="square" rtlCol="0">
            <a:spAutoFit/>
          </a:bodyPr>
          <a:lstStyle/>
          <a:p>
            <a:pPr defTabSz="633039"/>
            <a:r>
              <a:rPr lang="ja-JP" altLang="en-US" sz="1050" spc="-150" dirty="0">
                <a:latin typeface="ＭＳ ゴシック" panose="020B0609070205080204" pitchFamily="49" charset="-128"/>
                <a:ea typeface="ＭＳ ゴシック" panose="020B0609070205080204" pitchFamily="49" charset="-128"/>
              </a:rPr>
              <a:t>専門職による運動や身体に対する不安傾聴や助言、自主運動の見直しと提案をしてもらう事で、疼痛コントロールが図れ、通院の機会が減る事で地域活動へも参加可能になると考えた。又、自主運動に対しチェック表を活用する事で達成感の獲得に繋がると考えた。又、転倒歴があることから屋内外を安全・安楽に移動するために手すり設置の環境調整を提案した。その後の動作確認も含めて、通所系のサービスを提案した。　　　</a:t>
            </a:r>
            <a:endParaRPr lang="en-US" altLang="ja-JP" sz="1050" spc="-150"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4099062" y="6225566"/>
            <a:ext cx="4973483" cy="553998"/>
          </a:xfrm>
          <a:prstGeom prst="rect">
            <a:avLst/>
          </a:prstGeom>
          <a:noFill/>
        </p:spPr>
        <p:txBody>
          <a:bodyPr wrap="square" rtlCol="0">
            <a:spAutoFit/>
          </a:bodyPr>
          <a:lstStyle/>
          <a:p>
            <a:r>
              <a:rPr lang="ja-JP" altLang="en-US" sz="1000" dirty="0"/>
              <a:t>手すり設置し安心して動作可能。通所介護利用を開始し、疼痛持続しているが増強はなし。自主運動は指導内容の一部実施と意識は低く、表の活用も歩行のみの反映に留まった。目標の地域活動は、身体面より受け入れ不良であり実行度・満足度は変化なかった。</a:t>
            </a:r>
          </a:p>
        </p:txBody>
      </p:sp>
      <p:sp>
        <p:nvSpPr>
          <p:cNvPr id="29" name="角丸四角形 104">
            <a:extLst>
              <a:ext uri="{FF2B5EF4-FFF2-40B4-BE49-F238E27FC236}">
                <a16:creationId xmlns:a16="http://schemas.microsoft.com/office/drawing/2014/main" id="{E3F42097-1AEE-4FA1-B7C4-2991ED016400}"/>
              </a:ext>
            </a:extLst>
          </p:cNvPr>
          <p:cNvSpPr/>
          <p:nvPr/>
        </p:nvSpPr>
        <p:spPr>
          <a:xfrm>
            <a:off x="100339" y="6256984"/>
            <a:ext cx="1089956" cy="494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結果（４ケ月後）</a:t>
            </a:r>
          </a:p>
        </p:txBody>
      </p:sp>
      <p:sp>
        <p:nvSpPr>
          <p:cNvPr id="30" name="テキスト ボックス 29">
            <a:extLst>
              <a:ext uri="{FF2B5EF4-FFF2-40B4-BE49-F238E27FC236}">
                <a16:creationId xmlns:a16="http://schemas.microsoft.com/office/drawing/2014/main" id="{CA5EB2B3-7976-4B8E-B4ED-CAA8AB6D0C44}"/>
              </a:ext>
            </a:extLst>
          </p:cNvPr>
          <p:cNvSpPr txBox="1"/>
          <p:nvPr/>
        </p:nvSpPr>
        <p:spPr>
          <a:xfrm>
            <a:off x="1197071" y="6471405"/>
            <a:ext cx="7864576" cy="253916"/>
          </a:xfrm>
          <a:prstGeom prst="rect">
            <a:avLst/>
          </a:prstGeom>
          <a:noFill/>
        </p:spPr>
        <p:txBody>
          <a:bodyPr wrap="square" rtlCol="0">
            <a:spAutoFit/>
          </a:bodyPr>
          <a:lstStyle/>
          <a:p>
            <a:r>
              <a:rPr kumimoji="1" lang="ja-JP" altLang="en-US" sz="1050" dirty="0"/>
              <a:t>実行度　➀０→</a:t>
            </a:r>
            <a:r>
              <a:rPr lang="ja-JP" altLang="en-US" sz="1050" dirty="0"/>
              <a:t>０➁０→２ </a:t>
            </a:r>
            <a:r>
              <a:rPr kumimoji="1" lang="ja-JP" altLang="en-US" sz="1050" dirty="0"/>
              <a:t>　満足度　➀➁１０</a:t>
            </a:r>
            <a:r>
              <a:rPr lang="ja-JP" altLang="en-US" sz="1050" dirty="0"/>
              <a:t>→１０</a:t>
            </a:r>
            <a:endParaRPr kumimoji="1" lang="ja-JP" altLang="en-US" sz="1050" dirty="0"/>
          </a:p>
        </p:txBody>
      </p:sp>
      <p:sp>
        <p:nvSpPr>
          <p:cNvPr id="32" name="スライド番号プレースホルダー 3">
            <a:extLst>
              <a:ext uri="{FF2B5EF4-FFF2-40B4-BE49-F238E27FC236}">
                <a16:creationId xmlns:a16="http://schemas.microsoft.com/office/drawing/2014/main" id="{E026374C-8473-4F48-AE82-5118D4F4B396}"/>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7</a:t>
            </a:r>
          </a:p>
        </p:txBody>
      </p:sp>
      <p:sp>
        <p:nvSpPr>
          <p:cNvPr id="33" name="スライド番号プレースホルダー 5">
            <a:extLst>
              <a:ext uri="{FF2B5EF4-FFF2-40B4-BE49-F238E27FC236}">
                <a16:creationId xmlns:a16="http://schemas.microsoft.com/office/drawing/2014/main" id="{07519D1D-15B3-4975-A331-79948CC9531D}"/>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9</a:t>
            </a:fld>
            <a:r>
              <a:rPr kumimoji="1" lang="en-US" altLang="ja-JP" sz="2000" dirty="0">
                <a:solidFill>
                  <a:schemeClr val="tx1"/>
                </a:solidFill>
              </a:rPr>
              <a:t>-</a:t>
            </a:r>
          </a:p>
        </p:txBody>
      </p:sp>
    </p:spTree>
    <p:extLst>
      <p:ext uri="{BB962C8B-B14F-4D97-AF65-F5344CB8AC3E}">
        <p14:creationId xmlns:p14="http://schemas.microsoft.com/office/powerpoint/2010/main" val="178737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96440" y="512761"/>
            <a:ext cx="1052106" cy="646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t>インフォーマルサービスの利用で健康を取り戻し、趣味を再開した事例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119730" y="4996690"/>
            <a:ext cx="8909048" cy="650055"/>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79416" y="4984056"/>
            <a:ext cx="1097133" cy="669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96439" y="1191684"/>
          <a:ext cx="8916683" cy="3322320"/>
        </p:xfrm>
        <a:graphic>
          <a:graphicData uri="http://schemas.openxmlformats.org/drawingml/2006/table">
            <a:tbl>
              <a:tblPr firstRow="1" bandRow="1">
                <a:tableStyleId>{5940675A-B579-460E-94D1-54222C63F5DA}</a:tableStyleId>
              </a:tblPr>
              <a:tblGrid>
                <a:gridCol w="216316">
                  <a:extLst>
                    <a:ext uri="{9D8B030D-6E8A-4147-A177-3AD203B41FA5}">
                      <a16:colId xmlns:a16="http://schemas.microsoft.com/office/drawing/2014/main" val="20000"/>
                    </a:ext>
                  </a:extLst>
                </a:gridCol>
                <a:gridCol w="829115">
                  <a:extLst>
                    <a:ext uri="{9D8B030D-6E8A-4147-A177-3AD203B41FA5}">
                      <a16:colId xmlns:a16="http://schemas.microsoft.com/office/drawing/2014/main" val="20001"/>
                    </a:ext>
                  </a:extLst>
                </a:gridCol>
                <a:gridCol w="2162908">
                  <a:extLst>
                    <a:ext uri="{9D8B030D-6E8A-4147-A177-3AD203B41FA5}">
                      <a16:colId xmlns:a16="http://schemas.microsoft.com/office/drawing/2014/main" val="20002"/>
                    </a:ext>
                  </a:extLst>
                </a:gridCol>
                <a:gridCol w="468629">
                  <a:extLst>
                    <a:ext uri="{9D8B030D-6E8A-4147-A177-3AD203B41FA5}">
                      <a16:colId xmlns:a16="http://schemas.microsoft.com/office/drawing/2014/main" val="20003"/>
                    </a:ext>
                  </a:extLst>
                </a:gridCol>
                <a:gridCol w="2162908">
                  <a:extLst>
                    <a:ext uri="{9D8B030D-6E8A-4147-A177-3AD203B41FA5}">
                      <a16:colId xmlns:a16="http://schemas.microsoft.com/office/drawing/2014/main" val="20004"/>
                    </a:ext>
                  </a:extLst>
                </a:gridCol>
                <a:gridCol w="468629">
                  <a:extLst>
                    <a:ext uri="{9D8B030D-6E8A-4147-A177-3AD203B41FA5}">
                      <a16:colId xmlns:a16="http://schemas.microsoft.com/office/drawing/2014/main" val="20005"/>
                    </a:ext>
                  </a:extLst>
                </a:gridCol>
                <a:gridCol w="2162908">
                  <a:extLst>
                    <a:ext uri="{9D8B030D-6E8A-4147-A177-3AD203B41FA5}">
                      <a16:colId xmlns:a16="http://schemas.microsoft.com/office/drawing/2014/main" val="20006"/>
                    </a:ext>
                  </a:extLst>
                </a:gridCol>
                <a:gridCol w="445270">
                  <a:extLst>
                    <a:ext uri="{9D8B030D-6E8A-4147-A177-3AD203B41FA5}">
                      <a16:colId xmlns:a16="http://schemas.microsoft.com/office/drawing/2014/main" val="20007"/>
                    </a:ext>
                  </a:extLst>
                </a:gridCol>
              </a:tblGrid>
              <a:tr h="214021">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solidFill>
                            <a:schemeClr val="tx1"/>
                          </a:solidFill>
                        </a:rPr>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solidFill>
                            <a:schemeClr val="tx1"/>
                          </a:solidFill>
                        </a:rPr>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solidFill>
                            <a:schemeClr val="tx1"/>
                          </a:solidFill>
                        </a:rPr>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14021">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extLst>
                  <a:ext uri="{0D108BD9-81ED-4DB2-BD59-A6C34878D82A}">
                    <a16:rowId xmlns:a16="http://schemas.microsoft.com/office/drawing/2014/main" val="10001"/>
                  </a:ext>
                </a:extLst>
              </a:tr>
              <a:tr h="140831">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solidFill>
                            <a:schemeClr val="tx1"/>
                          </a:solidFill>
                        </a:rPr>
                        <a:t>記憶力の低下</a:t>
                      </a:r>
                    </a:p>
                  </a:txBody>
                  <a:tcPr anchor="ctr"/>
                </a:tc>
                <a:tc>
                  <a:txBody>
                    <a:bodyPr/>
                    <a:lstStyle/>
                    <a:p>
                      <a:pPr algn="ctr"/>
                      <a:r>
                        <a:rPr kumimoji="1" lang="en-US" altLang="ja-JP" sz="900" dirty="0">
                          <a:solidFill>
                            <a:schemeClr val="tx1"/>
                          </a:solidFill>
                        </a:rPr>
                        <a:t>b144</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日程の忘れ</a:t>
                      </a:r>
                      <a:endParaRPr kumimoji="1" lang="en-US" altLang="ja-JP" sz="900" dirty="0">
                        <a:solidFill>
                          <a:schemeClr val="tx1"/>
                        </a:solidFill>
                      </a:endParaRPr>
                    </a:p>
                    <a:p>
                      <a:pPr algn="l"/>
                      <a:r>
                        <a:rPr kumimoji="1" lang="ja-JP" altLang="en-US" sz="900" dirty="0">
                          <a:solidFill>
                            <a:schemeClr val="tx1"/>
                          </a:solidFill>
                        </a:rPr>
                        <a:t>自身で頼んでいたものを忘れる</a:t>
                      </a:r>
                    </a:p>
                  </a:txBody>
                  <a:tcPr/>
                </a:tc>
                <a:tc>
                  <a:txBody>
                    <a:bodyPr/>
                    <a:lstStyle/>
                    <a:p>
                      <a:pPr algn="ctr"/>
                      <a:r>
                        <a:rPr kumimoji="1" lang="en-US" altLang="ja-JP" sz="900" dirty="0">
                          <a:solidFill>
                            <a:schemeClr val="tx1"/>
                          </a:solidFill>
                        </a:rPr>
                        <a:t>d230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自宅周辺は坂道・段差が多い</a:t>
                      </a:r>
                      <a:endParaRPr kumimoji="1" lang="en-US" altLang="ja-JP" sz="900" dirty="0">
                        <a:solidFill>
                          <a:schemeClr val="tx1"/>
                        </a:solidFill>
                      </a:endParaRPr>
                    </a:p>
                    <a:p>
                      <a:pPr algn="l"/>
                      <a:r>
                        <a:rPr kumimoji="1" lang="ja-JP" altLang="en-US" sz="900" dirty="0">
                          <a:solidFill>
                            <a:schemeClr val="tx1"/>
                          </a:solidFill>
                        </a:rPr>
                        <a:t>近隣に店がない</a:t>
                      </a:r>
                    </a:p>
                  </a:txBody>
                  <a:tcPr>
                    <a:solidFill>
                      <a:srgbClr val="FFFF00"/>
                    </a:solidFill>
                  </a:tcPr>
                </a:tc>
                <a:tc>
                  <a:txBody>
                    <a:bodyPr/>
                    <a:lstStyle/>
                    <a:p>
                      <a:pPr algn="ctr"/>
                      <a:r>
                        <a:rPr kumimoji="1" lang="en-US" altLang="ja-JP" sz="900" dirty="0">
                          <a:solidFill>
                            <a:schemeClr val="tx1"/>
                          </a:solidFill>
                        </a:rPr>
                        <a:t>e210</a:t>
                      </a:r>
                      <a:endParaRPr kumimoji="1" lang="ja-JP" altLang="en-US" sz="900" dirty="0">
                        <a:solidFill>
                          <a:schemeClr val="tx1"/>
                        </a:solidFill>
                      </a:endParaRPr>
                    </a:p>
                  </a:txBody>
                  <a:tcPr anchor="ctr"/>
                </a:tc>
                <a:extLst>
                  <a:ext uri="{0D108BD9-81ED-4DB2-BD59-A6C34878D82A}">
                    <a16:rowId xmlns:a16="http://schemas.microsoft.com/office/drawing/2014/main" val="10002"/>
                  </a:ext>
                </a:extLst>
              </a:tr>
              <a:tr h="135111">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仙骨部の疼痛</a:t>
                      </a:r>
                    </a:p>
                  </a:txBody>
                  <a:tcPr anchor="ctr">
                    <a:noFill/>
                  </a:tcPr>
                </a:tc>
                <a:tc>
                  <a:txBody>
                    <a:bodyPr/>
                    <a:lstStyle/>
                    <a:p>
                      <a:pPr algn="ctr"/>
                      <a:r>
                        <a:rPr kumimoji="1" lang="en-US" altLang="ja-JP" sz="900" dirty="0">
                          <a:solidFill>
                            <a:schemeClr val="tx1"/>
                          </a:solidFill>
                        </a:rPr>
                        <a:t>b720</a:t>
                      </a:r>
                      <a:endParaRPr kumimoji="1" lang="ja-JP" altLang="en-US" sz="900" dirty="0">
                        <a:solidFill>
                          <a:schemeClr val="tx1"/>
                        </a:solidFill>
                      </a:endParaRPr>
                    </a:p>
                  </a:txBody>
                  <a:tcPr anchor="ctr"/>
                </a:tc>
                <a:tc>
                  <a:txBody>
                    <a:bodyPr/>
                    <a:lstStyle/>
                    <a:p>
                      <a:pPr algn="l"/>
                      <a:r>
                        <a:rPr kumimoji="1" lang="en-US" altLang="ja-JP" sz="900" dirty="0">
                          <a:solidFill>
                            <a:schemeClr val="tx1"/>
                          </a:solidFill>
                        </a:rPr>
                        <a:t>30</a:t>
                      </a:r>
                      <a:r>
                        <a:rPr kumimoji="1" lang="ja-JP" altLang="en-US" sz="900" dirty="0">
                          <a:solidFill>
                            <a:schemeClr val="tx1"/>
                          </a:solidFill>
                        </a:rPr>
                        <a:t>分以上の立位での作業困難</a:t>
                      </a:r>
                    </a:p>
                  </a:txBody>
                  <a:tcPr>
                    <a:noFill/>
                  </a:tcPr>
                </a:tc>
                <a:tc>
                  <a:txBody>
                    <a:bodyPr/>
                    <a:lstStyle/>
                    <a:p>
                      <a:pPr algn="ctr"/>
                      <a:r>
                        <a:rPr kumimoji="1" lang="en-US" altLang="ja-JP" sz="900" dirty="0">
                          <a:solidFill>
                            <a:schemeClr val="tx1"/>
                          </a:solidFill>
                        </a:rPr>
                        <a:t>d415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独居で</a:t>
                      </a:r>
                      <a:r>
                        <a:rPr kumimoji="1" lang="en-US" altLang="ja-JP" sz="900" dirty="0">
                          <a:solidFill>
                            <a:schemeClr val="tx1"/>
                          </a:solidFill>
                        </a:rPr>
                        <a:t>1</a:t>
                      </a:r>
                      <a:r>
                        <a:rPr kumimoji="1" lang="ja-JP" altLang="en-US" sz="900" dirty="0">
                          <a:solidFill>
                            <a:schemeClr val="tx1"/>
                          </a:solidFill>
                        </a:rPr>
                        <a:t>人で生活行為を行なう事が多い</a:t>
                      </a:r>
                    </a:p>
                  </a:txBody>
                  <a:tcPr/>
                </a:tc>
                <a:tc>
                  <a:txBody>
                    <a:bodyPr/>
                    <a:lstStyle/>
                    <a:p>
                      <a:pPr algn="ctr"/>
                      <a:r>
                        <a:rPr kumimoji="1" lang="en-US" altLang="ja-JP" sz="900" dirty="0">
                          <a:solidFill>
                            <a:schemeClr val="tx1"/>
                          </a:solidFill>
                        </a:rPr>
                        <a:t>e310</a:t>
                      </a:r>
                      <a:endParaRPr kumimoji="1" lang="ja-JP" altLang="en-US" sz="900" dirty="0">
                        <a:solidFill>
                          <a:schemeClr val="tx1"/>
                        </a:solidFill>
                      </a:endParaRPr>
                    </a:p>
                  </a:txBody>
                  <a:tcPr anchor="ctr"/>
                </a:tc>
                <a:extLst>
                  <a:ext uri="{0D108BD9-81ED-4DB2-BD59-A6C34878D82A}">
                    <a16:rowId xmlns:a16="http://schemas.microsoft.com/office/drawing/2014/main" val="10003"/>
                  </a:ext>
                </a:extLst>
              </a:tr>
              <a:tr h="122535">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下肢の筋膜性の疼痛</a:t>
                      </a:r>
                    </a:p>
                  </a:txBody>
                  <a:tcPr anchor="ctr">
                    <a:noFill/>
                  </a:tcPr>
                </a:tc>
                <a:tc>
                  <a:txBody>
                    <a:bodyPr/>
                    <a:lstStyle/>
                    <a:p>
                      <a:pPr algn="ctr"/>
                      <a:r>
                        <a:rPr kumimoji="1" lang="en-US" altLang="ja-JP" sz="900" dirty="0">
                          <a:solidFill>
                            <a:schemeClr val="tx1"/>
                          </a:solidFill>
                        </a:rPr>
                        <a:t>b735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高い所の作業・重い物を取り扱い困難</a:t>
                      </a:r>
                    </a:p>
                  </a:txBody>
                  <a:tcPr/>
                </a:tc>
                <a:tc>
                  <a:txBody>
                    <a:bodyPr/>
                    <a:lstStyle/>
                    <a:p>
                      <a:pPr algn="ctr"/>
                      <a:r>
                        <a:rPr kumimoji="1" lang="en-US" altLang="ja-JP" sz="900" dirty="0">
                          <a:solidFill>
                            <a:schemeClr val="tx1"/>
                          </a:solidFill>
                        </a:rPr>
                        <a:t>d430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noFill/>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04"/>
                  </a:ext>
                </a:extLst>
              </a:tr>
              <a:tr h="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筋の持久力低下</a:t>
                      </a:r>
                    </a:p>
                  </a:txBody>
                  <a:tcPr anchor="ctr"/>
                </a:tc>
                <a:tc>
                  <a:txBody>
                    <a:bodyPr/>
                    <a:lstStyle/>
                    <a:p>
                      <a:pPr algn="ctr"/>
                      <a:r>
                        <a:rPr kumimoji="1" lang="en-US" altLang="ja-JP" sz="900" dirty="0">
                          <a:solidFill>
                            <a:schemeClr val="tx1"/>
                          </a:solidFill>
                        </a:rPr>
                        <a:t>b740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長距離・坂道・段差の多い場所での移動困難</a:t>
                      </a:r>
                    </a:p>
                  </a:txBody>
                  <a:tcPr/>
                </a:tc>
                <a:tc>
                  <a:txBody>
                    <a:bodyPr/>
                    <a:lstStyle/>
                    <a:p>
                      <a:pPr algn="ctr"/>
                      <a:r>
                        <a:rPr kumimoji="1" lang="en-US" altLang="ja-JP" sz="900" dirty="0">
                          <a:solidFill>
                            <a:schemeClr val="tx1"/>
                          </a:solidFill>
                        </a:rPr>
                        <a:t>d460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05"/>
                  </a:ext>
                </a:extLst>
              </a:tr>
              <a:tr h="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歩行時の転倒の危険</a:t>
                      </a:r>
                    </a:p>
                  </a:txBody>
                  <a:tcPr anchor="ctr">
                    <a:solidFill>
                      <a:srgbClr val="FFFF00"/>
                    </a:solidFill>
                  </a:tcPr>
                </a:tc>
                <a:tc>
                  <a:txBody>
                    <a:bodyPr/>
                    <a:lstStyle/>
                    <a:p>
                      <a:pPr algn="ctr"/>
                      <a:r>
                        <a:rPr kumimoji="1" lang="en-US" altLang="ja-JP" sz="900" dirty="0">
                          <a:solidFill>
                            <a:schemeClr val="tx1"/>
                          </a:solidFill>
                        </a:rPr>
                        <a:t>b770</a:t>
                      </a:r>
                      <a:endParaRPr kumimoji="1" lang="ja-JP" altLang="en-US" sz="900" dirty="0">
                        <a:solidFill>
                          <a:schemeClr val="tx1"/>
                        </a:solidFill>
                      </a:endParaRPr>
                    </a:p>
                  </a:txBody>
                  <a:tcPr anchor="ctr"/>
                </a:tc>
                <a:tc>
                  <a:txBody>
                    <a:bodyPr/>
                    <a:lstStyle/>
                    <a:p>
                      <a:pPr algn="l"/>
                      <a:r>
                        <a:rPr kumimoji="1" lang="en-US" altLang="ja-JP" sz="900" dirty="0">
                          <a:solidFill>
                            <a:schemeClr val="tx1"/>
                          </a:solidFill>
                        </a:rPr>
                        <a:t>1</a:t>
                      </a:r>
                      <a:r>
                        <a:rPr kumimoji="1" lang="ja-JP" altLang="en-US" sz="900" dirty="0">
                          <a:solidFill>
                            <a:schemeClr val="tx1"/>
                          </a:solidFill>
                        </a:rPr>
                        <a:t>人で買い物に行けない</a:t>
                      </a:r>
                    </a:p>
                  </a:txBody>
                  <a:tcPr>
                    <a:noFill/>
                  </a:tcPr>
                </a:tc>
                <a:tc>
                  <a:txBody>
                    <a:bodyPr/>
                    <a:lstStyle/>
                    <a:p>
                      <a:pPr algn="ctr"/>
                      <a:r>
                        <a:rPr kumimoji="1" lang="en-US" altLang="ja-JP" sz="900" dirty="0">
                          <a:solidFill>
                            <a:schemeClr val="tx1"/>
                          </a:solidFill>
                        </a:rPr>
                        <a:t>d620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noFill/>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06"/>
                  </a:ext>
                </a:extLst>
              </a:tr>
              <a:tr h="0">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活発で意欲的な性格</a:t>
                      </a:r>
                    </a:p>
                  </a:txBody>
                  <a:tcPr anchor="ctr">
                    <a:solidFill>
                      <a:srgbClr val="FFFF00"/>
                    </a:solidFill>
                  </a:tcPr>
                </a:tc>
                <a:tc>
                  <a:txBody>
                    <a:bodyPr/>
                    <a:lstStyle/>
                    <a:p>
                      <a:pPr algn="ctr"/>
                      <a:r>
                        <a:rPr kumimoji="1" lang="en-US" altLang="ja-JP" sz="900" dirty="0">
                          <a:solidFill>
                            <a:schemeClr val="tx1"/>
                          </a:solidFill>
                        </a:rPr>
                        <a:t>b130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やりたいことが明確</a:t>
                      </a:r>
                    </a:p>
                  </a:txBody>
                  <a:tcPr>
                    <a:solidFill>
                      <a:srgbClr val="FFFF00"/>
                    </a:solidFill>
                  </a:tcPr>
                </a:tc>
                <a:tc>
                  <a:txBody>
                    <a:bodyPr/>
                    <a:lstStyle/>
                    <a:p>
                      <a:pPr algn="ctr"/>
                      <a:r>
                        <a:rPr kumimoji="1" lang="en-US" altLang="ja-JP" sz="900" dirty="0">
                          <a:solidFill>
                            <a:schemeClr val="tx1"/>
                          </a:solidFill>
                        </a:rPr>
                        <a:t>d177</a:t>
                      </a:r>
                      <a:endParaRPr kumimoji="1" lang="ja-JP" altLang="en-US" sz="9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支援してくれる親族がいる（手すり設置・買い物等）</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e315</a:t>
                      </a:r>
                      <a:endParaRPr kumimoji="1" lang="ja-JP" altLang="en-US" sz="900" dirty="0">
                        <a:solidFill>
                          <a:schemeClr val="tx1"/>
                        </a:solidFill>
                      </a:endParaRPr>
                    </a:p>
                  </a:txBody>
                  <a:tcPr anchor="ctr"/>
                </a:tc>
                <a:extLst>
                  <a:ext uri="{0D108BD9-81ED-4DB2-BD59-A6C34878D82A}">
                    <a16:rowId xmlns:a16="http://schemas.microsoft.com/office/drawing/2014/main" val="10007"/>
                  </a:ext>
                </a:extLst>
              </a:tr>
              <a:tr h="0">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筋の出力は保たれている</a:t>
                      </a:r>
                    </a:p>
                  </a:txBody>
                  <a:tcPr anchor="ctr"/>
                </a:tc>
                <a:tc>
                  <a:txBody>
                    <a:bodyPr/>
                    <a:lstStyle/>
                    <a:p>
                      <a:pPr algn="ctr"/>
                      <a:r>
                        <a:rPr kumimoji="1" lang="en-US" altLang="ja-JP" sz="900" dirty="0">
                          <a:solidFill>
                            <a:schemeClr val="tx1"/>
                          </a:solidFill>
                        </a:rPr>
                        <a:t>b730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他者に頼むことが出来る</a:t>
                      </a:r>
                    </a:p>
                  </a:txBody>
                  <a:tcPr>
                    <a:solidFill>
                      <a:srgbClr val="FFFF00"/>
                    </a:solidFill>
                  </a:tcPr>
                </a:tc>
                <a:tc>
                  <a:txBody>
                    <a:bodyPr/>
                    <a:lstStyle/>
                    <a:p>
                      <a:pPr algn="ctr"/>
                      <a:r>
                        <a:rPr kumimoji="1" lang="en-US" altLang="ja-JP" sz="900" dirty="0">
                          <a:solidFill>
                            <a:schemeClr val="tx1"/>
                          </a:solidFill>
                        </a:rPr>
                        <a:t>d660</a:t>
                      </a:r>
                      <a:endParaRPr kumimoji="1" lang="ja-JP" altLang="en-US" sz="9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親しい友人がいる</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e320</a:t>
                      </a:r>
                      <a:endParaRPr kumimoji="1" lang="ja-JP" altLang="en-US" sz="900" dirty="0">
                        <a:solidFill>
                          <a:schemeClr val="tx1"/>
                        </a:solidFill>
                      </a:endParaRPr>
                    </a:p>
                  </a:txBody>
                  <a:tcPr anchor="ctr"/>
                </a:tc>
                <a:extLst>
                  <a:ext uri="{0D108BD9-81ED-4DB2-BD59-A6C34878D82A}">
                    <a16:rowId xmlns:a16="http://schemas.microsoft.com/office/drawing/2014/main" val="10008"/>
                  </a:ext>
                </a:extLst>
              </a:tr>
              <a:tr h="145375">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noFill/>
                  </a:tcPr>
                </a:tc>
                <a:tc>
                  <a:txBody>
                    <a:bodyPr/>
                    <a:lstStyle/>
                    <a:p>
                      <a:pPr algn="ctr"/>
                      <a:endParaRPr kumimoji="1" lang="ja-JP" altLang="en-US" sz="9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地域住民とカラオケサークルに関わりがある</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e325</a:t>
                      </a:r>
                      <a:endParaRPr kumimoji="1" lang="ja-JP" altLang="en-US" sz="900" dirty="0">
                        <a:solidFill>
                          <a:schemeClr val="tx1"/>
                        </a:solidFill>
                      </a:endParaRPr>
                    </a:p>
                    <a:p>
                      <a:pPr algn="ctr"/>
                      <a:endParaRPr kumimoji="1" lang="ja-JP" altLang="en-US" sz="900" dirty="0">
                        <a:solidFill>
                          <a:schemeClr val="tx1"/>
                        </a:solidFill>
                      </a:endParaRPr>
                    </a:p>
                  </a:txBody>
                  <a:tcPr anchor="ctr"/>
                </a:tc>
                <a:extLst>
                  <a:ext uri="{0D108BD9-81ED-4DB2-BD59-A6C34878D82A}">
                    <a16:rowId xmlns:a16="http://schemas.microsoft.com/office/drawing/2014/main" val="10009"/>
                  </a:ext>
                </a:extLst>
              </a:tr>
              <a:tr h="139655">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10"/>
                  </a:ext>
                </a:extLst>
              </a:tr>
              <a:tr h="200645">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94806" y="1182285"/>
            <a:ext cx="1053740"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84063" y="5673466"/>
            <a:ext cx="8941437" cy="626500"/>
            <a:chOff x="62489" y="6149981"/>
            <a:chExt cx="9003453" cy="626500"/>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62489" y="6149981"/>
              <a:ext cx="1102609"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79414" y="4581692"/>
            <a:ext cx="8941436" cy="2312517"/>
            <a:chOff x="160734" y="1627903"/>
            <a:chExt cx="8941436" cy="2479498"/>
          </a:xfrm>
        </p:grpSpPr>
        <p:sp>
          <p:nvSpPr>
            <p:cNvPr id="22" name="角丸四角形 3">
              <a:extLst>
                <a:ext uri="{FF2B5EF4-FFF2-40B4-BE49-F238E27FC236}">
                  <a16:creationId xmlns:a16="http://schemas.microsoft.com/office/drawing/2014/main" id="{02CA2A26-65E9-4231-AFDE-8A6FC4AF5012}"/>
                </a:ext>
              </a:extLst>
            </p:cNvPr>
            <p:cNvSpPr/>
            <p:nvPr/>
          </p:nvSpPr>
          <p:spPr>
            <a:xfrm>
              <a:off x="200715" y="1627903"/>
              <a:ext cx="8901455" cy="396226"/>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76126" y="1648000"/>
              <a:ext cx="1063165" cy="376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60734" y="3524734"/>
              <a:ext cx="1078558" cy="562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結果（２ケ月後）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239291" y="3835150"/>
              <a:ext cx="1961181" cy="272251"/>
            </a:xfrm>
            <a:prstGeom prst="rect">
              <a:avLst/>
            </a:prstGeom>
            <a:noFill/>
          </p:spPr>
          <p:txBody>
            <a:bodyPr wrap="square" rtlCol="0">
              <a:spAutoFit/>
            </a:bodyPr>
            <a:lstStyle/>
            <a:p>
              <a:r>
                <a:rPr kumimoji="1" lang="ja-JP" altLang="en-US" sz="1050" dirty="0"/>
                <a:t>実行度　</a:t>
              </a:r>
              <a:r>
                <a:rPr lang="en-US" altLang="ja-JP" sz="1050" dirty="0"/>
                <a:t>6</a:t>
              </a:r>
              <a:r>
                <a:rPr kumimoji="1" lang="ja-JP" altLang="en-US" sz="1050" dirty="0"/>
                <a:t>→</a:t>
              </a:r>
              <a:r>
                <a:rPr lang="en-US" altLang="ja-JP" sz="1050" dirty="0"/>
                <a:t>9</a:t>
              </a:r>
              <a:r>
                <a:rPr lang="ja-JP" altLang="en-US" sz="1050" dirty="0"/>
                <a:t> </a:t>
              </a:r>
              <a:r>
                <a:rPr kumimoji="1" lang="ja-JP" altLang="en-US" sz="1050" dirty="0"/>
                <a:t>　　満足度　</a:t>
              </a:r>
              <a:r>
                <a:rPr kumimoji="1" lang="en-US" altLang="ja-JP" sz="1050" dirty="0"/>
                <a:t>6</a:t>
              </a:r>
              <a:r>
                <a:rPr lang="ja-JP" altLang="en-US" sz="1050" dirty="0"/>
                <a:t>→</a:t>
              </a:r>
              <a:r>
                <a:rPr lang="en-US" altLang="ja-JP" sz="1050" dirty="0"/>
                <a:t>9</a:t>
              </a:r>
              <a:endParaRPr kumimoji="1" lang="ja-JP" altLang="en-US" sz="1050" dirty="0"/>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84062" y="6336064"/>
            <a:ext cx="8941436" cy="525001"/>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rot="10800000" flipV="1">
            <a:off x="1174429" y="6410966"/>
            <a:ext cx="20162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05972"/>
            <a:ext cx="879696" cy="261610"/>
          </a:xfrm>
          <a:prstGeom prst="rect">
            <a:avLst/>
          </a:prstGeom>
          <a:noFill/>
        </p:spPr>
        <p:txBody>
          <a:bodyPr wrap="square" rtlCol="0">
            <a:spAutoFit/>
          </a:bodyPr>
          <a:lstStyle/>
          <a:p>
            <a:r>
              <a:rPr kumimoji="1" lang="ja-JP" altLang="en-US" sz="1100" dirty="0"/>
              <a:t>要支援１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1537" y="800696"/>
            <a:ext cx="606927" cy="261610"/>
          </a:xfrm>
          <a:prstGeom prst="rect">
            <a:avLst/>
          </a:prstGeom>
          <a:noFill/>
        </p:spPr>
        <p:txBody>
          <a:bodyPr wrap="square" rtlCol="0">
            <a:spAutoFit/>
          </a:bodyPr>
          <a:lstStyle/>
          <a:p>
            <a:r>
              <a:rPr lang="ja-JP" altLang="en-US" sz="1100" dirty="0"/>
              <a:t>ロコモ</a:t>
            </a:r>
            <a:endParaRPr kumimoji="1" lang="ja-JP" altLang="en-US" sz="1100" dirty="0"/>
          </a:p>
        </p:txBody>
      </p:sp>
      <p:sp>
        <p:nvSpPr>
          <p:cNvPr id="41" name="正方形/長方形 40"/>
          <p:cNvSpPr/>
          <p:nvPr/>
        </p:nvSpPr>
        <p:spPr>
          <a:xfrm>
            <a:off x="1148548" y="539646"/>
            <a:ext cx="5913550" cy="553998"/>
          </a:xfrm>
          <a:prstGeom prst="rect">
            <a:avLst/>
          </a:prstGeom>
        </p:spPr>
        <p:txBody>
          <a:bodyPr wrap="square">
            <a:spAutoFit/>
          </a:bodyPr>
          <a:lstStyle/>
          <a:p>
            <a:pPr defTabSz="633039"/>
            <a:r>
              <a:rPr lang="en-US" altLang="ja-JP" sz="1000" dirty="0">
                <a:latin typeface="ＭＳ Ｐゴシック"/>
                <a:cs typeface="ＭＳ Ｐゴシック" charset="0"/>
              </a:rPr>
              <a:t>80</a:t>
            </a:r>
            <a:r>
              <a:rPr lang="ja-JP" altLang="en-US" sz="1000" dirty="0">
                <a:latin typeface="ＭＳ Ｐゴシック"/>
                <a:cs typeface="ＭＳ Ｐゴシック" charset="0"/>
              </a:rPr>
              <a:t>代　女性</a:t>
            </a:r>
            <a:endParaRPr lang="en-US" altLang="ja-JP" sz="1000" dirty="0">
              <a:latin typeface="ＭＳ Ｐゴシック"/>
              <a:cs typeface="ＭＳ Ｐゴシック" charset="0"/>
            </a:endParaRPr>
          </a:p>
          <a:p>
            <a:pPr defTabSz="633039"/>
            <a:r>
              <a:rPr lang="ja-JP" altLang="en-US" sz="1000" dirty="0">
                <a:solidFill>
                  <a:sysClr val="windowText" lastClr="000000"/>
                </a:solidFill>
                <a:latin typeface="ＭＳ Ｐゴシック"/>
                <a:cs typeface="ＭＳ Ｐゴシック" charset="0"/>
              </a:rPr>
              <a:t>既往歴として、脳梗塞・</a:t>
            </a:r>
            <a:r>
              <a:rPr lang="zh-TW" altLang="en-US" sz="1000" dirty="0">
                <a:solidFill>
                  <a:sysClr val="windowText" lastClr="000000"/>
                </a:solidFill>
                <a:latin typeface="ＭＳ Ｐゴシック"/>
                <a:cs typeface="ＭＳ Ｐゴシック" charset="0"/>
              </a:rPr>
              <a:t>脊柱管狭窄</a:t>
            </a:r>
            <a:r>
              <a:rPr lang="ja-JP" altLang="en-US" sz="1000" dirty="0">
                <a:solidFill>
                  <a:sysClr val="windowText" lastClr="000000"/>
                </a:solidFill>
                <a:latin typeface="ＭＳ Ｐゴシック"/>
                <a:cs typeface="ＭＳ Ｐゴシック" charset="0"/>
              </a:rPr>
              <a:t>症・</a:t>
            </a:r>
            <a:r>
              <a:rPr lang="zh-TW" altLang="en-US" sz="1000" dirty="0">
                <a:solidFill>
                  <a:sysClr val="windowText" lastClr="000000"/>
                </a:solidFill>
                <a:latin typeface="ＭＳ Ｐゴシック"/>
                <a:cs typeface="ＭＳ Ｐゴシック" charset="0"/>
              </a:rPr>
              <a:t>仙腸関節症</a:t>
            </a:r>
            <a:r>
              <a:rPr lang="ja-JP" altLang="en-US" sz="1000" dirty="0">
                <a:solidFill>
                  <a:sysClr val="windowText" lastClr="000000"/>
                </a:solidFill>
                <a:latin typeface="ＭＳ Ｐゴシック"/>
                <a:cs typeface="ＭＳ Ｐゴシック" charset="0"/>
              </a:rPr>
              <a:t>あり。右股関節の痛みが発症し、右下肢全体に痛みが出現。歩行に支障が出てきており、外出の機会が激減しており、屋内外での転倒も起きていた。</a:t>
            </a:r>
            <a:endParaRPr lang="en-US" altLang="ja-JP" sz="1000" dirty="0">
              <a:solidFill>
                <a:srgbClr val="FF0000"/>
              </a:solidFill>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206530" y="5010857"/>
            <a:ext cx="7675904"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206528" y="4634224"/>
            <a:ext cx="6357736" cy="246221"/>
          </a:xfrm>
          <a:prstGeom prst="rect">
            <a:avLst/>
          </a:prstGeom>
          <a:noFill/>
        </p:spPr>
        <p:txBody>
          <a:bodyPr wrap="square" rtlCol="0">
            <a:spAutoFit/>
          </a:bodyPr>
          <a:lstStyle/>
          <a:p>
            <a:r>
              <a:rPr lang="ja-JP" altLang="en-US" sz="1000" dirty="0"/>
              <a:t>・健康状態に注意して生活する。　　・右下肢痛が改善し、歩行が安定してカラオケに行ける。</a:t>
            </a:r>
          </a:p>
        </p:txBody>
      </p:sp>
      <p:sp>
        <p:nvSpPr>
          <p:cNvPr id="60" name="テキスト ボックス 59"/>
          <p:cNvSpPr txBox="1"/>
          <p:nvPr/>
        </p:nvSpPr>
        <p:spPr>
          <a:xfrm>
            <a:off x="1174430" y="5718396"/>
            <a:ext cx="7838692" cy="577081"/>
          </a:xfrm>
          <a:prstGeom prst="rect">
            <a:avLst/>
          </a:prstGeom>
          <a:noFill/>
        </p:spPr>
        <p:txBody>
          <a:bodyPr wrap="square" rtlCol="0">
            <a:spAutoFit/>
          </a:bodyPr>
          <a:lstStyle/>
          <a:p>
            <a:pPr defTabSz="633039"/>
            <a:r>
              <a:rPr lang="ja-JP" altLang="en-US" sz="1050" spc="-150" dirty="0">
                <a:solidFill>
                  <a:sysClr val="windowText" lastClr="000000"/>
                </a:solidFill>
                <a:latin typeface="ＭＳ ゴシック" panose="020B0609070205080204" pitchFamily="49" charset="-128"/>
                <a:ea typeface="ＭＳ ゴシック" panose="020B0609070205080204" pitchFamily="49" charset="-128"/>
              </a:rPr>
              <a:t>右下肢痛は過剰な運動や動作により疼痛悪化している可能性あり。整形外科へ継続して通院するよう促し、自宅で出来る自主運動のメニューも紹介。通所と宅配サービスも勧めていたが利用されず。途中から疼痛が軽度となっており、本人希望で有料の屋内プールを開始。今回はあえて介護保険サービスは利用せず、一般の有料サービスと生活指導のみで経過を見ることになった。</a:t>
            </a:r>
            <a:endParaRPr lang="en-US" altLang="ja-JP" sz="1050" spc="-15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2900884" y="6335741"/>
            <a:ext cx="6186342" cy="530915"/>
          </a:xfrm>
          <a:prstGeom prst="rect">
            <a:avLst/>
          </a:prstGeom>
          <a:noFill/>
        </p:spPr>
        <p:txBody>
          <a:bodyPr wrap="square" rtlCol="0">
            <a:spAutoFit/>
          </a:bodyPr>
          <a:lstStyle/>
          <a:p>
            <a:r>
              <a:rPr lang="ja-JP" altLang="en-US" sz="950" dirty="0"/>
              <a:t>疼痛緩和して屋外歩行や段差昇降も容易となる。近隣のバス停にも行けるようになり、活動範囲も拡大。有料の屋内プールは健康維持のため継続して通われ、趣味のカラオケも再開。孫が生まれ、娘夫婦の所に数ヵ月手伝いに行かれる予定。生活パターンが変わる上、無理をされる傾向にあるので、疼痛悪化しないよう注意を促している。</a:t>
            </a:r>
            <a:endParaRPr lang="en-US" altLang="ja-JP" sz="950" dirty="0"/>
          </a:p>
        </p:txBody>
      </p:sp>
      <p:sp>
        <p:nvSpPr>
          <p:cNvPr id="30" name="スライド番号プレースホルダー 3">
            <a:extLst>
              <a:ext uri="{FF2B5EF4-FFF2-40B4-BE49-F238E27FC236}">
                <a16:creationId xmlns:a16="http://schemas.microsoft.com/office/drawing/2014/main" id="{CA27CCB9-2E05-4975-8825-FB42477E532F}"/>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8</a:t>
            </a:r>
          </a:p>
        </p:txBody>
      </p:sp>
      <p:sp>
        <p:nvSpPr>
          <p:cNvPr id="32" name="スライド番号プレースホルダー 5">
            <a:extLst>
              <a:ext uri="{FF2B5EF4-FFF2-40B4-BE49-F238E27FC236}">
                <a16:creationId xmlns:a16="http://schemas.microsoft.com/office/drawing/2014/main" id="{BE41C314-BBFE-4295-9BD7-9D3DB4514DF1}"/>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10</a:t>
            </a:fld>
            <a:r>
              <a:rPr kumimoji="1" lang="en-US" altLang="ja-JP" sz="2000" dirty="0">
                <a:solidFill>
                  <a:schemeClr val="tx1"/>
                </a:solidFill>
              </a:rPr>
              <a:t>-</a:t>
            </a:r>
          </a:p>
        </p:txBody>
      </p:sp>
    </p:spTree>
    <p:extLst>
      <p:ext uri="{BB962C8B-B14F-4D97-AF65-F5344CB8AC3E}">
        <p14:creationId xmlns:p14="http://schemas.microsoft.com/office/powerpoint/2010/main" val="13448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96439" y="483988"/>
            <a:ext cx="7594955" cy="591120"/>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29" name="角丸四角形 28"/>
          <p:cNvSpPr/>
          <p:nvPr/>
        </p:nvSpPr>
        <p:spPr>
          <a:xfrm>
            <a:off x="109414" y="4475274"/>
            <a:ext cx="8877061" cy="46329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900" dirty="0">
                <a:solidFill>
                  <a:prstClr val="black"/>
                </a:solidFill>
                <a:latin typeface="ＭＳ Ｐゴシック"/>
                <a:ea typeface="ＭＳ Ｐゴシック"/>
                <a:cs typeface="ＭＳ Ｐゴシック" charset="0"/>
              </a:rPr>
              <a:t>　　　　　　　　　　　</a:t>
            </a:r>
            <a:endParaRPr lang="en-US" altLang="ja-JP" sz="900" dirty="0">
              <a:solidFill>
                <a:prstClr val="black"/>
              </a:solidFill>
              <a:latin typeface="ＭＳ Ｐゴシック"/>
              <a:ea typeface="ＭＳ Ｐゴシック"/>
              <a:cs typeface="ＭＳ Ｐゴシック" charset="0"/>
            </a:endParaRPr>
          </a:p>
        </p:txBody>
      </p:sp>
      <p:sp>
        <p:nvSpPr>
          <p:cNvPr id="5" name="角丸四角形 4"/>
          <p:cNvSpPr/>
          <p:nvPr/>
        </p:nvSpPr>
        <p:spPr>
          <a:xfrm>
            <a:off x="129342" y="4006817"/>
            <a:ext cx="8857134" cy="344802"/>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900" dirty="0">
                <a:solidFill>
                  <a:prstClr val="black"/>
                </a:solidFill>
                <a:latin typeface="ＭＳ Ｐゴシック"/>
                <a:ea typeface="ＭＳ Ｐゴシック"/>
                <a:cs typeface="ＭＳ Ｐゴシック" charset="0"/>
              </a:rPr>
              <a:t>　　　　　　　　　　　</a:t>
            </a:r>
            <a:endParaRPr lang="en-US" altLang="ja-JP" sz="900" dirty="0">
              <a:solidFill>
                <a:prstClr val="black"/>
              </a:solidFill>
              <a:latin typeface="ＭＳ Ｐゴシック"/>
              <a:ea typeface="ＭＳ Ｐゴシック"/>
              <a:cs typeface="ＭＳ Ｐゴシック" charset="0"/>
            </a:endParaRPr>
          </a:p>
        </p:txBody>
      </p:sp>
      <p:sp>
        <p:nvSpPr>
          <p:cNvPr id="3" name="角丸四角形 2"/>
          <p:cNvSpPr/>
          <p:nvPr/>
        </p:nvSpPr>
        <p:spPr>
          <a:xfrm>
            <a:off x="125044" y="4004849"/>
            <a:ext cx="1032636" cy="346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合意した生活目標</a:t>
            </a:r>
          </a:p>
        </p:txBody>
      </p:sp>
      <p:sp>
        <p:nvSpPr>
          <p:cNvPr id="8" name="角丸四角形 7"/>
          <p:cNvSpPr/>
          <p:nvPr/>
        </p:nvSpPr>
        <p:spPr>
          <a:xfrm>
            <a:off x="84525" y="479794"/>
            <a:ext cx="1047518" cy="6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36750" y="2"/>
            <a:ext cx="9107250" cy="455975"/>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    定期的な運動評価を実施し自信獲得を支援した結果、趣味活動の再開に繋がった事例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130" name="テキスト ボックス 129"/>
          <p:cNvSpPr txBox="1"/>
          <p:nvPr/>
        </p:nvSpPr>
        <p:spPr>
          <a:xfrm>
            <a:off x="1206428" y="4068881"/>
            <a:ext cx="7676745" cy="246221"/>
          </a:xfrm>
          <a:prstGeom prst="rect">
            <a:avLst/>
          </a:prstGeom>
          <a:noFill/>
        </p:spPr>
        <p:txBody>
          <a:bodyPr wrap="square" rtlCol="0">
            <a:spAutoFit/>
          </a:bodyPr>
          <a:lstStyle/>
          <a:p>
            <a:r>
              <a:rPr lang="ja-JP" altLang="en-US" sz="1000" dirty="0"/>
              <a:t>入院前のように一人で外出ができ、趣味活動を再開する。　長期的には健康管理（再発防止）をして、元気な生活を継続できること。</a:t>
            </a:r>
            <a:endParaRPr lang="en-US" altLang="ja-JP" sz="1000" dirty="0"/>
          </a:p>
        </p:txBody>
      </p:sp>
      <p:sp>
        <p:nvSpPr>
          <p:cNvPr id="26" name="角丸四角形 25"/>
          <p:cNvSpPr/>
          <p:nvPr/>
        </p:nvSpPr>
        <p:spPr>
          <a:xfrm>
            <a:off x="109415" y="5006642"/>
            <a:ext cx="8877062" cy="859534"/>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r>
              <a:rPr lang="ja-JP" altLang="en-US" sz="900" dirty="0">
                <a:solidFill>
                  <a:prstClr val="black"/>
                </a:solidFill>
                <a:latin typeface="ＭＳ Ｐゴシック"/>
                <a:ea typeface="ＭＳ Ｐゴシック"/>
              </a:rPr>
              <a:t>　　　　　　　　　　　　　　</a:t>
            </a:r>
            <a:endParaRPr lang="en-US" altLang="ja-JP" sz="900" dirty="0">
              <a:solidFill>
                <a:prstClr val="black"/>
              </a:solidFill>
              <a:latin typeface="ＭＳ Ｐゴシック"/>
              <a:ea typeface="ＭＳ Ｐゴシック"/>
            </a:endParaRPr>
          </a:p>
        </p:txBody>
      </p:sp>
      <p:sp>
        <p:nvSpPr>
          <p:cNvPr id="2" name="正方形/長方形 1"/>
          <p:cNvSpPr/>
          <p:nvPr/>
        </p:nvSpPr>
        <p:spPr>
          <a:xfrm>
            <a:off x="1160247" y="465596"/>
            <a:ext cx="6518029" cy="646331"/>
          </a:xfrm>
          <a:prstGeom prst="rect">
            <a:avLst/>
          </a:prstGeom>
        </p:spPr>
        <p:txBody>
          <a:bodyPr wrap="square">
            <a:spAutoFit/>
          </a:bodyPr>
          <a:lstStyle/>
          <a:p>
            <a:pPr defTabSz="633039"/>
            <a:r>
              <a:rPr lang="en-US" altLang="ja-JP" sz="900" dirty="0">
                <a:solidFill>
                  <a:prstClr val="black"/>
                </a:solidFill>
                <a:latin typeface="ＭＳ Ｐゴシック"/>
                <a:cs typeface="ＭＳ Ｐゴシック" charset="0"/>
              </a:rPr>
              <a:t>80</a:t>
            </a:r>
            <a:r>
              <a:rPr lang="ja-JP" altLang="en-US" sz="900" dirty="0">
                <a:solidFill>
                  <a:prstClr val="black"/>
                </a:solidFill>
                <a:latin typeface="ＭＳ Ｐゴシック"/>
                <a:cs typeface="ＭＳ Ｐゴシック" charset="0"/>
              </a:rPr>
              <a:t>代　女性　夫と</a:t>
            </a:r>
            <a:r>
              <a:rPr lang="en-US" altLang="ja-JP" sz="900" dirty="0">
                <a:solidFill>
                  <a:prstClr val="black"/>
                </a:solidFill>
                <a:latin typeface="ＭＳ Ｐゴシック"/>
                <a:cs typeface="ＭＳ Ｐゴシック" charset="0"/>
              </a:rPr>
              <a:t>2</a:t>
            </a:r>
            <a:r>
              <a:rPr lang="ja-JP" altLang="en-US" sz="900" dirty="0">
                <a:solidFill>
                  <a:prstClr val="black"/>
                </a:solidFill>
                <a:latin typeface="ＭＳ Ｐゴシック"/>
                <a:cs typeface="ＭＳ Ｐゴシック" charset="0"/>
              </a:rPr>
              <a:t>人暮らし。</a:t>
            </a:r>
            <a:r>
              <a:rPr lang="en-US" altLang="ja-JP" sz="900" dirty="0">
                <a:solidFill>
                  <a:prstClr val="black"/>
                </a:solidFill>
                <a:latin typeface="ＭＳ Ｐゴシック"/>
                <a:cs typeface="ＭＳ Ｐゴシック" charset="0"/>
              </a:rPr>
              <a:t>70</a:t>
            </a:r>
            <a:r>
              <a:rPr lang="ja-JP" altLang="en-US" sz="900" dirty="0">
                <a:solidFill>
                  <a:prstClr val="black"/>
                </a:solidFill>
                <a:latin typeface="ＭＳ Ｐゴシック"/>
                <a:cs typeface="ＭＳ Ｐゴシック" charset="0"/>
              </a:rPr>
              <a:t>歳まで大学教職に就く。左頭頂葉出血を発症し、回復期リハビリテーションを終え自宅退院。介入開始時、屋内家事作業や近くへの買い物をされるほど回復はされていたが、退院してまだ間もないこと、入院中に高次脳機能障害も見られていたこともあり、体調に不安残り一人での外出活動は自制されていた。元々多趣味な方で</a:t>
            </a:r>
            <a:r>
              <a:rPr lang="en-US" altLang="ja-JP" sz="900" dirty="0">
                <a:solidFill>
                  <a:prstClr val="black"/>
                </a:solidFill>
                <a:latin typeface="ＭＳ Ｐゴシック"/>
                <a:cs typeface="ＭＳ Ｐゴシック" charset="0"/>
              </a:rPr>
              <a:t>4</a:t>
            </a:r>
            <a:r>
              <a:rPr lang="ja-JP" altLang="en-US" sz="900" dirty="0" err="1">
                <a:solidFill>
                  <a:prstClr val="black"/>
                </a:solidFill>
                <a:latin typeface="ＭＳ Ｐゴシック"/>
                <a:cs typeface="ＭＳ Ｐゴシック" charset="0"/>
              </a:rPr>
              <a:t>つの</a:t>
            </a:r>
            <a:r>
              <a:rPr lang="ja-JP" altLang="en-US" sz="900" dirty="0">
                <a:solidFill>
                  <a:prstClr val="black"/>
                </a:solidFill>
                <a:latin typeface="ＭＳ Ｐゴシック"/>
                <a:cs typeface="ＭＳ Ｐゴシック" charset="0"/>
              </a:rPr>
              <a:t>教室に公共移動手段を利用し通われていたが今は休み中。</a:t>
            </a:r>
            <a:endParaRPr lang="en-US" altLang="ja-JP" sz="900" dirty="0">
              <a:solidFill>
                <a:prstClr val="black"/>
              </a:solidFill>
              <a:latin typeface="ＭＳ Ｐゴシック"/>
              <a:cs typeface="ＭＳ Ｐゴシック" charset="0"/>
            </a:endParaRPr>
          </a:p>
        </p:txBody>
      </p:sp>
      <p:graphicFrame>
        <p:nvGraphicFramePr>
          <p:cNvPr id="14" name="表 13"/>
          <p:cNvGraphicFramePr>
            <a:graphicFrameLocks noGrp="1"/>
          </p:cNvGraphicFramePr>
          <p:nvPr>
            <p:extLst/>
          </p:nvPr>
        </p:nvGraphicFramePr>
        <p:xfrm>
          <a:off x="114137" y="1110308"/>
          <a:ext cx="8872341" cy="2836173"/>
        </p:xfrm>
        <a:graphic>
          <a:graphicData uri="http://schemas.openxmlformats.org/drawingml/2006/table">
            <a:tbl>
              <a:tblPr firstRow="1" bandRow="1">
                <a:tableStyleId>{5940675A-B579-460E-94D1-54222C63F5DA}</a:tableStyleId>
              </a:tblPr>
              <a:tblGrid>
                <a:gridCol w="214677">
                  <a:extLst>
                    <a:ext uri="{9D8B030D-6E8A-4147-A177-3AD203B41FA5}">
                      <a16:colId xmlns:a16="http://schemas.microsoft.com/office/drawing/2014/main" val="20000"/>
                    </a:ext>
                  </a:extLst>
                </a:gridCol>
                <a:gridCol w="822836">
                  <a:extLst>
                    <a:ext uri="{9D8B030D-6E8A-4147-A177-3AD203B41FA5}">
                      <a16:colId xmlns:a16="http://schemas.microsoft.com/office/drawing/2014/main" val="20001"/>
                    </a:ext>
                  </a:extLst>
                </a:gridCol>
                <a:gridCol w="2146528">
                  <a:extLst>
                    <a:ext uri="{9D8B030D-6E8A-4147-A177-3AD203B41FA5}">
                      <a16:colId xmlns:a16="http://schemas.microsoft.com/office/drawing/2014/main" val="20002"/>
                    </a:ext>
                  </a:extLst>
                </a:gridCol>
                <a:gridCol w="465081">
                  <a:extLst>
                    <a:ext uri="{9D8B030D-6E8A-4147-A177-3AD203B41FA5}">
                      <a16:colId xmlns:a16="http://schemas.microsoft.com/office/drawing/2014/main" val="20003"/>
                    </a:ext>
                  </a:extLst>
                </a:gridCol>
                <a:gridCol w="2565952">
                  <a:extLst>
                    <a:ext uri="{9D8B030D-6E8A-4147-A177-3AD203B41FA5}">
                      <a16:colId xmlns:a16="http://schemas.microsoft.com/office/drawing/2014/main" val="20004"/>
                    </a:ext>
                  </a:extLst>
                </a:gridCol>
                <a:gridCol w="504976">
                  <a:extLst>
                    <a:ext uri="{9D8B030D-6E8A-4147-A177-3AD203B41FA5}">
                      <a16:colId xmlns:a16="http://schemas.microsoft.com/office/drawing/2014/main" val="20005"/>
                    </a:ext>
                  </a:extLst>
                </a:gridCol>
                <a:gridCol w="1687210">
                  <a:extLst>
                    <a:ext uri="{9D8B030D-6E8A-4147-A177-3AD203B41FA5}">
                      <a16:colId xmlns:a16="http://schemas.microsoft.com/office/drawing/2014/main" val="20006"/>
                    </a:ext>
                  </a:extLst>
                </a:gridCol>
                <a:gridCol w="465081">
                  <a:extLst>
                    <a:ext uri="{9D8B030D-6E8A-4147-A177-3AD203B41FA5}">
                      <a16:colId xmlns:a16="http://schemas.microsoft.com/office/drawing/2014/main" val="20007"/>
                    </a:ext>
                  </a:extLst>
                </a:gridCol>
              </a:tblGrid>
              <a:tr h="247787">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47787">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47787">
                <a:tc rowSpan="9">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1000" dirty="0"/>
                        <a:t>退院直後で体力の低下がみられる</a:t>
                      </a:r>
                    </a:p>
                  </a:txBody>
                  <a:tcPr anchor="ctr"/>
                </a:tc>
                <a:tc>
                  <a:txBody>
                    <a:bodyPr/>
                    <a:lstStyle/>
                    <a:p>
                      <a:pPr algn="ctr"/>
                      <a:r>
                        <a:rPr kumimoji="1" lang="en-US" altLang="ja-JP" sz="1000" dirty="0"/>
                        <a:t>b455</a:t>
                      </a:r>
                      <a:endParaRPr kumimoji="1" lang="ja-JP" altLang="en-US" sz="1000" dirty="0"/>
                    </a:p>
                  </a:txBody>
                  <a:tcPr anchor="ctr"/>
                </a:tc>
                <a:tc>
                  <a:txBody>
                    <a:bodyPr/>
                    <a:lstStyle/>
                    <a:p>
                      <a:pPr algn="l"/>
                      <a:r>
                        <a:rPr kumimoji="1" lang="en-US" altLang="ja-JP" sz="900" dirty="0"/>
                        <a:t>4</a:t>
                      </a:r>
                      <a:r>
                        <a:rPr kumimoji="1" lang="ja-JP" altLang="en-US" sz="900" dirty="0" err="1"/>
                        <a:t>つの</a:t>
                      </a:r>
                      <a:r>
                        <a:rPr kumimoji="1" lang="ja-JP" altLang="en-US" sz="900" dirty="0"/>
                        <a:t>趣味活動（漢詩、華道他）を休止している</a:t>
                      </a:r>
                    </a:p>
                  </a:txBody>
                  <a:tcPr>
                    <a:solidFill>
                      <a:srgbClr val="FFFF00"/>
                    </a:solidFill>
                  </a:tcPr>
                </a:tc>
                <a:tc>
                  <a:txBody>
                    <a:bodyPr/>
                    <a:lstStyle/>
                    <a:p>
                      <a:pPr algn="ctr"/>
                      <a:r>
                        <a:rPr kumimoji="1" lang="en-US" altLang="ja-JP" sz="1000" dirty="0"/>
                        <a:t>d920</a:t>
                      </a:r>
                      <a:endParaRPr kumimoji="1" lang="ja-JP" altLang="en-US" sz="1000" dirty="0"/>
                    </a:p>
                  </a:txBody>
                  <a:tcPr anchor="ctr"/>
                </a:tc>
                <a:tc>
                  <a:txBody>
                    <a:bodyPr/>
                    <a:lstStyle/>
                    <a:p>
                      <a:pPr algn="l"/>
                      <a:r>
                        <a:rPr kumimoji="1" lang="ja-JP" altLang="en-US" sz="1000" dirty="0"/>
                        <a:t>趣味教室まで遠い</a:t>
                      </a:r>
                    </a:p>
                  </a:txBody>
                  <a:tcPr/>
                </a:tc>
                <a:tc>
                  <a:txBody>
                    <a:bodyPr/>
                    <a:lstStyle/>
                    <a:p>
                      <a:pPr algn="ctr"/>
                      <a:r>
                        <a:rPr kumimoji="1" lang="en-US" altLang="ja-JP" sz="1000" dirty="0"/>
                        <a:t>e210</a:t>
                      </a:r>
                      <a:endParaRPr kumimoji="1" lang="ja-JP" altLang="en-US" sz="1000" dirty="0"/>
                    </a:p>
                  </a:txBody>
                  <a:tcPr anchor="ctr"/>
                </a:tc>
                <a:extLst>
                  <a:ext uri="{0D108BD9-81ED-4DB2-BD59-A6C34878D82A}">
                    <a16:rowId xmlns:a16="http://schemas.microsoft.com/office/drawing/2014/main" val="10002"/>
                  </a:ext>
                </a:extLst>
              </a:tr>
              <a:tr h="230075">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筋持久力の低下</a:t>
                      </a:r>
                    </a:p>
                  </a:txBody>
                  <a:tcPr anchor="ctr"/>
                </a:tc>
                <a:tc>
                  <a:txBody>
                    <a:bodyPr/>
                    <a:lstStyle/>
                    <a:p>
                      <a:pPr algn="ctr"/>
                      <a:r>
                        <a:rPr kumimoji="1" lang="en-US" altLang="ja-JP" sz="1000" dirty="0"/>
                        <a:t>b740</a:t>
                      </a:r>
                      <a:endParaRPr kumimoji="1" lang="ja-JP" altLang="en-US" sz="1000" dirty="0"/>
                    </a:p>
                  </a:txBody>
                  <a:tcPr anchor="ctr"/>
                </a:tc>
                <a:tc>
                  <a:txBody>
                    <a:bodyPr/>
                    <a:lstStyle/>
                    <a:p>
                      <a:pPr algn="l"/>
                      <a:r>
                        <a:rPr kumimoji="1" lang="ja-JP" altLang="en-US" sz="900" dirty="0"/>
                        <a:t>公共交通機関を使って趣味教室まで行けない</a:t>
                      </a:r>
                    </a:p>
                  </a:txBody>
                  <a:tcPr anchor="ctr"/>
                </a:tc>
                <a:tc>
                  <a:txBody>
                    <a:bodyPr/>
                    <a:lstStyle/>
                    <a:p>
                      <a:pPr algn="ctr"/>
                      <a:r>
                        <a:rPr kumimoji="1" lang="en-US" altLang="ja-JP" sz="1000" dirty="0"/>
                        <a:t>d470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3"/>
                  </a:ext>
                </a:extLst>
              </a:tr>
              <a:tr h="24778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体調に不安あり、自信が持てない</a:t>
                      </a:r>
                    </a:p>
                  </a:txBody>
                  <a:tcPr anchor="ctr">
                    <a:solidFill>
                      <a:srgbClr val="FFFF00"/>
                    </a:solidFill>
                  </a:tcPr>
                </a:tc>
                <a:tc>
                  <a:txBody>
                    <a:bodyPr/>
                    <a:lstStyle/>
                    <a:p>
                      <a:pPr algn="ctr"/>
                      <a:r>
                        <a:rPr kumimoji="1" lang="en-US" altLang="ja-JP" sz="1000" dirty="0"/>
                        <a:t>b130</a:t>
                      </a:r>
                      <a:endParaRPr kumimoji="1" lang="ja-JP" altLang="en-US" sz="1000" dirty="0"/>
                    </a:p>
                  </a:txBody>
                  <a:tcPr anchor="ctr"/>
                </a:tc>
                <a:tc>
                  <a:txBody>
                    <a:bodyPr/>
                    <a:lstStyle/>
                    <a:p>
                      <a:pPr algn="l"/>
                      <a:r>
                        <a:rPr kumimoji="1" lang="ja-JP" altLang="en-US" sz="1000" dirty="0"/>
                        <a:t>重たい物の運搬に支援がいる</a:t>
                      </a:r>
                    </a:p>
                  </a:txBody>
                  <a:tcPr/>
                </a:tc>
                <a:tc>
                  <a:txBody>
                    <a:bodyPr/>
                    <a:lstStyle/>
                    <a:p>
                      <a:pPr algn="ctr"/>
                      <a:r>
                        <a:rPr kumimoji="1" lang="en-US" altLang="ja-JP" sz="1000" dirty="0"/>
                        <a:t>d430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4"/>
                  </a:ext>
                </a:extLst>
              </a:tr>
              <a:tr h="361663">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800" dirty="0"/>
                        <a:t>高次脳機能障害の既往あり（急性期に喚語困難、失書失算、構成障害、観念失行あり）</a:t>
                      </a:r>
                    </a:p>
                  </a:txBody>
                  <a:tcPr anchor="ctr"/>
                </a:tc>
                <a:tc>
                  <a:txBody>
                    <a:bodyPr/>
                    <a:lstStyle/>
                    <a:p>
                      <a:pPr algn="ctr"/>
                      <a:r>
                        <a:rPr kumimoji="1" lang="en-US" altLang="ja-JP" sz="1000" dirty="0"/>
                        <a:t>b164</a:t>
                      </a:r>
                      <a:endParaRPr kumimoji="1" lang="ja-JP" altLang="en-US" sz="1000" dirty="0"/>
                    </a:p>
                  </a:txBody>
                  <a:tcPr anchor="ctr"/>
                </a:tc>
                <a:tc>
                  <a:txBody>
                    <a:bodyPr/>
                    <a:lstStyle/>
                    <a:p>
                      <a:pPr algn="l"/>
                      <a:r>
                        <a:rPr kumimoji="1" lang="ja-JP" altLang="en-US" sz="1000" dirty="0"/>
                        <a:t>今まで居住地域活動参加の機会が無い</a:t>
                      </a:r>
                    </a:p>
                  </a:txBody>
                  <a:tcPr anchor="ctr"/>
                </a:tc>
                <a:tc>
                  <a:txBody>
                    <a:bodyPr/>
                    <a:lstStyle/>
                    <a:p>
                      <a:pPr algn="ctr"/>
                      <a:r>
                        <a:rPr kumimoji="1" lang="en-US" altLang="ja-JP" sz="1000" dirty="0"/>
                        <a:t>d910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5"/>
                  </a:ext>
                </a:extLst>
              </a:tr>
              <a:tr h="248374">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1000" dirty="0"/>
                        <a:t>慣れない場所、人で緊張する</a:t>
                      </a:r>
                    </a:p>
                  </a:txBody>
                  <a:tcPr>
                    <a:solidFill>
                      <a:srgbClr val="FFFF00"/>
                    </a:solidFill>
                  </a:tcPr>
                </a:tc>
                <a:tc>
                  <a:txBody>
                    <a:bodyPr/>
                    <a:lstStyle/>
                    <a:p>
                      <a:pPr algn="ctr"/>
                      <a:r>
                        <a:rPr kumimoji="1" lang="en-US" altLang="ja-JP" sz="1000" dirty="0"/>
                        <a:t>d750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en-US" altLang="ja-JP" sz="1000" dirty="0"/>
                    </a:p>
                  </a:txBody>
                  <a:tcPr anchor="ctr"/>
                </a:tc>
                <a:extLst>
                  <a:ext uri="{0D108BD9-81ED-4DB2-BD59-A6C34878D82A}">
                    <a16:rowId xmlns:a16="http://schemas.microsoft.com/office/drawing/2014/main" val="10006"/>
                  </a:ext>
                </a:extLst>
              </a:tr>
              <a:tr h="247787">
                <a:tc vMerge="1">
                  <a:txBody>
                    <a:bodyPr/>
                    <a:lstStyle/>
                    <a:p>
                      <a:pPr algn="ctr"/>
                      <a:endParaRPr kumimoji="1" lang="ja-JP" altLang="en-US" sz="1000" dirty="0"/>
                    </a:p>
                  </a:txBody>
                  <a:tcPr anchor="ctr"/>
                </a:tc>
                <a:tc rowSpan="4">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1000" dirty="0"/>
                        <a:t>認知機能の障害はない</a:t>
                      </a:r>
                    </a:p>
                  </a:txBody>
                  <a:tcPr anchor="ctr">
                    <a:solidFill>
                      <a:srgbClr val="FFFF00"/>
                    </a:solidFill>
                  </a:tcPr>
                </a:tc>
                <a:tc>
                  <a:txBody>
                    <a:bodyPr/>
                    <a:lstStyle/>
                    <a:p>
                      <a:pPr algn="ctr"/>
                      <a:r>
                        <a:rPr kumimoji="1" lang="en-US" altLang="ja-JP" sz="1000" dirty="0"/>
                        <a:t>b117</a:t>
                      </a:r>
                      <a:endParaRPr kumimoji="1" lang="ja-JP" altLang="en-US" sz="1000" dirty="0"/>
                    </a:p>
                  </a:txBody>
                  <a:tcPr anchor="ctr"/>
                </a:tc>
                <a:tc>
                  <a:txBody>
                    <a:bodyPr/>
                    <a:lstStyle/>
                    <a:p>
                      <a:pPr algn="l"/>
                      <a:r>
                        <a:rPr kumimoji="1" lang="ja-JP" altLang="en-US" sz="1000" dirty="0"/>
                        <a:t>調理は自立</a:t>
                      </a:r>
                    </a:p>
                  </a:txBody>
                  <a:tcPr/>
                </a:tc>
                <a:tc>
                  <a:txBody>
                    <a:bodyPr/>
                    <a:lstStyle/>
                    <a:p>
                      <a:pPr algn="ctr"/>
                      <a:r>
                        <a:rPr kumimoji="1" lang="en-US" altLang="ja-JP" sz="1000" dirty="0"/>
                        <a:t>d630</a:t>
                      </a:r>
                      <a:endParaRPr kumimoji="1" lang="ja-JP" altLang="en-US" sz="1000" dirty="0"/>
                    </a:p>
                  </a:txBody>
                  <a:tcPr anchor="ctr"/>
                </a:tc>
                <a:tc>
                  <a:txBody>
                    <a:bodyPr/>
                    <a:lstStyle/>
                    <a:p>
                      <a:pPr algn="l"/>
                      <a:r>
                        <a:rPr kumimoji="1" lang="ja-JP" altLang="en-US" sz="1000" dirty="0"/>
                        <a:t>車の送迎など夫の協力あり</a:t>
                      </a:r>
                    </a:p>
                  </a:txBody>
                  <a:tcPr>
                    <a:solidFill>
                      <a:srgbClr val="FFFF00"/>
                    </a:solidFill>
                  </a:tcPr>
                </a:tc>
                <a:tc>
                  <a:txBody>
                    <a:bodyPr/>
                    <a:lstStyle/>
                    <a:p>
                      <a:pPr algn="ctr"/>
                      <a:r>
                        <a:rPr kumimoji="1" lang="ja-JP" altLang="en-US" sz="1000" dirty="0"/>
                        <a:t>ｅ</a:t>
                      </a:r>
                      <a:r>
                        <a:rPr kumimoji="1" lang="en-US" altLang="ja-JP" sz="1000" dirty="0"/>
                        <a:t>310</a:t>
                      </a:r>
                      <a:endParaRPr kumimoji="1" lang="ja-JP" altLang="en-US" sz="1000" dirty="0"/>
                    </a:p>
                  </a:txBody>
                  <a:tcPr anchor="ctr"/>
                </a:tc>
                <a:extLst>
                  <a:ext uri="{0D108BD9-81ED-4DB2-BD59-A6C34878D82A}">
                    <a16:rowId xmlns:a16="http://schemas.microsoft.com/office/drawing/2014/main" val="10007"/>
                  </a:ext>
                </a:extLst>
              </a:tr>
              <a:tr h="24778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1000" dirty="0"/>
                        <a:t>慎重で誠実な気質</a:t>
                      </a:r>
                    </a:p>
                  </a:txBody>
                  <a:tcPr anchor="ctr">
                    <a:solidFill>
                      <a:srgbClr val="FFFF00"/>
                    </a:solidFill>
                  </a:tcPr>
                </a:tc>
                <a:tc>
                  <a:txBody>
                    <a:bodyPr/>
                    <a:lstStyle/>
                    <a:p>
                      <a:pPr algn="ctr"/>
                      <a:r>
                        <a:rPr kumimoji="1" lang="en-US" altLang="ja-JP" sz="1000" dirty="0"/>
                        <a:t>b126</a:t>
                      </a:r>
                      <a:endParaRPr kumimoji="1" lang="ja-JP" altLang="en-US" sz="1000" dirty="0"/>
                    </a:p>
                  </a:txBody>
                  <a:tcPr anchor="ctr"/>
                </a:tc>
                <a:tc>
                  <a:txBody>
                    <a:bodyPr/>
                    <a:lstStyle/>
                    <a:p>
                      <a:pPr algn="l"/>
                      <a:r>
                        <a:rPr kumimoji="1" lang="ja-JP" altLang="en-US" sz="1000" dirty="0"/>
                        <a:t>調理以外の家事も自立</a:t>
                      </a:r>
                    </a:p>
                  </a:txBody>
                  <a:tcPr/>
                </a:tc>
                <a:tc>
                  <a:txBody>
                    <a:bodyPr/>
                    <a:lstStyle/>
                    <a:p>
                      <a:pPr algn="ctr"/>
                      <a:r>
                        <a:rPr kumimoji="1" lang="en-US" altLang="ja-JP" sz="1000" dirty="0"/>
                        <a:t>d640</a:t>
                      </a:r>
                      <a:endParaRPr kumimoji="1" lang="ja-JP" altLang="en-US" sz="1000" dirty="0"/>
                    </a:p>
                  </a:txBody>
                  <a:tcPr anchor="ctr"/>
                </a:tc>
                <a:tc>
                  <a:txBody>
                    <a:bodyPr/>
                    <a:lstStyle/>
                    <a:p>
                      <a:pPr algn="l"/>
                      <a:r>
                        <a:rPr kumimoji="1" lang="ja-JP" altLang="en-US" sz="1000" dirty="0"/>
                        <a:t>週末は次男夫婦の訪問あり</a:t>
                      </a:r>
                    </a:p>
                  </a:txBody>
                  <a:tcPr/>
                </a:tc>
                <a:tc>
                  <a:txBody>
                    <a:bodyPr/>
                    <a:lstStyle/>
                    <a:p>
                      <a:pPr algn="ctr"/>
                      <a:r>
                        <a:rPr kumimoji="1" lang="ja-JP" altLang="en-US" sz="1000" dirty="0"/>
                        <a:t>ｅ</a:t>
                      </a:r>
                      <a:r>
                        <a:rPr kumimoji="1" lang="en-US" altLang="ja-JP" sz="1000" dirty="0"/>
                        <a:t>310</a:t>
                      </a:r>
                      <a:endParaRPr kumimoji="1" lang="ja-JP" altLang="en-US" sz="1000" dirty="0"/>
                    </a:p>
                  </a:txBody>
                  <a:tcPr anchor="ctr"/>
                </a:tc>
                <a:extLst>
                  <a:ext uri="{0D108BD9-81ED-4DB2-BD59-A6C34878D82A}">
                    <a16:rowId xmlns:a16="http://schemas.microsoft.com/office/drawing/2014/main" val="10008"/>
                  </a:ext>
                </a:extLst>
              </a:tr>
              <a:tr h="24778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1000" dirty="0"/>
                        <a:t>近くのスーパーまで一人で買い物に行ける</a:t>
                      </a:r>
                    </a:p>
                  </a:txBody>
                  <a:tcPr anchor="ctr"/>
                </a:tc>
                <a:tc>
                  <a:txBody>
                    <a:bodyPr/>
                    <a:lstStyle/>
                    <a:p>
                      <a:pPr algn="ctr"/>
                      <a:r>
                        <a:rPr kumimoji="1" lang="en-US" altLang="ja-JP" sz="1000" dirty="0"/>
                        <a:t>d620</a:t>
                      </a:r>
                      <a:endParaRPr kumimoji="1" lang="ja-JP" altLang="en-US" sz="1000" dirty="0"/>
                    </a:p>
                  </a:txBody>
                  <a:tcPr anchor="ctr"/>
                </a:tc>
                <a:tc>
                  <a:txBody>
                    <a:bodyPr/>
                    <a:lstStyle/>
                    <a:p>
                      <a:pPr algn="l"/>
                      <a:r>
                        <a:rPr kumimoji="1" lang="ja-JP" altLang="en-US" sz="1000" dirty="0"/>
                        <a:t>趣味を通しての友人が多い</a:t>
                      </a:r>
                    </a:p>
                  </a:txBody>
                  <a:tcPr>
                    <a:solidFill>
                      <a:srgbClr val="FFFF00"/>
                    </a:solidFill>
                  </a:tcPr>
                </a:tc>
                <a:tc>
                  <a:txBody>
                    <a:bodyPr/>
                    <a:lstStyle/>
                    <a:p>
                      <a:pPr algn="ctr"/>
                      <a:r>
                        <a:rPr kumimoji="1" lang="ja-JP" altLang="en-US" sz="1000" dirty="0"/>
                        <a:t>ｅ</a:t>
                      </a:r>
                      <a:r>
                        <a:rPr kumimoji="1" lang="en-US" altLang="ja-JP" sz="1000" dirty="0"/>
                        <a:t>325</a:t>
                      </a:r>
                      <a:endParaRPr kumimoji="1" lang="ja-JP" altLang="en-US" sz="1000" dirty="0"/>
                    </a:p>
                  </a:txBody>
                  <a:tcPr anchor="ctr"/>
                </a:tc>
                <a:extLst>
                  <a:ext uri="{0D108BD9-81ED-4DB2-BD59-A6C34878D82A}">
                    <a16:rowId xmlns:a16="http://schemas.microsoft.com/office/drawing/2014/main" val="10009"/>
                  </a:ext>
                </a:extLst>
              </a:tr>
              <a:tr h="24778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1000" dirty="0"/>
                        <a:t>健康に対する自己管理ができる</a:t>
                      </a:r>
                    </a:p>
                  </a:txBody>
                  <a:tcPr/>
                </a:tc>
                <a:tc>
                  <a:txBody>
                    <a:bodyPr/>
                    <a:lstStyle/>
                    <a:p>
                      <a:pPr algn="ctr"/>
                      <a:r>
                        <a:rPr kumimoji="1" lang="en-US" altLang="ja-JP" sz="1000" dirty="0"/>
                        <a:t>d570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10"/>
                  </a:ext>
                </a:extLst>
              </a:tr>
            </a:tbl>
          </a:graphicData>
        </a:graphic>
      </p:graphicFrame>
      <p:sp>
        <p:nvSpPr>
          <p:cNvPr id="66" name="角丸四角形 65"/>
          <p:cNvSpPr/>
          <p:nvPr/>
        </p:nvSpPr>
        <p:spPr>
          <a:xfrm>
            <a:off x="109413" y="1108337"/>
            <a:ext cx="1035153" cy="5456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sp>
        <p:nvSpPr>
          <p:cNvPr id="68" name="角丸四角形 67"/>
          <p:cNvSpPr/>
          <p:nvPr/>
        </p:nvSpPr>
        <p:spPr>
          <a:xfrm>
            <a:off x="110163" y="5934135"/>
            <a:ext cx="8876312" cy="880385"/>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r>
              <a:rPr lang="ja-JP" altLang="en-US" sz="700">
                <a:solidFill>
                  <a:prstClr val="white"/>
                </a:solidFill>
                <a:latin typeface="ＭＳ Ｐゴシック"/>
                <a:ea typeface="ＭＳ Ｐゴシック"/>
              </a:rPr>
              <a:t>後</a:t>
            </a:r>
            <a:endParaRPr lang="en-US" altLang="ja-JP" sz="727" dirty="0">
              <a:solidFill>
                <a:prstClr val="black"/>
              </a:solidFill>
              <a:latin typeface="ＭＳ Ｐゴシック"/>
              <a:ea typeface="ＭＳ Ｐゴシック"/>
            </a:endParaRPr>
          </a:p>
        </p:txBody>
      </p:sp>
      <p:sp>
        <p:nvSpPr>
          <p:cNvPr id="69" name="角丸四角形 68"/>
          <p:cNvSpPr/>
          <p:nvPr/>
        </p:nvSpPr>
        <p:spPr>
          <a:xfrm>
            <a:off x="84523" y="4999096"/>
            <a:ext cx="1073158" cy="867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向けた本ケースのポイント</a:t>
            </a:r>
            <a:endParaRPr lang="en-US" altLang="ja-JP" sz="900" dirty="0">
              <a:solidFill>
                <a:prstClr val="white"/>
              </a:solidFill>
              <a:latin typeface="ＭＳ Ｐゴシック"/>
              <a:ea typeface="ＭＳ Ｐゴシック"/>
            </a:endParaRPr>
          </a:p>
        </p:txBody>
      </p:sp>
      <p:sp>
        <p:nvSpPr>
          <p:cNvPr id="70" name="テキスト ボックス 69"/>
          <p:cNvSpPr txBox="1"/>
          <p:nvPr/>
        </p:nvSpPr>
        <p:spPr>
          <a:xfrm>
            <a:off x="2208070" y="6004291"/>
            <a:ext cx="6671531" cy="861774"/>
          </a:xfrm>
          <a:prstGeom prst="rect">
            <a:avLst/>
          </a:prstGeom>
          <a:noFill/>
        </p:spPr>
        <p:txBody>
          <a:bodyPr wrap="square" rtlCol="0">
            <a:spAutoFit/>
          </a:bodyPr>
          <a:lstStyle/>
          <a:p>
            <a:pPr defTabSz="633039">
              <a:lnSpc>
                <a:spcPts val="1200"/>
              </a:lnSpc>
            </a:pPr>
            <a:r>
              <a:rPr lang="ja-JP" altLang="en-US" sz="900" spc="-150" dirty="0">
                <a:solidFill>
                  <a:prstClr val="black"/>
                </a:solidFill>
                <a:latin typeface="ＭＳ ゴシック" panose="020B0609070205080204" pitchFamily="49" charset="-128"/>
                <a:ea typeface="ＭＳ ゴシック" panose="020B0609070205080204" pitchFamily="49" charset="-128"/>
              </a:rPr>
              <a:t>通所リハでの運動や外出訓練、自宅では自主訓練メニューを実施され、運動機能・体力の向上と共に少しずつ自身の回復が得られてきた。友人からの声かけも手伝い、発病前に実施されていた４つの趣味活動の内、</a:t>
            </a:r>
            <a:r>
              <a:rPr lang="en-US" altLang="ja-JP" sz="900" spc="-150" dirty="0">
                <a:solidFill>
                  <a:prstClr val="black"/>
                </a:solidFill>
                <a:latin typeface="ＭＳ ゴシック" panose="020B0609070205080204" pitchFamily="49" charset="-128"/>
                <a:ea typeface="ＭＳ ゴシック" panose="020B0609070205080204" pitchFamily="49" charset="-128"/>
              </a:rPr>
              <a:t>3</a:t>
            </a:r>
            <a:r>
              <a:rPr lang="ja-JP" altLang="en-US" sz="900" spc="-150" dirty="0" err="1">
                <a:solidFill>
                  <a:prstClr val="black"/>
                </a:solidFill>
                <a:latin typeface="ＭＳ ゴシック" panose="020B0609070205080204" pitchFamily="49" charset="-128"/>
                <a:ea typeface="ＭＳ ゴシック" panose="020B0609070205080204" pitchFamily="49" charset="-128"/>
              </a:rPr>
              <a:t>つを</a:t>
            </a:r>
            <a:r>
              <a:rPr lang="ja-JP" altLang="en-US" sz="900" spc="-150" dirty="0">
                <a:solidFill>
                  <a:prstClr val="black"/>
                </a:solidFill>
                <a:latin typeface="ＭＳ ゴシック" panose="020B0609070205080204" pitchFamily="49" charset="-128"/>
                <a:ea typeface="ＭＳ ゴシック" panose="020B0609070205080204" pitchFamily="49" charset="-128"/>
              </a:rPr>
              <a:t>再開をされ、ほぼ病前に近い生活に戻られつつあった。同意のもと通所リハの利用は終了することになったが、外出の頻度はまだ病前に比べると少ないと言われた。病気再発の不安など潜在的にあるのだろうと推測された。健康維持・向上、地域のコミュニケーションの場の拡大のために、自宅近くで開かれている健康サロンにご夫婦で参加されるよう紹介をした。ご自身からも病前に通われていた</a:t>
            </a:r>
            <a:r>
              <a:rPr lang="en-US" altLang="ja-JP" sz="900" spc="-150" dirty="0">
                <a:solidFill>
                  <a:prstClr val="black"/>
                </a:solidFill>
                <a:latin typeface="ＭＳ ゴシック" panose="020B0609070205080204" pitchFamily="49" charset="-128"/>
                <a:ea typeface="ＭＳ ゴシック" panose="020B0609070205080204" pitchFamily="49" charset="-128"/>
              </a:rPr>
              <a:t>4</a:t>
            </a:r>
            <a:r>
              <a:rPr lang="ja-JP" altLang="en-US" sz="900" spc="-150" dirty="0">
                <a:solidFill>
                  <a:prstClr val="black"/>
                </a:solidFill>
                <a:latin typeface="ＭＳ ゴシック" panose="020B0609070205080204" pitchFamily="49" charset="-128"/>
                <a:ea typeface="ＭＳ ゴシック" panose="020B0609070205080204" pitchFamily="49" charset="-128"/>
              </a:rPr>
              <a:t>つ目の趣味活動である体操教室への参加をそろそろ再開したいとの前向きな言葉が聞かれた。</a:t>
            </a:r>
            <a:endParaRPr lang="en-US" altLang="ja-JP" sz="900" dirty="0">
              <a:solidFill>
                <a:prstClr val="black"/>
              </a:solidFill>
              <a:latin typeface="ＭＳ Ｐゴシック"/>
              <a:ea typeface="ＭＳ Ｐゴシック"/>
            </a:endParaRPr>
          </a:p>
        </p:txBody>
      </p:sp>
      <p:sp>
        <p:nvSpPr>
          <p:cNvPr id="20" name="角丸四角形 19"/>
          <p:cNvSpPr/>
          <p:nvPr/>
        </p:nvSpPr>
        <p:spPr>
          <a:xfrm>
            <a:off x="7768265" y="481060"/>
            <a:ext cx="1219627" cy="594049"/>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21" name="角丸四角形 20"/>
          <p:cNvSpPr/>
          <p:nvPr/>
        </p:nvSpPr>
        <p:spPr>
          <a:xfrm>
            <a:off x="7813451" y="525483"/>
            <a:ext cx="638405" cy="202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2" name="角丸四角形 66">
            <a:extLst>
              <a:ext uri="{FF2B5EF4-FFF2-40B4-BE49-F238E27FC236}">
                <a16:creationId xmlns:a16="http://schemas.microsoft.com/office/drawing/2014/main" id="{EEE5BFFB-5BDC-4ED8-BC9C-469AE10E8112}"/>
              </a:ext>
            </a:extLst>
          </p:cNvPr>
          <p:cNvSpPr/>
          <p:nvPr/>
        </p:nvSpPr>
        <p:spPr>
          <a:xfrm>
            <a:off x="7813869" y="804812"/>
            <a:ext cx="646755" cy="22389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　分</a:t>
            </a:r>
          </a:p>
        </p:txBody>
      </p:sp>
      <p:sp>
        <p:nvSpPr>
          <p:cNvPr id="23" name="テキスト ボックス 22">
            <a:extLst>
              <a:ext uri="{FF2B5EF4-FFF2-40B4-BE49-F238E27FC236}">
                <a16:creationId xmlns:a16="http://schemas.microsoft.com/office/drawing/2014/main" id="{4FC1F069-94BF-4049-AC05-8BE50B0188B8}"/>
              </a:ext>
            </a:extLst>
          </p:cNvPr>
          <p:cNvSpPr txBox="1"/>
          <p:nvPr/>
        </p:nvSpPr>
        <p:spPr>
          <a:xfrm>
            <a:off x="8413087" y="527347"/>
            <a:ext cx="766687" cy="230832"/>
          </a:xfrm>
          <a:prstGeom prst="rect">
            <a:avLst/>
          </a:prstGeom>
          <a:noFill/>
        </p:spPr>
        <p:txBody>
          <a:bodyPr wrap="square" rtlCol="0">
            <a:spAutoFit/>
          </a:bodyPr>
          <a:lstStyle/>
          <a:p>
            <a:r>
              <a:rPr lang="ja-JP" altLang="en-US" sz="900" dirty="0"/>
              <a:t>要支援</a:t>
            </a:r>
            <a:r>
              <a:rPr lang="en-US" altLang="ja-JP" sz="900" dirty="0"/>
              <a:t>1</a:t>
            </a:r>
            <a:endParaRPr lang="ja-JP" altLang="en-US" sz="900" dirty="0"/>
          </a:p>
        </p:txBody>
      </p:sp>
      <p:sp>
        <p:nvSpPr>
          <p:cNvPr id="24" name="テキスト ボックス 23">
            <a:extLst>
              <a:ext uri="{FF2B5EF4-FFF2-40B4-BE49-F238E27FC236}">
                <a16:creationId xmlns:a16="http://schemas.microsoft.com/office/drawing/2014/main" id="{75582214-C870-4067-A779-2C75A6C1E9A8}"/>
              </a:ext>
            </a:extLst>
          </p:cNvPr>
          <p:cNvSpPr txBox="1"/>
          <p:nvPr/>
        </p:nvSpPr>
        <p:spPr>
          <a:xfrm>
            <a:off x="8460622" y="797878"/>
            <a:ext cx="604137" cy="230832"/>
          </a:xfrm>
          <a:prstGeom prst="rect">
            <a:avLst/>
          </a:prstGeom>
          <a:noFill/>
        </p:spPr>
        <p:txBody>
          <a:bodyPr wrap="square" rtlCol="0">
            <a:spAutoFit/>
          </a:bodyPr>
          <a:lstStyle/>
          <a:p>
            <a:r>
              <a:rPr lang="ja-JP" altLang="en-US" sz="900" dirty="0"/>
              <a:t>脳卒中</a:t>
            </a:r>
          </a:p>
        </p:txBody>
      </p:sp>
      <p:sp>
        <p:nvSpPr>
          <p:cNvPr id="25" name="角丸四角形 24"/>
          <p:cNvSpPr/>
          <p:nvPr/>
        </p:nvSpPr>
        <p:spPr>
          <a:xfrm>
            <a:off x="84523" y="4472336"/>
            <a:ext cx="1074083" cy="466235"/>
          </a:xfrm>
          <a:prstGeom prst="roundRect">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セラピストが工夫したポイント</a:t>
            </a:r>
            <a:endParaRPr lang="en-US" altLang="ja-JP" sz="8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a:t>
            </a:r>
            <a:r>
              <a:rPr lang="en-US" altLang="ja-JP" sz="800" dirty="0">
                <a:solidFill>
                  <a:prstClr val="white"/>
                </a:solidFill>
                <a:latin typeface="ＭＳ Ｐゴシック"/>
                <a:ea typeface="ＭＳ Ｐゴシック"/>
              </a:rPr>
              <a:t>5</a:t>
            </a:r>
            <a:r>
              <a:rPr lang="ja-JP" altLang="en-US" sz="800" dirty="0">
                <a:solidFill>
                  <a:prstClr val="white"/>
                </a:solidFill>
                <a:latin typeface="ＭＳ Ｐゴシック"/>
                <a:ea typeface="ＭＳ Ｐゴシック"/>
              </a:rPr>
              <a:t>項目にチェック）</a:t>
            </a:r>
            <a:endParaRPr lang="en-US" altLang="ja-JP" sz="800" dirty="0">
              <a:solidFill>
                <a:prstClr val="white"/>
              </a:solidFill>
              <a:latin typeface="ＭＳ Ｐゴシック"/>
              <a:ea typeface="ＭＳ Ｐゴシック"/>
            </a:endParaRPr>
          </a:p>
        </p:txBody>
      </p:sp>
      <p:sp>
        <p:nvSpPr>
          <p:cNvPr id="28" name="テキスト ボックス 27">
            <a:extLst>
              <a:ext uri="{FF2B5EF4-FFF2-40B4-BE49-F238E27FC236}">
                <a16:creationId xmlns:a16="http://schemas.microsoft.com/office/drawing/2014/main" id="{79123FA6-B7AA-4236-A468-BE9C0BCFBBBA}"/>
              </a:ext>
            </a:extLst>
          </p:cNvPr>
          <p:cNvSpPr txBox="1"/>
          <p:nvPr/>
        </p:nvSpPr>
        <p:spPr>
          <a:xfrm>
            <a:off x="1199488" y="4510075"/>
            <a:ext cx="7858599" cy="400110"/>
          </a:xfrm>
          <a:prstGeom prst="rect">
            <a:avLst/>
          </a:prstGeom>
          <a:noFill/>
        </p:spPr>
        <p:txBody>
          <a:bodyPr wrap="square" rtlCol="0" anchor="ctr">
            <a:spAutoFit/>
          </a:bodyPr>
          <a:lstStyle/>
          <a:p>
            <a:r>
              <a:rPr lang="ja-JP" altLang="en-US" sz="1000" dirty="0"/>
              <a:t>□事前の</a:t>
            </a:r>
            <a:r>
              <a:rPr lang="ja-JP" altLang="ja-JP" sz="1000" dirty="0"/>
              <a:t>情報収集</a:t>
            </a:r>
            <a:r>
              <a:rPr lang="en-US" altLang="ja-JP" sz="1000" dirty="0"/>
              <a:t> </a:t>
            </a:r>
            <a:r>
              <a:rPr lang="ja-JP" altLang="en-US" sz="1000" dirty="0"/>
              <a:t>■</a:t>
            </a:r>
            <a:r>
              <a:rPr lang="ja-JP" altLang="ja-JP" sz="1000" dirty="0"/>
              <a:t>阻害因子・強みの抽出</a:t>
            </a:r>
            <a:r>
              <a:rPr lang="en-US" altLang="ja-JP" sz="1000" dirty="0"/>
              <a:t> </a:t>
            </a:r>
            <a:r>
              <a:rPr lang="ja-JP" altLang="en-US" sz="1000" dirty="0"/>
              <a:t>□認定が出るまでの対応  □</a:t>
            </a:r>
            <a:r>
              <a:rPr lang="ja-JP" altLang="ja-JP" sz="1000" dirty="0"/>
              <a:t>目標設定</a:t>
            </a:r>
            <a:r>
              <a:rPr lang="ja-JP" altLang="en-US" sz="1000" dirty="0"/>
              <a:t>　■目標</a:t>
            </a:r>
            <a:r>
              <a:rPr lang="ja-JP" altLang="ja-JP" sz="1000" dirty="0"/>
              <a:t>合意</a:t>
            </a:r>
            <a:r>
              <a:rPr lang="ja-JP" altLang="en-US" sz="1000" dirty="0"/>
              <a:t>　□自主訓練　 ■</a:t>
            </a:r>
            <a:r>
              <a:rPr lang="ja-JP" altLang="ja-JP" sz="1000" dirty="0"/>
              <a:t>活動・参加を意識したプラン</a:t>
            </a:r>
            <a:r>
              <a:rPr lang="ja-JP" altLang="en-US" sz="1000" dirty="0"/>
              <a:t>　■</a:t>
            </a:r>
            <a:r>
              <a:rPr lang="ja-JP" altLang="ja-JP" sz="1000" dirty="0"/>
              <a:t>無理のないプラン</a:t>
            </a:r>
            <a:r>
              <a:rPr lang="en-US" altLang="ja-JP" sz="1000" dirty="0"/>
              <a:t> </a:t>
            </a:r>
            <a:r>
              <a:rPr lang="ja-JP" altLang="en-US" sz="1000" dirty="0"/>
              <a:t>□</a:t>
            </a:r>
            <a:r>
              <a:rPr lang="ja-JP" altLang="ja-JP" sz="1000" dirty="0"/>
              <a:t>本人・家族への説明</a:t>
            </a:r>
            <a:r>
              <a:rPr lang="ja-JP" altLang="en-US" sz="1000" dirty="0"/>
              <a:t>　□</a:t>
            </a:r>
            <a:r>
              <a:rPr lang="ja-JP" altLang="ja-JP" sz="1000" dirty="0"/>
              <a:t>関連機関との連絡・調整</a:t>
            </a:r>
            <a:r>
              <a:rPr lang="ja-JP" altLang="en-US" sz="1000" dirty="0"/>
              <a:t>　□</a:t>
            </a:r>
            <a:r>
              <a:rPr lang="ja-JP" altLang="ja-JP" sz="1000" dirty="0"/>
              <a:t>インフォーマルサービスの活用</a:t>
            </a:r>
            <a:r>
              <a:rPr lang="ja-JP" altLang="en-US" sz="1000" dirty="0"/>
              <a:t>　■</a:t>
            </a:r>
            <a:r>
              <a:rPr lang="ja-JP" altLang="ja-JP" sz="1000" dirty="0"/>
              <a:t>そ</a:t>
            </a:r>
            <a:r>
              <a:rPr lang="ja-JP" altLang="en-US" sz="1000" dirty="0"/>
              <a:t>の他（　回復データの提示）</a:t>
            </a:r>
            <a:endParaRPr lang="ja-JP" altLang="ja-JP" sz="1000" dirty="0"/>
          </a:p>
        </p:txBody>
      </p:sp>
      <p:sp>
        <p:nvSpPr>
          <p:cNvPr id="10" name="テキスト ボックス 9"/>
          <p:cNvSpPr txBox="1"/>
          <p:nvPr/>
        </p:nvSpPr>
        <p:spPr>
          <a:xfrm>
            <a:off x="1196818" y="5012102"/>
            <a:ext cx="7789659" cy="1015663"/>
          </a:xfrm>
          <a:prstGeom prst="rect">
            <a:avLst/>
          </a:prstGeom>
          <a:noFill/>
        </p:spPr>
        <p:txBody>
          <a:bodyPr wrap="square" rtlCol="0">
            <a:spAutoFit/>
          </a:bodyPr>
          <a:lstStyle/>
          <a:p>
            <a:pPr defTabSz="633039">
              <a:lnSpc>
                <a:spcPts val="1200"/>
              </a:lnSpc>
            </a:pPr>
            <a:r>
              <a:rPr lang="ja-JP" altLang="en-US" sz="900" dirty="0">
                <a:solidFill>
                  <a:prstClr val="black"/>
                </a:solidFill>
                <a:latin typeface="ＭＳ Ｐゴシック"/>
                <a:ea typeface="ＭＳ Ｐゴシック"/>
              </a:rPr>
              <a:t>自宅退院後に動悸があり病院受診をされたこともあり、体調に自信なく屋外活動は控えられていた。初回アセスメントでとても慎重な性格と話されたので、自信の回復は本人のペースで段階的に実施したほうが良い印象をもった。まず①通所リハを導入し、運動、持久力の回復を図り、趣味の再開を徐々に進めていくこと、②買い物時の重たい物の運搬にはキャリーバック等を使用したり、夫の協力もお願いし、体に負担が無いようにすることなどを提案した。　リハビリ実施に際しては</a:t>
            </a:r>
            <a:r>
              <a:rPr lang="ja-JP" altLang="en-US" sz="900" spc="-150" dirty="0">
                <a:solidFill>
                  <a:prstClr val="black"/>
                </a:solidFill>
                <a:latin typeface="ＭＳ ゴシック" panose="020B0609070205080204" pitchFamily="49" charset="-128"/>
                <a:ea typeface="ＭＳ ゴシック" panose="020B0609070205080204" pitchFamily="49" charset="-128"/>
              </a:rPr>
              <a:t>慣れない場所だと緊張するという性格も考慮し、退院された回復期リハ病院の通所リハを利用した。また持久力向上訓練、外出訓練を実施しながら 月</a:t>
            </a:r>
            <a:r>
              <a:rPr lang="en-US" altLang="ja-JP" sz="900" spc="-150" dirty="0">
                <a:solidFill>
                  <a:prstClr val="black"/>
                </a:solidFill>
                <a:latin typeface="ＭＳ ゴシック" panose="020B0609070205080204" pitchFamily="49" charset="-128"/>
                <a:ea typeface="ＭＳ ゴシック" panose="020B0609070205080204" pitchFamily="49" charset="-128"/>
              </a:rPr>
              <a:t>1</a:t>
            </a:r>
            <a:r>
              <a:rPr lang="ja-JP" altLang="en-US" sz="900" spc="-150" dirty="0">
                <a:solidFill>
                  <a:prstClr val="black"/>
                </a:solidFill>
                <a:latin typeface="ＭＳ ゴシック" panose="020B0609070205080204" pitchFamily="49" charset="-128"/>
                <a:ea typeface="ＭＳ ゴシック" panose="020B0609070205080204" pitchFamily="49" charset="-128"/>
              </a:rPr>
              <a:t>回の運動評価を実施。客観的データの提示を行い　回復状況を示し、自信の回復を図っていった。</a:t>
            </a:r>
            <a:endParaRPr lang="en-US" altLang="ja-JP" sz="900" spc="-150" dirty="0">
              <a:solidFill>
                <a:prstClr val="black"/>
              </a:solidFill>
              <a:latin typeface="ＭＳ ゴシック" panose="020B0609070205080204" pitchFamily="49" charset="-128"/>
              <a:ea typeface="ＭＳ ゴシック" panose="020B0609070205080204" pitchFamily="49" charset="-128"/>
            </a:endParaRPr>
          </a:p>
          <a:p>
            <a:pPr defTabSz="633039">
              <a:lnSpc>
                <a:spcPts val="1200"/>
              </a:lnSpc>
            </a:pPr>
            <a:endParaRPr lang="en-US" altLang="ja-JP" sz="900" dirty="0">
              <a:solidFill>
                <a:prstClr val="black"/>
              </a:solidFill>
              <a:latin typeface="ＭＳ Ｐゴシック"/>
              <a:ea typeface="ＭＳ Ｐゴシック"/>
            </a:endParaRPr>
          </a:p>
        </p:txBody>
      </p:sp>
      <p:sp>
        <p:nvSpPr>
          <p:cNvPr id="30" name="角丸四角形 104">
            <a:extLst>
              <a:ext uri="{FF2B5EF4-FFF2-40B4-BE49-F238E27FC236}">
                <a16:creationId xmlns:a16="http://schemas.microsoft.com/office/drawing/2014/main" id="{E3F42097-1AEE-4FA1-B7C4-2991ED016400}"/>
              </a:ext>
            </a:extLst>
          </p:cNvPr>
          <p:cNvSpPr/>
          <p:nvPr/>
        </p:nvSpPr>
        <p:spPr>
          <a:xfrm>
            <a:off x="108150" y="5944294"/>
            <a:ext cx="1049530" cy="861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17" name="テキスト ボックス 16"/>
          <p:cNvSpPr txBox="1"/>
          <p:nvPr/>
        </p:nvSpPr>
        <p:spPr>
          <a:xfrm>
            <a:off x="1226711" y="6392406"/>
            <a:ext cx="981359" cy="369332"/>
          </a:xfrm>
          <a:prstGeom prst="rect">
            <a:avLst/>
          </a:prstGeom>
          <a:noFill/>
        </p:spPr>
        <p:txBody>
          <a:bodyPr wrap="none" rtlCol="0">
            <a:spAutoFit/>
          </a:bodyPr>
          <a:lstStyle/>
          <a:p>
            <a:r>
              <a:rPr kumimoji="1" lang="ja-JP" altLang="en-US" sz="900" dirty="0"/>
              <a:t>実行度　</a:t>
            </a:r>
            <a:r>
              <a:rPr kumimoji="1" lang="en-US" altLang="ja-JP" sz="900" dirty="0"/>
              <a:t>3</a:t>
            </a:r>
            <a:r>
              <a:rPr kumimoji="1" lang="ja-JP" altLang="en-US" sz="900" dirty="0"/>
              <a:t>→</a:t>
            </a:r>
            <a:r>
              <a:rPr lang="en-US" altLang="ja-JP" sz="900" dirty="0"/>
              <a:t>8</a:t>
            </a:r>
            <a:r>
              <a:rPr kumimoji="1" lang="ja-JP" altLang="en-US" sz="900" dirty="0"/>
              <a:t>　　</a:t>
            </a:r>
            <a:endParaRPr kumimoji="1" lang="en-US" altLang="ja-JP" sz="900" dirty="0"/>
          </a:p>
          <a:p>
            <a:r>
              <a:rPr kumimoji="1" lang="ja-JP" altLang="en-US" sz="900" dirty="0"/>
              <a:t>満足度　</a:t>
            </a:r>
            <a:r>
              <a:rPr lang="en-US" altLang="ja-JP" sz="900" dirty="0"/>
              <a:t>3</a:t>
            </a:r>
            <a:r>
              <a:rPr lang="ja-JP" altLang="en-US" sz="900" dirty="0"/>
              <a:t>→</a:t>
            </a:r>
            <a:r>
              <a:rPr lang="en-US" altLang="ja-JP" sz="900" dirty="0"/>
              <a:t>8</a:t>
            </a:r>
            <a:endParaRPr kumimoji="1" lang="ja-JP" altLang="en-US" sz="900" dirty="0"/>
          </a:p>
        </p:txBody>
      </p:sp>
      <p:sp>
        <p:nvSpPr>
          <p:cNvPr id="32" name="スライド番号プレースホルダー 3">
            <a:extLst>
              <a:ext uri="{FF2B5EF4-FFF2-40B4-BE49-F238E27FC236}">
                <a16:creationId xmlns:a16="http://schemas.microsoft.com/office/drawing/2014/main" id="{C84E4401-D585-4E2A-9FD0-B4D7B1FA4A7A}"/>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9</a:t>
            </a:r>
          </a:p>
        </p:txBody>
      </p:sp>
      <p:sp>
        <p:nvSpPr>
          <p:cNvPr id="31" name="スライド番号プレースホルダー 5">
            <a:extLst>
              <a:ext uri="{FF2B5EF4-FFF2-40B4-BE49-F238E27FC236}">
                <a16:creationId xmlns:a16="http://schemas.microsoft.com/office/drawing/2014/main" id="{78EFB928-1744-4B1F-90B4-08BA94A8643F}"/>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11</a:t>
            </a:fld>
            <a:r>
              <a:rPr kumimoji="1" lang="en-US" altLang="ja-JP" sz="2000" dirty="0">
                <a:solidFill>
                  <a:schemeClr val="tx1"/>
                </a:solidFill>
              </a:rPr>
              <a:t>-</a:t>
            </a:r>
          </a:p>
        </p:txBody>
      </p:sp>
      <p:sp>
        <p:nvSpPr>
          <p:cNvPr id="33" name="テキスト ボックス 32">
            <a:extLst>
              <a:ext uri="{FF2B5EF4-FFF2-40B4-BE49-F238E27FC236}">
                <a16:creationId xmlns:a16="http://schemas.microsoft.com/office/drawing/2014/main" id="{554F9781-059F-44E3-9318-92D2FEE39772}"/>
              </a:ext>
            </a:extLst>
          </p:cNvPr>
          <p:cNvSpPr txBox="1"/>
          <p:nvPr/>
        </p:nvSpPr>
        <p:spPr>
          <a:xfrm rot="10800000" flipV="1">
            <a:off x="1196815" y="6033217"/>
            <a:ext cx="981358" cy="3693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a:t>
            </a:r>
            <a:endParaRPr lang="en-US" altLang="ja-JP" sz="900" dirty="0">
              <a:latin typeface="ＭＳ ゴシック" panose="020B0609070205080204" pitchFamily="49" charset="-128"/>
              <a:ea typeface="ＭＳ ゴシック" panose="020B0609070205080204" pitchFamily="49" charset="-128"/>
            </a:endParaRPr>
          </a:p>
          <a:p>
            <a:pPr defTabSz="633039"/>
            <a:r>
              <a:rPr lang="ja-JP" altLang="en-US" sz="900" dirty="0">
                <a:latin typeface="ＭＳ ゴシック" panose="020B0609070205080204" pitchFamily="49" charset="-128"/>
                <a:ea typeface="ＭＳ ゴシック" panose="020B0609070205080204" pitchFamily="49" charset="-128"/>
              </a:rPr>
              <a:t>（最大１０）</a:t>
            </a:r>
            <a:endParaRPr lang="en-US" altLang="ja-JP" sz="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8945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96440" y="498926"/>
            <a:ext cx="7372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3" name="角丸四角形 62"/>
          <p:cNvSpPr/>
          <p:nvPr/>
        </p:nvSpPr>
        <p:spPr>
          <a:xfrm>
            <a:off x="68206" y="4347405"/>
            <a:ext cx="9004737" cy="554438"/>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8" name="角丸四角形 7"/>
          <p:cNvSpPr/>
          <p:nvPr/>
        </p:nvSpPr>
        <p:spPr>
          <a:xfrm>
            <a:off x="82505" y="478949"/>
            <a:ext cx="1047389" cy="653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65" name="角丸四角形 64"/>
          <p:cNvSpPr/>
          <p:nvPr/>
        </p:nvSpPr>
        <p:spPr>
          <a:xfrm>
            <a:off x="7512566" y="485077"/>
            <a:ext cx="1564760"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617007" y="577231"/>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68207" y="4980367"/>
            <a:ext cx="8999595" cy="825011"/>
            <a:chOff x="-68469" y="6163342"/>
            <a:chExt cx="8997067" cy="414262"/>
          </a:xfrm>
        </p:grpSpPr>
        <p:sp>
          <p:nvSpPr>
            <p:cNvPr id="68" name="角丸四角形 67"/>
            <p:cNvSpPr/>
            <p:nvPr/>
          </p:nvSpPr>
          <p:spPr>
            <a:xfrm>
              <a:off x="-59286" y="6165548"/>
              <a:ext cx="8987884" cy="40345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68469" y="6163342"/>
              <a:ext cx="1121294" cy="414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向けた本ケースのポイント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617007" y="845180"/>
            <a:ext cx="734466" cy="2164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　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53238" y="3891233"/>
            <a:ext cx="9029925" cy="369047"/>
            <a:chOff x="197528" y="1304422"/>
            <a:chExt cx="8925703" cy="345080"/>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2"/>
              <a:ext cx="8925703" cy="336120"/>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99469" y="1304422"/>
              <a:ext cx="1113813" cy="345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合意した生活目標</a:t>
              </a:r>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82520" y="5868676"/>
            <a:ext cx="8971360" cy="907913"/>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lnSpc>
                <a:spcPts val="1200"/>
              </a:lnSpc>
            </a:pPr>
            <a:endParaRPr lang="en-US" altLang="ja-JP" sz="727" dirty="0">
              <a:solidFill>
                <a:prstClr val="black"/>
              </a:solidFill>
              <a:latin typeface="ＭＳ Ｐゴシック"/>
              <a:ea typeface="ＭＳ Ｐゴシック"/>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316476" y="534946"/>
            <a:ext cx="766687" cy="261610"/>
          </a:xfrm>
          <a:prstGeom prst="rect">
            <a:avLst/>
          </a:prstGeom>
          <a:noFill/>
        </p:spPr>
        <p:txBody>
          <a:bodyPr wrap="square" rtlCol="0">
            <a:spAutoFit/>
          </a:bodyPr>
          <a:lstStyle/>
          <a:p>
            <a:r>
              <a:rPr lang="ja-JP" altLang="en-US" sz="1100" dirty="0"/>
              <a:t>要支援</a:t>
            </a:r>
            <a:r>
              <a:rPr lang="en-US" altLang="ja-JP" sz="1100" dirty="0"/>
              <a:t>1</a:t>
            </a:r>
            <a:endParaRPr lang="ja-JP" altLang="en-US" sz="1100" dirty="0"/>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341864" y="835959"/>
            <a:ext cx="604137" cy="261610"/>
          </a:xfrm>
          <a:prstGeom prst="rect">
            <a:avLst/>
          </a:prstGeom>
          <a:noFill/>
        </p:spPr>
        <p:txBody>
          <a:bodyPr wrap="square" rtlCol="0">
            <a:spAutoFit/>
          </a:bodyPr>
          <a:lstStyle/>
          <a:p>
            <a:r>
              <a:rPr lang="ja-JP" altLang="en-US" sz="1100" dirty="0"/>
              <a:t>脳卒中</a:t>
            </a:r>
          </a:p>
        </p:txBody>
      </p:sp>
      <p:sp>
        <p:nvSpPr>
          <p:cNvPr id="42" name="テキスト ボックス 41"/>
          <p:cNvSpPr txBox="1"/>
          <p:nvPr/>
        </p:nvSpPr>
        <p:spPr>
          <a:xfrm>
            <a:off x="1118323" y="531212"/>
            <a:ext cx="6514480" cy="553998"/>
          </a:xfrm>
          <a:prstGeom prst="rect">
            <a:avLst/>
          </a:prstGeom>
          <a:noFill/>
        </p:spPr>
        <p:txBody>
          <a:bodyPr wrap="square" rtlCol="0">
            <a:spAutoFit/>
          </a:bodyPr>
          <a:lstStyle/>
          <a:p>
            <a:r>
              <a:rPr lang="en-US" altLang="ja-JP" sz="1000" dirty="0"/>
              <a:t>70</a:t>
            </a:r>
            <a:r>
              <a:rPr lang="ja-JP" altLang="en-US" sz="1000" dirty="0"/>
              <a:t>代</a:t>
            </a:r>
            <a:r>
              <a:rPr kumimoji="1" lang="ja-JP" altLang="en-US" sz="1000" dirty="0"/>
              <a:t>　女性　脳梗塞で急性期病院へ入院されたが、リハビリテーションの実施は無く自宅退院となられている</a:t>
            </a:r>
            <a:r>
              <a:rPr lang="ja-JP" altLang="en-US" sz="1000" dirty="0"/>
              <a:t>。麻痺の</a:t>
            </a:r>
            <a:endParaRPr lang="en-US" altLang="ja-JP" sz="1000" dirty="0"/>
          </a:p>
          <a:p>
            <a:r>
              <a:rPr lang="ja-JP" altLang="en-US" sz="1000" dirty="0"/>
              <a:t>後遺症として、左足関節の動きの低下と下肢筋力低下、歩行の不安定さがあり。転倒の恐怖心から、一人では屋外に</a:t>
            </a:r>
            <a:endParaRPr lang="en-US" altLang="ja-JP" sz="1000" dirty="0"/>
          </a:p>
          <a:p>
            <a:r>
              <a:rPr lang="ja-JP" altLang="en-US" sz="1000" dirty="0"/>
              <a:t>出られず。身の回り動作は入浴は見守りが必要。家事は娘と夫が実施されており 生活全般に依存傾向みられた。</a:t>
            </a:r>
            <a:endParaRPr kumimoji="1" lang="ja-JP" altLang="en-US" sz="1000" dirty="0"/>
          </a:p>
        </p:txBody>
      </p:sp>
      <p:sp>
        <p:nvSpPr>
          <p:cNvPr id="44" name="タイトル 1"/>
          <p:cNvSpPr txBox="1">
            <a:spLocks/>
          </p:cNvSpPr>
          <p:nvPr/>
        </p:nvSpPr>
        <p:spPr>
          <a:xfrm>
            <a:off x="36738" y="0"/>
            <a:ext cx="9090764"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自宅退院後の引きこもりから、自信・役割の再獲得を目指した事例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graphicFrame>
        <p:nvGraphicFramePr>
          <p:cNvPr id="45" name="表 44"/>
          <p:cNvGraphicFramePr>
            <a:graphicFrameLocks noGrp="1"/>
          </p:cNvGraphicFramePr>
          <p:nvPr>
            <p:extLst/>
          </p:nvPr>
        </p:nvGraphicFramePr>
        <p:xfrm>
          <a:off x="96439" y="1178494"/>
          <a:ext cx="8971362" cy="2682240"/>
        </p:xfrm>
        <a:graphic>
          <a:graphicData uri="http://schemas.openxmlformats.org/drawingml/2006/table">
            <a:tbl>
              <a:tblPr firstRow="1" bandRow="1">
                <a:tableStyleId>{5940675A-B579-460E-94D1-54222C63F5DA}</a:tableStyleId>
              </a:tblPr>
              <a:tblGrid>
                <a:gridCol w="217072">
                  <a:extLst>
                    <a:ext uri="{9D8B030D-6E8A-4147-A177-3AD203B41FA5}">
                      <a16:colId xmlns:a16="http://schemas.microsoft.com/office/drawing/2014/main" val="20000"/>
                    </a:ext>
                  </a:extLst>
                </a:gridCol>
                <a:gridCol w="832019">
                  <a:extLst>
                    <a:ext uri="{9D8B030D-6E8A-4147-A177-3AD203B41FA5}">
                      <a16:colId xmlns:a16="http://schemas.microsoft.com/office/drawing/2014/main" val="20001"/>
                    </a:ext>
                  </a:extLst>
                </a:gridCol>
                <a:gridCol w="2170485">
                  <a:extLst>
                    <a:ext uri="{9D8B030D-6E8A-4147-A177-3AD203B41FA5}">
                      <a16:colId xmlns:a16="http://schemas.microsoft.com/office/drawing/2014/main" val="20002"/>
                    </a:ext>
                  </a:extLst>
                </a:gridCol>
                <a:gridCol w="470272">
                  <a:extLst>
                    <a:ext uri="{9D8B030D-6E8A-4147-A177-3AD203B41FA5}">
                      <a16:colId xmlns:a16="http://schemas.microsoft.com/office/drawing/2014/main" val="20003"/>
                    </a:ext>
                  </a:extLst>
                </a:gridCol>
                <a:gridCol w="2170485">
                  <a:extLst>
                    <a:ext uri="{9D8B030D-6E8A-4147-A177-3AD203B41FA5}">
                      <a16:colId xmlns:a16="http://schemas.microsoft.com/office/drawing/2014/main" val="20004"/>
                    </a:ext>
                  </a:extLst>
                </a:gridCol>
                <a:gridCol w="470272">
                  <a:extLst>
                    <a:ext uri="{9D8B030D-6E8A-4147-A177-3AD203B41FA5}">
                      <a16:colId xmlns:a16="http://schemas.microsoft.com/office/drawing/2014/main" val="20005"/>
                    </a:ext>
                  </a:extLst>
                </a:gridCol>
                <a:gridCol w="2170485">
                  <a:extLst>
                    <a:ext uri="{9D8B030D-6E8A-4147-A177-3AD203B41FA5}">
                      <a16:colId xmlns:a16="http://schemas.microsoft.com/office/drawing/2014/main" val="20006"/>
                    </a:ext>
                  </a:extLst>
                </a:gridCol>
                <a:gridCol w="470272">
                  <a:extLst>
                    <a:ext uri="{9D8B030D-6E8A-4147-A177-3AD203B41FA5}">
                      <a16:colId xmlns:a16="http://schemas.microsoft.com/office/drawing/2014/main" val="20007"/>
                    </a:ext>
                  </a:extLst>
                </a:gridCol>
              </a:tblGrid>
              <a:tr h="237737">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7737">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7737">
                <a:tc rowSpan="9">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1000" dirty="0"/>
                        <a:t>脳梗塞後の左下肢筋力低下</a:t>
                      </a:r>
                    </a:p>
                  </a:txBody>
                  <a:tcPr anchor="ctr"/>
                </a:tc>
                <a:tc>
                  <a:txBody>
                    <a:bodyPr/>
                    <a:lstStyle/>
                    <a:p>
                      <a:pPr algn="ctr"/>
                      <a:r>
                        <a:rPr kumimoji="1" lang="en-US" altLang="ja-JP" sz="1000" dirty="0"/>
                        <a:t>b730</a:t>
                      </a:r>
                      <a:endParaRPr kumimoji="1" lang="ja-JP" altLang="en-US" sz="1000" dirty="0"/>
                    </a:p>
                  </a:txBody>
                  <a:tcPr anchor="ctr"/>
                </a:tc>
                <a:tc>
                  <a:txBody>
                    <a:bodyPr/>
                    <a:lstStyle/>
                    <a:p>
                      <a:pPr algn="l"/>
                      <a:r>
                        <a:rPr kumimoji="1" lang="ja-JP" altLang="en-US" sz="1000" dirty="0"/>
                        <a:t>家内に引きこもり傾向</a:t>
                      </a:r>
                    </a:p>
                  </a:txBody>
                  <a:tcPr anchor="ctr">
                    <a:solidFill>
                      <a:srgbClr val="FFFF00"/>
                    </a:solidFill>
                  </a:tcPr>
                </a:tc>
                <a:tc>
                  <a:txBody>
                    <a:bodyPr/>
                    <a:lstStyle/>
                    <a:p>
                      <a:pPr algn="ctr"/>
                      <a:r>
                        <a:rPr kumimoji="1" lang="en-US" altLang="ja-JP" sz="1000" dirty="0"/>
                        <a:t>d750</a:t>
                      </a:r>
                      <a:endParaRPr kumimoji="1" lang="ja-JP" altLang="en-US" sz="1000" dirty="0"/>
                    </a:p>
                  </a:txBody>
                  <a:tcPr anchor="ctr"/>
                </a:tc>
                <a:tc>
                  <a:txBody>
                    <a:bodyPr/>
                    <a:lstStyle/>
                    <a:p>
                      <a:pPr algn="l"/>
                      <a:r>
                        <a:rPr kumimoji="1" lang="ja-JP" altLang="en-US" sz="1000" dirty="0"/>
                        <a:t>夫は長距離歩行が難しい</a:t>
                      </a:r>
                    </a:p>
                  </a:txBody>
                  <a:tcPr anchor="ct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2"/>
                  </a:ext>
                </a:extLst>
              </a:tr>
              <a:tr h="235228">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筋の持久力低下</a:t>
                      </a:r>
                    </a:p>
                  </a:txBody>
                  <a:tcPr anchor="ctr"/>
                </a:tc>
                <a:tc>
                  <a:txBody>
                    <a:bodyPr/>
                    <a:lstStyle/>
                    <a:p>
                      <a:pPr algn="ctr"/>
                      <a:r>
                        <a:rPr kumimoji="1" lang="en-US" altLang="ja-JP" sz="1000" dirty="0"/>
                        <a:t>b740</a:t>
                      </a:r>
                      <a:endParaRPr kumimoji="1" lang="ja-JP" altLang="en-US" sz="1000" dirty="0"/>
                    </a:p>
                  </a:txBody>
                  <a:tcPr anchor="ctr"/>
                </a:tc>
                <a:tc>
                  <a:txBody>
                    <a:bodyPr/>
                    <a:lstStyle/>
                    <a:p>
                      <a:pPr algn="l"/>
                      <a:r>
                        <a:rPr kumimoji="1" lang="ja-JP" altLang="en-US" sz="1000" dirty="0"/>
                        <a:t>調理は全面的に娘が実施</a:t>
                      </a:r>
                      <a:endParaRPr kumimoji="1" lang="en-US" altLang="ja-JP" sz="1000" dirty="0"/>
                    </a:p>
                  </a:txBody>
                  <a:tcPr anchor="ctr"/>
                </a:tc>
                <a:tc>
                  <a:txBody>
                    <a:bodyPr/>
                    <a:lstStyle/>
                    <a:p>
                      <a:pPr algn="ctr"/>
                      <a:r>
                        <a:rPr kumimoji="1" lang="en-US" altLang="ja-JP" sz="1000" dirty="0"/>
                        <a:t>d630</a:t>
                      </a:r>
                      <a:endParaRPr kumimoji="1" lang="ja-JP" altLang="en-US" sz="1000" dirty="0"/>
                    </a:p>
                  </a:txBody>
                  <a:tcPr anchor="ctr"/>
                </a:tc>
                <a:tc>
                  <a:txBody>
                    <a:bodyPr/>
                    <a:lstStyle/>
                    <a:p>
                      <a:pPr algn="l"/>
                      <a:r>
                        <a:rPr kumimoji="1" lang="ja-JP" altLang="en-US" sz="1000" dirty="0"/>
                        <a:t>外壁、門が地震後半壊のまま</a:t>
                      </a:r>
                    </a:p>
                  </a:txBody>
                  <a:tcPr anchor="ctr"/>
                </a:tc>
                <a:tc>
                  <a:txBody>
                    <a:bodyPr/>
                    <a:lstStyle/>
                    <a:p>
                      <a:pPr algn="ctr"/>
                      <a:r>
                        <a:rPr kumimoji="1" lang="en-US" altLang="ja-JP" sz="1000" dirty="0"/>
                        <a:t>e230</a:t>
                      </a:r>
                      <a:endParaRPr kumimoji="1" lang="ja-JP" altLang="en-US" sz="1000" dirty="0"/>
                    </a:p>
                  </a:txBody>
                  <a:tcPr anchor="ctr"/>
                </a:tc>
                <a:extLst>
                  <a:ext uri="{0D108BD9-81ED-4DB2-BD59-A6C34878D82A}">
                    <a16:rowId xmlns:a16="http://schemas.microsoft.com/office/drawing/2014/main" val="10003"/>
                  </a:ext>
                </a:extLst>
              </a:tr>
              <a:tr h="23773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転倒の不安感がある</a:t>
                      </a:r>
                    </a:p>
                  </a:txBody>
                  <a:tcPr anchor="ctr">
                    <a:solidFill>
                      <a:srgbClr val="FFFF00"/>
                    </a:solidFill>
                  </a:tcPr>
                </a:tc>
                <a:tc>
                  <a:txBody>
                    <a:bodyPr/>
                    <a:lstStyle/>
                    <a:p>
                      <a:pPr algn="ctr"/>
                      <a:r>
                        <a:rPr kumimoji="1" lang="en-US" altLang="ja-JP" sz="1000" dirty="0"/>
                        <a:t>b770</a:t>
                      </a:r>
                      <a:endParaRPr kumimoji="1" lang="ja-JP" altLang="en-US" sz="1000" dirty="0"/>
                    </a:p>
                  </a:txBody>
                  <a:tcPr anchor="ctr"/>
                </a:tc>
                <a:tc>
                  <a:txBody>
                    <a:bodyPr/>
                    <a:lstStyle/>
                    <a:p>
                      <a:pPr algn="l"/>
                      <a:r>
                        <a:rPr kumimoji="1" lang="ja-JP" altLang="en-US" sz="1000" dirty="0"/>
                        <a:t>調理以外の家事も娘か夫が実施</a:t>
                      </a:r>
                    </a:p>
                  </a:txBody>
                  <a:tcPr/>
                </a:tc>
                <a:tc>
                  <a:txBody>
                    <a:bodyPr/>
                    <a:lstStyle/>
                    <a:p>
                      <a:pPr algn="ctr"/>
                      <a:r>
                        <a:rPr kumimoji="1" lang="en-US" altLang="ja-JP" sz="1000" dirty="0"/>
                        <a:t>d640</a:t>
                      </a:r>
                      <a:endParaRPr kumimoji="1" lang="ja-JP" altLang="en-US" sz="1000" dirty="0"/>
                    </a:p>
                  </a:txBody>
                  <a:tcPr anchor="ctr"/>
                </a:tc>
                <a:tc>
                  <a:txBody>
                    <a:bodyPr/>
                    <a:lstStyle/>
                    <a:p>
                      <a:pPr algn="l"/>
                      <a:r>
                        <a:rPr kumimoji="1" lang="ja-JP" altLang="en-US" sz="1000" dirty="0"/>
                        <a:t>近くに親しい友人がいない</a:t>
                      </a:r>
                    </a:p>
                  </a:txBody>
                  <a:tcPr/>
                </a:tc>
                <a:tc>
                  <a:txBody>
                    <a:bodyPr/>
                    <a:lstStyle/>
                    <a:p>
                      <a:pPr algn="ctr"/>
                      <a:r>
                        <a:rPr kumimoji="1" lang="en-US" altLang="ja-JP" sz="1000" dirty="0"/>
                        <a:t>e320</a:t>
                      </a:r>
                      <a:endParaRPr kumimoji="1" lang="ja-JP" altLang="en-US" sz="1000" dirty="0"/>
                    </a:p>
                  </a:txBody>
                  <a:tcPr anchor="ctr"/>
                </a:tc>
                <a:extLst>
                  <a:ext uri="{0D108BD9-81ED-4DB2-BD59-A6C34878D82A}">
                    <a16:rowId xmlns:a16="http://schemas.microsoft.com/office/drawing/2014/main" val="10004"/>
                  </a:ext>
                </a:extLst>
              </a:tr>
              <a:tr h="23773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白内障による視力低下</a:t>
                      </a:r>
                    </a:p>
                  </a:txBody>
                  <a:tcPr anchor="ctr"/>
                </a:tc>
                <a:tc>
                  <a:txBody>
                    <a:bodyPr/>
                    <a:lstStyle/>
                    <a:p>
                      <a:pPr algn="ctr"/>
                      <a:r>
                        <a:rPr kumimoji="1" lang="en-US" altLang="ja-JP" sz="1000" dirty="0"/>
                        <a:t>b210</a:t>
                      </a:r>
                      <a:endParaRPr kumimoji="1" lang="ja-JP" altLang="en-US" sz="1000" dirty="0"/>
                    </a:p>
                  </a:txBody>
                  <a:tcPr anchor="ctr"/>
                </a:tc>
                <a:tc>
                  <a:txBody>
                    <a:bodyPr/>
                    <a:lstStyle/>
                    <a:p>
                      <a:pPr algn="l"/>
                      <a:r>
                        <a:rPr kumimoji="1" lang="ja-JP" altLang="en-US" sz="900" dirty="0"/>
                        <a:t>買物や外出には見守り・付き添いが必要</a:t>
                      </a:r>
                    </a:p>
                  </a:txBody>
                  <a:tcPr/>
                </a:tc>
                <a:tc>
                  <a:txBody>
                    <a:bodyPr/>
                    <a:lstStyle/>
                    <a:p>
                      <a:pPr algn="ctr"/>
                      <a:r>
                        <a:rPr kumimoji="1" lang="en-US" altLang="ja-JP" sz="1000" dirty="0"/>
                        <a:t>d460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5"/>
                  </a:ext>
                </a:extLst>
              </a:tr>
              <a:tr h="23773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軽度の物忘れ、失見当識</a:t>
                      </a:r>
                    </a:p>
                  </a:txBody>
                  <a:tcPr anchor="ctr"/>
                </a:tc>
                <a:tc>
                  <a:txBody>
                    <a:bodyPr/>
                    <a:lstStyle/>
                    <a:p>
                      <a:pPr algn="ctr"/>
                      <a:r>
                        <a:rPr kumimoji="1" lang="en-US" altLang="ja-JP" sz="1000" dirty="0"/>
                        <a:t>b117</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6"/>
                  </a:ext>
                </a:extLst>
              </a:tr>
              <a:tr h="237737">
                <a:tc vMerge="1">
                  <a:txBody>
                    <a:bodyPr/>
                    <a:lstStyle/>
                    <a:p>
                      <a:pPr algn="ctr"/>
                      <a:endParaRPr kumimoji="1" lang="ja-JP" altLang="en-US" sz="1000" dirty="0"/>
                    </a:p>
                  </a:txBody>
                  <a:tcPr anchor="ctr"/>
                </a:tc>
                <a:tc rowSpan="4">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1000" dirty="0"/>
                        <a:t>本来明るく活動的</a:t>
                      </a:r>
                    </a:p>
                  </a:txBody>
                  <a:tcPr anchor="ctr">
                    <a:solidFill>
                      <a:srgbClr val="FFFF00"/>
                    </a:solidFill>
                  </a:tcPr>
                </a:tc>
                <a:tc>
                  <a:txBody>
                    <a:bodyPr/>
                    <a:lstStyle/>
                    <a:p>
                      <a:pPr algn="ctr"/>
                      <a:r>
                        <a:rPr kumimoji="1" lang="en-US" altLang="ja-JP" sz="1000" dirty="0"/>
                        <a:t>b126</a:t>
                      </a:r>
                      <a:endParaRPr kumimoji="1" lang="ja-JP" altLang="en-US" sz="1000" dirty="0"/>
                    </a:p>
                  </a:txBody>
                  <a:tcPr anchor="ctr"/>
                </a:tc>
                <a:tc>
                  <a:txBody>
                    <a:bodyPr/>
                    <a:lstStyle/>
                    <a:p>
                      <a:pPr algn="l"/>
                      <a:r>
                        <a:rPr kumimoji="1" lang="ja-JP" altLang="en-US" sz="1000" dirty="0"/>
                        <a:t>家事は好き（もともときれい好き）</a:t>
                      </a:r>
                    </a:p>
                  </a:txBody>
                  <a:tcPr>
                    <a:solidFill>
                      <a:srgbClr val="FFFF00"/>
                    </a:solidFill>
                  </a:tcPr>
                </a:tc>
                <a:tc>
                  <a:txBody>
                    <a:bodyPr/>
                    <a:lstStyle/>
                    <a:p>
                      <a:pPr algn="ctr"/>
                      <a:r>
                        <a:rPr kumimoji="1" lang="en-US" altLang="ja-JP" sz="1000" dirty="0"/>
                        <a:t>d640</a:t>
                      </a:r>
                      <a:endParaRPr kumimoji="1" lang="ja-JP" altLang="en-US" sz="1000" dirty="0"/>
                    </a:p>
                  </a:txBody>
                  <a:tcPr anchor="ctr"/>
                </a:tc>
                <a:tc>
                  <a:txBody>
                    <a:bodyPr/>
                    <a:lstStyle/>
                    <a:p>
                      <a:pPr algn="l"/>
                      <a:r>
                        <a:rPr kumimoji="1" lang="ja-JP" altLang="en-US" sz="1000" dirty="0"/>
                        <a:t>娘、夫は介助や手伝いに協力的</a:t>
                      </a:r>
                    </a:p>
                  </a:txBody>
                  <a:tcPr>
                    <a:solidFill>
                      <a:srgbClr val="FFFF00"/>
                    </a:solidFill>
                  </a:tcPr>
                </a:tc>
                <a:tc>
                  <a:txBody>
                    <a:bodyPr/>
                    <a:lstStyle/>
                    <a:p>
                      <a:pPr algn="ctr"/>
                      <a:r>
                        <a:rPr kumimoji="1" lang="en-US" altLang="ja-JP" sz="1000" dirty="0"/>
                        <a:t>e310</a:t>
                      </a:r>
                      <a:endParaRPr kumimoji="1" lang="ja-JP" altLang="en-US" sz="1000" dirty="0"/>
                    </a:p>
                  </a:txBody>
                  <a:tcPr anchor="ctr"/>
                </a:tc>
                <a:extLst>
                  <a:ext uri="{0D108BD9-81ED-4DB2-BD59-A6C34878D82A}">
                    <a16:rowId xmlns:a16="http://schemas.microsoft.com/office/drawing/2014/main" val="10007"/>
                  </a:ext>
                </a:extLst>
              </a:tr>
              <a:tr h="23773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1000" dirty="0"/>
                        <a:t>家屋周囲は一人でどうにか歩行可能</a:t>
                      </a:r>
                    </a:p>
                  </a:txBody>
                  <a:tcPr>
                    <a:solidFill>
                      <a:srgbClr val="FFFF00"/>
                    </a:solidFill>
                  </a:tcPr>
                </a:tc>
                <a:tc>
                  <a:txBody>
                    <a:bodyPr/>
                    <a:lstStyle/>
                    <a:p>
                      <a:pPr algn="ctr"/>
                      <a:r>
                        <a:rPr kumimoji="1" lang="en-US" altLang="ja-JP" sz="1000" dirty="0"/>
                        <a:t>d450</a:t>
                      </a:r>
                      <a:endParaRPr kumimoji="1" lang="ja-JP" altLang="en-US" sz="1000" dirty="0"/>
                    </a:p>
                  </a:txBody>
                  <a:tcPr anchor="ctr"/>
                </a:tc>
                <a:tc>
                  <a:txBody>
                    <a:bodyPr/>
                    <a:lstStyle/>
                    <a:p>
                      <a:pPr algn="l"/>
                      <a:r>
                        <a:rPr kumimoji="1" lang="ja-JP" altLang="en-US" sz="1000" dirty="0"/>
                        <a:t>ダンス教室に友人がいる</a:t>
                      </a:r>
                    </a:p>
                  </a:txBody>
                  <a:tcPr>
                    <a:noFill/>
                  </a:tcPr>
                </a:tc>
                <a:tc>
                  <a:txBody>
                    <a:bodyPr/>
                    <a:lstStyle/>
                    <a:p>
                      <a:pPr algn="ctr"/>
                      <a:r>
                        <a:rPr kumimoji="1" lang="en-US" altLang="ja-JP" sz="1000" dirty="0"/>
                        <a:t>e325</a:t>
                      </a:r>
                    </a:p>
                  </a:txBody>
                  <a:tcPr anchor="ctr"/>
                </a:tc>
                <a:extLst>
                  <a:ext uri="{0D108BD9-81ED-4DB2-BD59-A6C34878D82A}">
                    <a16:rowId xmlns:a16="http://schemas.microsoft.com/office/drawing/2014/main" val="10008"/>
                  </a:ext>
                </a:extLst>
              </a:tr>
              <a:tr h="23773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1000" dirty="0"/>
                        <a:t>手すりを伝えば階段の昇降ができる</a:t>
                      </a:r>
                    </a:p>
                  </a:txBody>
                  <a:tcPr/>
                </a:tc>
                <a:tc>
                  <a:txBody>
                    <a:bodyPr/>
                    <a:lstStyle/>
                    <a:p>
                      <a:pPr algn="ctr"/>
                      <a:r>
                        <a:rPr kumimoji="1" lang="en-US" altLang="ja-JP" sz="1000" dirty="0"/>
                        <a:t>d460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9"/>
                  </a:ext>
                </a:extLst>
              </a:tr>
              <a:tr h="23773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900" dirty="0"/>
                        <a:t>自己流であるが体操を日課にしている</a:t>
                      </a:r>
                    </a:p>
                  </a:txBody>
                  <a:tcPr/>
                </a:tc>
                <a:tc>
                  <a:txBody>
                    <a:bodyPr/>
                    <a:lstStyle/>
                    <a:p>
                      <a:pPr algn="ctr"/>
                      <a:r>
                        <a:rPr kumimoji="1" lang="en-US" altLang="ja-JP" sz="1000" dirty="0"/>
                        <a:t>d570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10"/>
                  </a:ext>
                </a:extLst>
              </a:tr>
            </a:tbl>
          </a:graphicData>
        </a:graphic>
      </p:graphicFrame>
      <p:sp>
        <p:nvSpPr>
          <p:cNvPr id="47" name="角丸四角形 46"/>
          <p:cNvSpPr/>
          <p:nvPr/>
        </p:nvSpPr>
        <p:spPr>
          <a:xfrm>
            <a:off x="76199" y="1172337"/>
            <a:ext cx="1079577" cy="52847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sp>
        <p:nvSpPr>
          <p:cNvPr id="52" name="テキスト ボックス 51"/>
          <p:cNvSpPr txBox="1"/>
          <p:nvPr/>
        </p:nvSpPr>
        <p:spPr>
          <a:xfrm>
            <a:off x="1204184" y="3976863"/>
            <a:ext cx="7712617" cy="246221"/>
          </a:xfrm>
          <a:prstGeom prst="rect">
            <a:avLst/>
          </a:prstGeom>
          <a:noFill/>
        </p:spPr>
        <p:txBody>
          <a:bodyPr wrap="square" rtlCol="0">
            <a:spAutoFit/>
          </a:bodyPr>
          <a:lstStyle/>
          <a:p>
            <a:r>
              <a:rPr kumimoji="1" lang="ja-JP" altLang="en-US" sz="1000" dirty="0"/>
              <a:t>脳梗塞になる前にできていた家事、スーパーへの買い物ができるようになる。長期目標は趣味で通われていたダンス教室活動の再開をする</a:t>
            </a:r>
            <a:r>
              <a:rPr lang="ja-JP" altLang="en-US" sz="1000" dirty="0"/>
              <a:t>。</a:t>
            </a:r>
            <a:endParaRPr kumimoji="1" lang="en-US" altLang="ja-JP" sz="1000" dirty="0"/>
          </a:p>
        </p:txBody>
      </p:sp>
      <p:sp>
        <p:nvSpPr>
          <p:cNvPr id="53" name="角丸四角形 52"/>
          <p:cNvSpPr/>
          <p:nvPr/>
        </p:nvSpPr>
        <p:spPr>
          <a:xfrm>
            <a:off x="57229" y="4347403"/>
            <a:ext cx="1113813" cy="5673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セラピストが工夫したポイント</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a:t>
            </a:r>
            <a:r>
              <a:rPr lang="en-US" altLang="ja-JP" sz="900" dirty="0">
                <a:solidFill>
                  <a:prstClr val="white"/>
                </a:solidFill>
                <a:latin typeface="ＭＳ Ｐゴシック"/>
                <a:ea typeface="ＭＳ Ｐゴシック"/>
              </a:rPr>
              <a:t>5</a:t>
            </a:r>
            <a:r>
              <a:rPr lang="ja-JP" altLang="en-US" sz="900" dirty="0">
                <a:solidFill>
                  <a:prstClr val="white"/>
                </a:solidFill>
                <a:latin typeface="ＭＳ Ｐゴシック"/>
                <a:ea typeface="ＭＳ Ｐゴシック"/>
              </a:rPr>
              <a:t>項目にチェック）</a:t>
            </a:r>
            <a:endParaRPr lang="en-US" altLang="ja-JP" sz="900" dirty="0">
              <a:solidFill>
                <a:prstClr val="white"/>
              </a:solidFill>
              <a:latin typeface="ＭＳ Ｐゴシック"/>
              <a:ea typeface="ＭＳ Ｐゴシック"/>
            </a:endParaRPr>
          </a:p>
        </p:txBody>
      </p:sp>
      <p:sp>
        <p:nvSpPr>
          <p:cNvPr id="62" name="テキスト ボックス 61">
            <a:extLst>
              <a:ext uri="{FF2B5EF4-FFF2-40B4-BE49-F238E27FC236}">
                <a16:creationId xmlns:a16="http://schemas.microsoft.com/office/drawing/2014/main" id="{79123FA6-B7AA-4236-A468-BE9C0BCFBBBA}"/>
              </a:ext>
            </a:extLst>
          </p:cNvPr>
          <p:cNvSpPr txBox="1"/>
          <p:nvPr/>
        </p:nvSpPr>
        <p:spPr>
          <a:xfrm>
            <a:off x="1189817" y="4392404"/>
            <a:ext cx="7737851" cy="451406"/>
          </a:xfrm>
          <a:prstGeom prst="rect">
            <a:avLst/>
          </a:prstGeom>
          <a:noFill/>
        </p:spPr>
        <p:txBody>
          <a:bodyPr wrap="square" rtlCol="0" anchor="ctr">
            <a:spAutoFit/>
          </a:bodyPr>
          <a:lstStyle/>
          <a:p>
            <a:pPr>
              <a:lnSpc>
                <a:spcPts val="1400"/>
              </a:lnSpc>
            </a:pPr>
            <a:r>
              <a:rPr lang="ja-JP" altLang="en-US" sz="1000" dirty="0"/>
              <a:t>□</a:t>
            </a:r>
            <a:r>
              <a:rPr lang="ja-JP" altLang="ja-JP" sz="1000" dirty="0"/>
              <a:t>事前の情報収集</a:t>
            </a:r>
            <a:r>
              <a:rPr lang="ja-JP" altLang="en-US" sz="1000" dirty="0"/>
              <a:t>　■</a:t>
            </a:r>
            <a:r>
              <a:rPr lang="ja-JP" altLang="ja-JP" sz="1000" dirty="0"/>
              <a:t>阻害因子・強みの抽出</a:t>
            </a:r>
            <a:r>
              <a:rPr lang="ja-JP" altLang="en-US" sz="1000" dirty="0"/>
              <a:t>　■</a:t>
            </a:r>
            <a:r>
              <a:rPr lang="ja-JP" altLang="ja-JP" sz="1000" dirty="0"/>
              <a:t>認定が出るまでの対応</a:t>
            </a:r>
            <a:r>
              <a:rPr lang="ja-JP" altLang="en-US" sz="1000" dirty="0"/>
              <a:t>　  □</a:t>
            </a:r>
            <a:r>
              <a:rPr lang="ja-JP" altLang="ja-JP" sz="1000" dirty="0"/>
              <a:t>目標設定</a:t>
            </a:r>
            <a:r>
              <a:rPr lang="ja-JP" altLang="en-US" sz="1000" dirty="0"/>
              <a:t>　■目標</a:t>
            </a:r>
            <a:r>
              <a:rPr lang="ja-JP" altLang="ja-JP" sz="1000" dirty="0"/>
              <a:t>合意</a:t>
            </a:r>
            <a:r>
              <a:rPr lang="ja-JP" altLang="en-US" sz="1000" dirty="0"/>
              <a:t>　 □自主訓練　  ■</a:t>
            </a:r>
            <a:r>
              <a:rPr lang="ja-JP" altLang="ja-JP" sz="1000" dirty="0"/>
              <a:t>活動・参加を意識したプラン</a:t>
            </a:r>
            <a:r>
              <a:rPr lang="ja-JP" altLang="en-US" sz="1000" dirty="0"/>
              <a:t>　□</a:t>
            </a:r>
            <a:r>
              <a:rPr lang="ja-JP" altLang="ja-JP" sz="1000" dirty="0"/>
              <a:t>無理のないプラン</a:t>
            </a:r>
            <a:r>
              <a:rPr lang="ja-JP" altLang="en-US" sz="1000" dirty="0"/>
              <a:t>　■</a:t>
            </a:r>
            <a:r>
              <a:rPr lang="ja-JP" altLang="ja-JP" sz="1000" dirty="0"/>
              <a:t>本人・家族への説明</a:t>
            </a:r>
            <a:r>
              <a:rPr lang="ja-JP" altLang="en-US" sz="1000" dirty="0"/>
              <a:t>　  □</a:t>
            </a:r>
            <a:r>
              <a:rPr lang="ja-JP" altLang="ja-JP" sz="1000" dirty="0"/>
              <a:t>関連機関との連絡・調整</a:t>
            </a:r>
            <a:r>
              <a:rPr lang="ja-JP" altLang="en-US" sz="1000" dirty="0"/>
              <a:t>　□</a:t>
            </a:r>
            <a:r>
              <a:rPr lang="ja-JP" altLang="ja-JP" sz="1000" dirty="0"/>
              <a:t>インフォーマルサービスの活用</a:t>
            </a:r>
            <a:r>
              <a:rPr lang="ja-JP" altLang="en-US" sz="1000" dirty="0"/>
              <a:t>　□その他　（　　　　　）　　　　　　　　　　　　　　　　　</a:t>
            </a:r>
            <a:endParaRPr lang="ja-JP" altLang="ja-JP" sz="1000" dirty="0"/>
          </a:p>
        </p:txBody>
      </p:sp>
      <p:sp>
        <p:nvSpPr>
          <p:cNvPr id="64" name="テキスト ボックス 63"/>
          <p:cNvSpPr txBox="1"/>
          <p:nvPr/>
        </p:nvSpPr>
        <p:spPr>
          <a:xfrm>
            <a:off x="1182021" y="6344250"/>
            <a:ext cx="1048816" cy="400110"/>
          </a:xfrm>
          <a:prstGeom prst="rect">
            <a:avLst/>
          </a:prstGeom>
          <a:noFill/>
        </p:spPr>
        <p:txBody>
          <a:bodyPr wrap="square" rtlCol="0">
            <a:spAutoFit/>
          </a:bodyPr>
          <a:lstStyle/>
          <a:p>
            <a:r>
              <a:rPr kumimoji="1" lang="ja-JP" altLang="en-US" sz="1000" dirty="0"/>
              <a:t>実行度　</a:t>
            </a:r>
            <a:r>
              <a:rPr kumimoji="1" lang="en-US" altLang="ja-JP" sz="1000" dirty="0"/>
              <a:t>2</a:t>
            </a:r>
            <a:r>
              <a:rPr kumimoji="1" lang="ja-JP" altLang="en-US" sz="1000" dirty="0"/>
              <a:t>→</a:t>
            </a:r>
            <a:r>
              <a:rPr lang="en-US" altLang="ja-JP" sz="1000" dirty="0"/>
              <a:t>8</a:t>
            </a:r>
            <a:r>
              <a:rPr kumimoji="1" lang="ja-JP" altLang="en-US" sz="1000" dirty="0"/>
              <a:t>　　</a:t>
            </a:r>
            <a:endParaRPr kumimoji="1" lang="en-US" altLang="ja-JP" sz="1000" dirty="0"/>
          </a:p>
          <a:p>
            <a:r>
              <a:rPr kumimoji="1" lang="ja-JP" altLang="en-US" sz="1000" dirty="0"/>
              <a:t>満足度　</a:t>
            </a:r>
            <a:r>
              <a:rPr lang="en-US" altLang="ja-JP" sz="1000" dirty="0"/>
              <a:t>2</a:t>
            </a:r>
            <a:r>
              <a:rPr lang="ja-JP" altLang="en-US" sz="1000" dirty="0"/>
              <a:t>→</a:t>
            </a:r>
            <a:r>
              <a:rPr lang="en-US" altLang="ja-JP" sz="1000" dirty="0"/>
              <a:t>8</a:t>
            </a:r>
            <a:r>
              <a:rPr lang="ja-JP" altLang="en-US" sz="1000" dirty="0"/>
              <a:t> </a:t>
            </a:r>
            <a:endParaRPr kumimoji="1" lang="ja-JP" altLang="en-US" sz="1000" dirty="0"/>
          </a:p>
        </p:txBody>
      </p:sp>
      <p:sp>
        <p:nvSpPr>
          <p:cNvPr id="71" name="テキスト ボックス 70"/>
          <p:cNvSpPr txBox="1"/>
          <p:nvPr/>
        </p:nvSpPr>
        <p:spPr>
          <a:xfrm>
            <a:off x="1189817" y="5029072"/>
            <a:ext cx="7877985" cy="759182"/>
          </a:xfrm>
          <a:prstGeom prst="rect">
            <a:avLst/>
          </a:prstGeom>
          <a:noFill/>
        </p:spPr>
        <p:txBody>
          <a:bodyPr wrap="square" rtlCol="0">
            <a:spAutoFit/>
          </a:bodyPr>
          <a:lstStyle/>
          <a:p>
            <a:pPr defTabSz="633039">
              <a:lnSpc>
                <a:spcPts val="1300"/>
              </a:lnSpc>
            </a:pPr>
            <a:r>
              <a:rPr lang="ja-JP" altLang="en-US" sz="900" spc="-150" dirty="0">
                <a:solidFill>
                  <a:prstClr val="black"/>
                </a:solidFill>
                <a:latin typeface="ＭＳ ゴシック" panose="020B0609070205080204" pitchFamily="49" charset="-128"/>
                <a:ea typeface="ＭＳ ゴシック" panose="020B0609070205080204" pitchFamily="49" charset="-128"/>
              </a:rPr>
              <a:t>まず身体機能・能力の把握と移動訓練が必要と思われたため訪問</a:t>
            </a:r>
            <a:r>
              <a:rPr lang="ja-JP" altLang="en-US" sz="900" spc="-150" dirty="0">
                <a:latin typeface="ＭＳ ゴシック" panose="020B0609070205080204" pitchFamily="49" charset="-128"/>
                <a:ea typeface="ＭＳ ゴシック" panose="020B0609070205080204" pitchFamily="49" charset="-128"/>
              </a:rPr>
              <a:t>リハ</a:t>
            </a:r>
            <a:r>
              <a:rPr lang="ja-JP" altLang="en-US" sz="900" spc="-150" dirty="0">
                <a:solidFill>
                  <a:prstClr val="black"/>
                </a:solidFill>
                <a:latin typeface="ＭＳ ゴシック" panose="020B0609070205080204" pitchFamily="49" charset="-128"/>
                <a:ea typeface="ＭＳ ゴシック" panose="020B0609070205080204" pitchFamily="49" charset="-128"/>
              </a:rPr>
              <a:t>の導入を提案。また、自宅門扉が地震で崩壊したままにされており、事故防止と出入り動作の改善目的に改修案を提示した。脳梗塞発症前はダンス教室にバスで通ったり、好きなコンサートに出向くなど明るく活動的。また、きれい好きで掃除などはまめに実施されていたとの事で、家事の中でも実施しやすいと言われた　①モップでできる掃除をする　②調理を娘さんと分担する　③ゴミ出しをすることを短期間の行動目標（役割回復）として挙げ、本人家族の合意のもと目標の共有をはかった。　＊介護認定結果が</a:t>
            </a:r>
            <a:r>
              <a:rPr lang="ja-JP" altLang="en-US" sz="900" spc="-150" dirty="0">
                <a:latin typeface="ＭＳ ゴシック" panose="020B0609070205080204" pitchFamily="49" charset="-128"/>
                <a:ea typeface="ＭＳ ゴシック" panose="020B0609070205080204" pitchFamily="49" charset="-128"/>
              </a:rPr>
              <a:t>出るま</a:t>
            </a:r>
            <a:r>
              <a:rPr lang="ja-JP" altLang="en-US" sz="900" spc="-150" dirty="0">
                <a:solidFill>
                  <a:prstClr val="black"/>
                </a:solidFill>
                <a:latin typeface="ＭＳ ゴシック" panose="020B0609070205080204" pitchFamily="49" charset="-128"/>
                <a:ea typeface="ＭＳ ゴシック" panose="020B0609070205080204" pitchFamily="49" charset="-128"/>
              </a:rPr>
              <a:t>での運動として、自己流でされていた体操の修正と追加を行った。</a:t>
            </a:r>
            <a:endParaRPr lang="en-US" altLang="ja-JP" sz="900" spc="-150"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979712" y="5873769"/>
            <a:ext cx="6984980" cy="925894"/>
          </a:xfrm>
          <a:prstGeom prst="rect">
            <a:avLst/>
          </a:prstGeom>
        </p:spPr>
        <p:txBody>
          <a:bodyPr wrap="square">
            <a:spAutoFit/>
          </a:bodyPr>
          <a:lstStyle/>
          <a:p>
            <a:pPr>
              <a:lnSpc>
                <a:spcPts val="1300"/>
              </a:lnSpc>
            </a:pPr>
            <a:r>
              <a:rPr lang="ja-JP" altLang="en-US" sz="900" dirty="0"/>
              <a:t>支援の途中、自身の白内障の手術、母親の転倒・入院と心配なことが続き、スケジュールの変更や心理的支援が必要であったが、訪問リハの導入と持ち前の明るい性格も手伝い、少しずつ身体機能の向上、それに伴い行動範囲の拡大と自信の回復が見られていった。結果、当初の目標である自宅内での調理、家事作業などをうまく家族と分担して実施されており、歩いてスーパーまで買い物にも行けるまでになられた。また付添いがあればバスの利用も可能になられ、今後、病前に行かれていたダンス教室に行ってみたいと話をされた。訪問リハは</a:t>
            </a:r>
            <a:r>
              <a:rPr lang="en-US" altLang="ja-JP" sz="900" dirty="0"/>
              <a:t>3</a:t>
            </a:r>
            <a:r>
              <a:rPr lang="ja-JP" altLang="en-US" sz="900" dirty="0"/>
              <a:t>ヵ月で終了となり、今後は近くの公民館で開催されている健康づくり体操への参加やデイサービス利用などをケアマネより紹介され、利用の予定となる。</a:t>
            </a:r>
            <a:endParaRPr lang="en-US" altLang="ja-JP" sz="900" dirty="0"/>
          </a:p>
        </p:txBody>
      </p:sp>
      <p:sp>
        <p:nvSpPr>
          <p:cNvPr id="37" name="角丸四角形 104">
            <a:extLst>
              <a:ext uri="{FF2B5EF4-FFF2-40B4-BE49-F238E27FC236}">
                <a16:creationId xmlns:a16="http://schemas.microsoft.com/office/drawing/2014/main" id="{E3F42097-1AEE-4FA1-B7C4-2991ED016400}"/>
              </a:ext>
            </a:extLst>
          </p:cNvPr>
          <p:cNvSpPr/>
          <p:nvPr/>
        </p:nvSpPr>
        <p:spPr>
          <a:xfrm>
            <a:off x="96442" y="5873772"/>
            <a:ext cx="1085580" cy="87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9" name="スライド番号プレースホルダー 3">
            <a:extLst>
              <a:ext uri="{FF2B5EF4-FFF2-40B4-BE49-F238E27FC236}">
                <a16:creationId xmlns:a16="http://schemas.microsoft.com/office/drawing/2014/main" id="{9C7EFC0E-4618-4C5C-8CDC-150907150A67}"/>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10</a:t>
            </a:r>
          </a:p>
        </p:txBody>
      </p:sp>
      <p:sp>
        <p:nvSpPr>
          <p:cNvPr id="30" name="スライド番号プレースホルダー 5">
            <a:extLst>
              <a:ext uri="{FF2B5EF4-FFF2-40B4-BE49-F238E27FC236}">
                <a16:creationId xmlns:a16="http://schemas.microsoft.com/office/drawing/2014/main" id="{E6CC86B0-7BB4-4892-8C92-4B04E65BCBF8}"/>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12</a:t>
            </a:fld>
            <a:r>
              <a:rPr kumimoji="1" lang="en-US" altLang="ja-JP" sz="2000" dirty="0">
                <a:solidFill>
                  <a:schemeClr val="tx1"/>
                </a:solidFill>
              </a:rPr>
              <a:t>-</a:t>
            </a:r>
          </a:p>
        </p:txBody>
      </p:sp>
      <p:sp>
        <p:nvSpPr>
          <p:cNvPr id="31" name="テキスト ボックス 30">
            <a:extLst>
              <a:ext uri="{FF2B5EF4-FFF2-40B4-BE49-F238E27FC236}">
                <a16:creationId xmlns:a16="http://schemas.microsoft.com/office/drawing/2014/main" id="{77DA7671-CC56-4269-B422-433457FD0885}"/>
              </a:ext>
            </a:extLst>
          </p:cNvPr>
          <p:cNvSpPr txBox="1"/>
          <p:nvPr/>
        </p:nvSpPr>
        <p:spPr>
          <a:xfrm rot="10800000" flipV="1">
            <a:off x="1189814" y="5967384"/>
            <a:ext cx="981358" cy="3693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a:t>
            </a:r>
            <a:endParaRPr lang="en-US" altLang="ja-JP" sz="900" dirty="0">
              <a:latin typeface="ＭＳ ゴシック" panose="020B0609070205080204" pitchFamily="49" charset="-128"/>
              <a:ea typeface="ＭＳ ゴシック" panose="020B0609070205080204" pitchFamily="49" charset="-128"/>
            </a:endParaRPr>
          </a:p>
          <a:p>
            <a:pPr defTabSz="633039"/>
            <a:r>
              <a:rPr lang="ja-JP" altLang="en-US" sz="900" dirty="0">
                <a:latin typeface="ＭＳ ゴシック" panose="020B0609070205080204" pitchFamily="49" charset="-128"/>
                <a:ea typeface="ＭＳ ゴシック" panose="020B0609070205080204" pitchFamily="49" charset="-128"/>
              </a:rPr>
              <a:t>（最大１０）</a:t>
            </a:r>
            <a:endParaRPr lang="en-US" altLang="ja-JP" sz="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7782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88125" y="531422"/>
            <a:ext cx="1075963" cy="636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デイサービスを利用し、運動や食事に意欲的になった事例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14487"/>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78058" y="4797152"/>
            <a:ext cx="8968189"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67399" y="4786415"/>
            <a:ext cx="1072977" cy="6310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90963" y="1184558"/>
          <a:ext cx="8955284" cy="3048000"/>
        </p:xfrm>
        <a:graphic>
          <a:graphicData uri="http://schemas.openxmlformats.org/drawingml/2006/table">
            <a:tbl>
              <a:tblPr firstRow="1" bandRow="1">
                <a:tableStyleId>{5940675A-B579-460E-94D1-54222C63F5DA}</a:tableStyleId>
              </a:tblPr>
              <a:tblGrid>
                <a:gridCol w="216684">
                  <a:extLst>
                    <a:ext uri="{9D8B030D-6E8A-4147-A177-3AD203B41FA5}">
                      <a16:colId xmlns:a16="http://schemas.microsoft.com/office/drawing/2014/main" val="20000"/>
                    </a:ext>
                  </a:extLst>
                </a:gridCol>
                <a:gridCol w="830528">
                  <a:extLst>
                    <a:ext uri="{9D8B030D-6E8A-4147-A177-3AD203B41FA5}">
                      <a16:colId xmlns:a16="http://schemas.microsoft.com/office/drawing/2014/main" val="20001"/>
                    </a:ext>
                  </a:extLst>
                </a:gridCol>
                <a:gridCol w="2166595">
                  <a:extLst>
                    <a:ext uri="{9D8B030D-6E8A-4147-A177-3AD203B41FA5}">
                      <a16:colId xmlns:a16="http://schemas.microsoft.com/office/drawing/2014/main" val="20002"/>
                    </a:ext>
                  </a:extLst>
                </a:gridCol>
                <a:gridCol w="469429">
                  <a:extLst>
                    <a:ext uri="{9D8B030D-6E8A-4147-A177-3AD203B41FA5}">
                      <a16:colId xmlns:a16="http://schemas.microsoft.com/office/drawing/2014/main" val="20003"/>
                    </a:ext>
                  </a:extLst>
                </a:gridCol>
                <a:gridCol w="2166595">
                  <a:extLst>
                    <a:ext uri="{9D8B030D-6E8A-4147-A177-3AD203B41FA5}">
                      <a16:colId xmlns:a16="http://schemas.microsoft.com/office/drawing/2014/main" val="20004"/>
                    </a:ext>
                  </a:extLst>
                </a:gridCol>
                <a:gridCol w="469429">
                  <a:extLst>
                    <a:ext uri="{9D8B030D-6E8A-4147-A177-3AD203B41FA5}">
                      <a16:colId xmlns:a16="http://schemas.microsoft.com/office/drawing/2014/main" val="20005"/>
                    </a:ext>
                  </a:extLst>
                </a:gridCol>
                <a:gridCol w="2166595">
                  <a:extLst>
                    <a:ext uri="{9D8B030D-6E8A-4147-A177-3AD203B41FA5}">
                      <a16:colId xmlns:a16="http://schemas.microsoft.com/office/drawing/2014/main" val="20006"/>
                    </a:ext>
                  </a:extLst>
                </a:gridCol>
                <a:gridCol w="469429">
                  <a:extLst>
                    <a:ext uri="{9D8B030D-6E8A-4147-A177-3AD203B41FA5}">
                      <a16:colId xmlns:a16="http://schemas.microsoft.com/office/drawing/2014/main" val="20007"/>
                    </a:ext>
                  </a:extLst>
                </a:gridCol>
              </a:tblGrid>
              <a:tr h="23803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03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23161">
                <a:tc rowSpan="9">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t>胃がん手術により</a:t>
                      </a:r>
                      <a:r>
                        <a:rPr kumimoji="1" lang="en-US" altLang="ja-JP" sz="900" dirty="0"/>
                        <a:t>2/3</a:t>
                      </a:r>
                      <a:r>
                        <a:rPr kumimoji="1" lang="ja-JP" altLang="en-US" sz="900" dirty="0"/>
                        <a:t>切除している</a:t>
                      </a:r>
                    </a:p>
                  </a:txBody>
                  <a:tcPr anchor="ctr"/>
                </a:tc>
                <a:tc>
                  <a:txBody>
                    <a:bodyPr/>
                    <a:lstStyle/>
                    <a:p>
                      <a:pPr algn="ctr"/>
                      <a:r>
                        <a:rPr kumimoji="1" lang="en-US" altLang="ja-JP" sz="900" dirty="0"/>
                        <a:t>s530</a:t>
                      </a:r>
                      <a:endParaRPr kumimoji="1" lang="ja-JP" altLang="en-US" sz="900" dirty="0"/>
                    </a:p>
                  </a:txBody>
                  <a:tcPr anchor="ctr"/>
                </a:tc>
                <a:tc>
                  <a:txBody>
                    <a:bodyPr/>
                    <a:lstStyle/>
                    <a:p>
                      <a:pPr algn="l"/>
                      <a:r>
                        <a:rPr kumimoji="1" lang="ja-JP" altLang="en-US" sz="900" dirty="0"/>
                        <a:t>閉じこもりがち</a:t>
                      </a:r>
                      <a:r>
                        <a:rPr kumimoji="1" lang="ja-JP" altLang="en-US" sz="600" dirty="0"/>
                        <a:t>（自分の年老いた姿を知り合いにみられたくない）</a:t>
                      </a:r>
                      <a:endParaRPr kumimoji="1" lang="ja-JP" altLang="en-US" sz="900" dirty="0"/>
                    </a:p>
                  </a:txBody>
                  <a:tcPr>
                    <a:noFill/>
                  </a:tcPr>
                </a:tc>
                <a:tc>
                  <a:txBody>
                    <a:bodyPr/>
                    <a:lstStyle/>
                    <a:p>
                      <a:pPr algn="ctr"/>
                      <a:r>
                        <a:rPr kumimoji="1" lang="en-US" altLang="ja-JP" sz="900" dirty="0"/>
                        <a:t>d720</a:t>
                      </a:r>
                    </a:p>
                  </a:txBody>
                  <a:tcPr anchor="ctr"/>
                </a:tc>
                <a:tc>
                  <a:txBody>
                    <a:bodyPr/>
                    <a:lstStyle/>
                    <a:p>
                      <a:pPr algn="l"/>
                      <a:r>
                        <a:rPr kumimoji="1" lang="ja-JP" altLang="en-US" sz="900" dirty="0"/>
                        <a:t>屋外　坂道・汚水ますなど転倒歴あり</a:t>
                      </a:r>
                    </a:p>
                  </a:txBody>
                  <a:tcPr/>
                </a:tc>
                <a:tc>
                  <a:txBody>
                    <a:bodyPr/>
                    <a:lstStyle/>
                    <a:p>
                      <a:pPr algn="ctr"/>
                      <a:r>
                        <a:rPr kumimoji="1" lang="en-US" altLang="ja-JP" sz="900" dirty="0"/>
                        <a:t>e210</a:t>
                      </a:r>
                    </a:p>
                  </a:txBody>
                  <a:tcPr anchor="ctr"/>
                </a:tc>
                <a:extLst>
                  <a:ext uri="{0D108BD9-81ED-4DB2-BD59-A6C34878D82A}">
                    <a16:rowId xmlns:a16="http://schemas.microsoft.com/office/drawing/2014/main" val="10002"/>
                  </a:ext>
                </a:extLst>
              </a:tr>
              <a:tr h="223161">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右大腿骨頚部骨折</a:t>
                      </a:r>
                    </a:p>
                  </a:txBody>
                  <a:tcPr anchor="ctr">
                    <a:solidFill>
                      <a:schemeClr val="bg1"/>
                    </a:solidFill>
                  </a:tcPr>
                </a:tc>
                <a:tc>
                  <a:txBody>
                    <a:bodyPr/>
                    <a:lstStyle/>
                    <a:p>
                      <a:pPr algn="ctr"/>
                      <a:r>
                        <a:rPr kumimoji="1" lang="en-US" altLang="ja-JP" sz="900" dirty="0"/>
                        <a:t>s750</a:t>
                      </a:r>
                      <a:endParaRPr kumimoji="1" lang="ja-JP" altLang="en-US" sz="900" dirty="0"/>
                    </a:p>
                  </a:txBody>
                  <a:tcPr anchor="ctr"/>
                </a:tc>
                <a:tc>
                  <a:txBody>
                    <a:bodyPr/>
                    <a:lstStyle/>
                    <a:p>
                      <a:pPr algn="l"/>
                      <a:r>
                        <a:rPr kumimoji="1" lang="ja-JP" altLang="en-US" sz="900" dirty="0"/>
                        <a:t>老人会・友人などとの関わりなし</a:t>
                      </a:r>
                    </a:p>
                  </a:txBody>
                  <a:tcPr/>
                </a:tc>
                <a:tc>
                  <a:txBody>
                    <a:bodyPr/>
                    <a:lstStyle/>
                    <a:p>
                      <a:pPr algn="ctr"/>
                      <a:r>
                        <a:rPr kumimoji="1" lang="en-US" altLang="ja-JP" sz="900" dirty="0"/>
                        <a:t>d750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3"/>
                  </a:ext>
                </a:extLst>
              </a:tr>
              <a:tr h="223161">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活動への意欲の低下</a:t>
                      </a:r>
                    </a:p>
                  </a:txBody>
                  <a:tcPr anchor="ctr">
                    <a:solidFill>
                      <a:srgbClr val="FFFF00"/>
                    </a:solidFill>
                  </a:tcPr>
                </a:tc>
                <a:tc>
                  <a:txBody>
                    <a:bodyPr/>
                    <a:lstStyle/>
                    <a:p>
                      <a:pPr algn="ctr"/>
                      <a:r>
                        <a:rPr kumimoji="1" lang="en-US" altLang="ja-JP" sz="900" dirty="0"/>
                        <a:t>s130</a:t>
                      </a:r>
                      <a:endParaRPr kumimoji="1" lang="ja-JP" altLang="en-US" sz="900" dirty="0"/>
                    </a:p>
                  </a:txBody>
                  <a:tcPr anchor="ctr"/>
                </a:tc>
                <a:tc>
                  <a:txBody>
                    <a:bodyPr/>
                    <a:lstStyle/>
                    <a:p>
                      <a:pPr algn="l"/>
                      <a:r>
                        <a:rPr kumimoji="1" lang="ja-JP" altLang="en-US" sz="900" dirty="0"/>
                        <a:t>洗髪・洗身（手の届かない背中・頭）介助</a:t>
                      </a:r>
                    </a:p>
                  </a:txBody>
                  <a:tcPr/>
                </a:tc>
                <a:tc>
                  <a:txBody>
                    <a:bodyPr/>
                    <a:lstStyle/>
                    <a:p>
                      <a:pPr algn="ctr"/>
                      <a:r>
                        <a:rPr kumimoji="1" lang="en-US" altLang="ja-JP" sz="900" dirty="0"/>
                        <a:t>d510</a:t>
                      </a:r>
                      <a:endParaRPr kumimoji="1" lang="ja-JP" altLang="en-US" sz="900" dirty="0"/>
                    </a:p>
                  </a:txBody>
                  <a:tcPr anchor="ctr"/>
                </a:tc>
                <a:tc>
                  <a:txBody>
                    <a:bodyPr/>
                    <a:lstStyle/>
                    <a:p>
                      <a:pPr algn="l"/>
                      <a:endParaRPr kumimoji="1" lang="ja-JP" altLang="en-US" sz="900" dirty="0"/>
                    </a:p>
                  </a:txBody>
                  <a:tcPr>
                    <a:solidFill>
                      <a:schemeClr val="bg1"/>
                    </a:solidFill>
                  </a:tcPr>
                </a:tc>
                <a:tc>
                  <a:txBody>
                    <a:bodyPr/>
                    <a:lstStyle/>
                    <a:p>
                      <a:pPr algn="ctr"/>
                      <a:endParaRPr kumimoji="1" lang="ja-JP" altLang="en-US" sz="900" dirty="0"/>
                    </a:p>
                  </a:txBody>
                  <a:tcPr anchor="ctr"/>
                </a:tc>
                <a:extLst>
                  <a:ext uri="{0D108BD9-81ED-4DB2-BD59-A6C34878D82A}">
                    <a16:rowId xmlns:a16="http://schemas.microsoft.com/office/drawing/2014/main" val="10004"/>
                  </a:ext>
                </a:extLst>
              </a:tr>
              <a:tr h="223161">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転倒への恐怖心・不安感</a:t>
                      </a:r>
                    </a:p>
                  </a:txBody>
                  <a:tcPr anchor="ctr"/>
                </a:tc>
                <a:tc>
                  <a:txBody>
                    <a:bodyPr/>
                    <a:lstStyle/>
                    <a:p>
                      <a:pPr algn="ctr"/>
                      <a:r>
                        <a:rPr kumimoji="1" lang="en-US" altLang="ja-JP" sz="900" dirty="0"/>
                        <a:t>b770</a:t>
                      </a:r>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23161">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下顎</a:t>
                      </a:r>
                      <a:r>
                        <a:rPr kumimoji="1" lang="ja-JP" altLang="en-US" sz="900" dirty="0"/>
                        <a:t>義歯なし</a:t>
                      </a:r>
                    </a:p>
                  </a:txBody>
                  <a:tcPr anchor="ctr"/>
                </a:tc>
                <a:tc>
                  <a:txBody>
                    <a:bodyPr/>
                    <a:lstStyle/>
                    <a:p>
                      <a:pPr algn="ctr"/>
                      <a:r>
                        <a:rPr kumimoji="1" lang="en-US" altLang="ja-JP" sz="900" dirty="0"/>
                        <a:t>b510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357058">
                <a:tc vMerge="1">
                  <a:txBody>
                    <a:bodyPr/>
                    <a:lstStyle/>
                    <a:p>
                      <a:pPr algn="ctr"/>
                      <a:endParaRPr kumimoji="1" lang="ja-JP" altLang="en-US" sz="1000" dirty="0"/>
                    </a:p>
                  </a:txBody>
                  <a:tcPr anchor="ctr"/>
                </a:tc>
                <a:tc rowSpan="4">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t>認知機能面低下なし</a:t>
                      </a:r>
                    </a:p>
                  </a:txBody>
                  <a:tcPr anchor="ctr">
                    <a:noFill/>
                  </a:tcPr>
                </a:tc>
                <a:tc>
                  <a:txBody>
                    <a:bodyPr/>
                    <a:lstStyle/>
                    <a:p>
                      <a:pPr algn="ctr"/>
                      <a:r>
                        <a:rPr kumimoji="1" lang="en-US" altLang="ja-JP" sz="900" dirty="0"/>
                        <a:t>b117</a:t>
                      </a:r>
                    </a:p>
                  </a:txBody>
                  <a:tcPr anchor="ctr"/>
                </a:tc>
                <a:tc>
                  <a:txBody>
                    <a:bodyPr/>
                    <a:lstStyle/>
                    <a:p>
                      <a:pPr algn="l"/>
                      <a:r>
                        <a:rPr kumimoji="1" lang="ja-JP" altLang="en-US" sz="900" dirty="0"/>
                        <a:t>自宅内独歩、屋外Ｔ杖歩行（付き添いにて）可能。屋外歩行は</a:t>
                      </a:r>
                      <a:r>
                        <a:rPr kumimoji="1" lang="en-US" altLang="ja-JP" sz="900" dirty="0"/>
                        <a:t>7</a:t>
                      </a:r>
                      <a:r>
                        <a:rPr kumimoji="1" lang="ja-JP" altLang="en-US" sz="900" dirty="0"/>
                        <a:t>～</a:t>
                      </a:r>
                      <a:r>
                        <a:rPr kumimoji="1" lang="en-US" altLang="ja-JP" sz="900" dirty="0"/>
                        <a:t>8</a:t>
                      </a:r>
                      <a:r>
                        <a:rPr kumimoji="1" lang="ja-JP" altLang="en-US" sz="900" dirty="0"/>
                        <a:t>分可能</a:t>
                      </a:r>
                    </a:p>
                  </a:txBody>
                  <a:tcPr>
                    <a:solidFill>
                      <a:srgbClr val="FFFF00"/>
                    </a:solidFill>
                  </a:tcPr>
                </a:tc>
                <a:tc>
                  <a:txBody>
                    <a:bodyPr/>
                    <a:lstStyle/>
                    <a:p>
                      <a:pPr algn="ctr"/>
                      <a:r>
                        <a:rPr kumimoji="1" lang="en-US" altLang="ja-JP" sz="900" dirty="0"/>
                        <a:t>d465</a:t>
                      </a:r>
                      <a:endParaRPr kumimoji="1" lang="ja-JP" altLang="en-US" sz="900" dirty="0"/>
                    </a:p>
                  </a:txBody>
                  <a:tcPr anchor="ctr"/>
                </a:tc>
                <a:tc>
                  <a:txBody>
                    <a:bodyPr/>
                    <a:lstStyle/>
                    <a:p>
                      <a:pPr algn="l"/>
                      <a:r>
                        <a:rPr kumimoji="1" lang="ja-JP" altLang="en-US" sz="900" dirty="0"/>
                        <a:t>玄関框、トイレ内、浴室内　ベッド横手すりあり　屋外歩行用の杖も持っている</a:t>
                      </a:r>
                    </a:p>
                  </a:txBody>
                  <a:tcPr/>
                </a:tc>
                <a:tc>
                  <a:txBody>
                    <a:bodyPr/>
                    <a:lstStyle/>
                    <a:p>
                      <a:pPr algn="ctr"/>
                      <a:r>
                        <a:rPr kumimoji="1" lang="en-US" altLang="ja-JP" sz="900" dirty="0"/>
                        <a:t>e120</a:t>
                      </a:r>
                      <a:endParaRPr kumimoji="1" lang="ja-JP" altLang="en-US" sz="900" dirty="0"/>
                    </a:p>
                  </a:txBody>
                  <a:tcPr anchor="ctr"/>
                </a:tc>
                <a:extLst>
                  <a:ext uri="{0D108BD9-81ED-4DB2-BD59-A6C34878D82A}">
                    <a16:rowId xmlns:a16="http://schemas.microsoft.com/office/drawing/2014/main" val="10007"/>
                  </a:ext>
                </a:extLst>
              </a:tr>
              <a:tr h="357058">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これ以上悪くなりたくないという気持ちはある。</a:t>
                      </a:r>
                    </a:p>
                  </a:txBody>
                  <a:tcPr anchor="ctr">
                    <a:solidFill>
                      <a:srgbClr val="FFFF00"/>
                    </a:solidFill>
                  </a:tcPr>
                </a:tc>
                <a:tc>
                  <a:txBody>
                    <a:bodyPr/>
                    <a:lstStyle/>
                    <a:p>
                      <a:pPr algn="ctr"/>
                      <a:r>
                        <a:rPr kumimoji="1" lang="en-US" altLang="ja-JP" sz="900" dirty="0"/>
                        <a:t>s130</a:t>
                      </a:r>
                      <a:endParaRPr kumimoji="1" lang="ja-JP" altLang="en-US" sz="900" dirty="0"/>
                    </a:p>
                  </a:txBody>
                  <a:tcPr anchor="ctr"/>
                </a:tc>
                <a:tc>
                  <a:txBody>
                    <a:bodyPr/>
                    <a:lstStyle/>
                    <a:p>
                      <a:pPr algn="l"/>
                      <a:r>
                        <a:rPr kumimoji="1" lang="ja-JP" altLang="en-US" sz="900" dirty="0"/>
                        <a:t>自分の持ち物の整理は可能</a:t>
                      </a:r>
                    </a:p>
                  </a:txBody>
                  <a:tcPr/>
                </a:tc>
                <a:tc>
                  <a:txBody>
                    <a:bodyPr/>
                    <a:lstStyle/>
                    <a:p>
                      <a:pPr algn="ctr"/>
                      <a:r>
                        <a:rPr kumimoji="1" lang="en-US" altLang="ja-JP" sz="900"/>
                        <a:t>d650</a:t>
                      </a:r>
                      <a:endParaRPr kumimoji="1" lang="ja-JP" altLang="en-US" sz="900" dirty="0"/>
                    </a:p>
                  </a:txBody>
                  <a:tcPr anchor="ctr"/>
                </a:tc>
                <a:tc>
                  <a:txBody>
                    <a:bodyPr/>
                    <a:lstStyle/>
                    <a:p>
                      <a:pPr algn="l"/>
                      <a:r>
                        <a:rPr kumimoji="1" lang="ja-JP" altLang="en-US" sz="900" dirty="0"/>
                        <a:t>妻付き添いにて受診可能（タクシー利用）</a:t>
                      </a:r>
                    </a:p>
                  </a:txBody>
                  <a:tcPr>
                    <a:no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8"/>
                  </a:ext>
                </a:extLst>
              </a:tr>
              <a:tr h="357058">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solidFill>
                      <a:schemeClr val="bg1"/>
                    </a:solidFill>
                  </a:tcPr>
                </a:tc>
                <a:tc>
                  <a:txBody>
                    <a:bodyPr/>
                    <a:lstStyle/>
                    <a:p>
                      <a:pPr algn="ctr"/>
                      <a:endParaRPr kumimoji="1" lang="ja-JP" altLang="en-US" sz="900" dirty="0"/>
                    </a:p>
                  </a:txBody>
                  <a:tcPr anchor="ctr"/>
                </a:tc>
                <a:tc>
                  <a:txBody>
                    <a:bodyPr/>
                    <a:lstStyle/>
                    <a:p>
                      <a:pPr algn="l"/>
                      <a:r>
                        <a:rPr kumimoji="1" lang="ja-JP" altLang="en-US" sz="900" dirty="0"/>
                        <a:t>妻協力的（意欲・体力があれば外に連れていきたい、競輪など）</a:t>
                      </a:r>
                    </a:p>
                  </a:txBody>
                  <a:tcPr>
                    <a:solidFill>
                      <a:srgbClr val="FFFF00"/>
                    </a:solid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9"/>
                  </a:ext>
                </a:extLst>
              </a:tr>
              <a:tr h="22316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r>
                        <a:rPr kumimoji="1" lang="ja-JP" altLang="en-US" sz="900" dirty="0"/>
                        <a:t>家庭菜園可能な庭がある</a:t>
                      </a:r>
                    </a:p>
                  </a:txBody>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10"/>
                  </a:ext>
                </a:extLst>
              </a:tr>
            </a:tbl>
          </a:graphicData>
        </a:graphic>
      </p:graphicFrame>
      <p:sp>
        <p:nvSpPr>
          <p:cNvPr id="66" name="角丸四角形 65"/>
          <p:cNvSpPr/>
          <p:nvPr/>
        </p:nvSpPr>
        <p:spPr>
          <a:xfrm>
            <a:off x="88268" y="1165901"/>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67397" y="5451838"/>
            <a:ext cx="8978850" cy="592744"/>
            <a:chOff x="72872" y="6200151"/>
            <a:chExt cx="8993070" cy="592744"/>
          </a:xfrm>
        </p:grpSpPr>
        <p:sp>
          <p:nvSpPr>
            <p:cNvPr id="68" name="角丸四角形 67"/>
            <p:cNvSpPr/>
            <p:nvPr/>
          </p:nvSpPr>
          <p:spPr>
            <a:xfrm>
              <a:off x="78058" y="62038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72872" y="6200151"/>
              <a:ext cx="1074676" cy="592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67176" y="4292644"/>
            <a:ext cx="8978851" cy="2513669"/>
            <a:chOff x="186866" y="1313380"/>
            <a:chExt cx="8901634" cy="2321581"/>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890972"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92054" y="1313380"/>
              <a:ext cx="1058784"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86866" y="2992746"/>
              <a:ext cx="1093850" cy="642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50081" y="3228420"/>
              <a:ext cx="1093851" cy="383747"/>
            </a:xfrm>
            <a:prstGeom prst="rect">
              <a:avLst/>
            </a:prstGeom>
            <a:noFill/>
          </p:spPr>
          <p:txBody>
            <a:bodyPr wrap="square" rtlCol="0">
              <a:spAutoFit/>
            </a:bodyPr>
            <a:lstStyle/>
            <a:p>
              <a:r>
                <a:rPr kumimoji="1" lang="ja-JP" altLang="en-US" sz="1050" dirty="0"/>
                <a:t>実行度　</a:t>
              </a:r>
              <a:r>
                <a:rPr lang="en-US" altLang="ja-JP" sz="1050" dirty="0"/>
                <a:t>5</a:t>
              </a:r>
              <a:r>
                <a:rPr kumimoji="1" lang="ja-JP" altLang="en-US" sz="1050" dirty="0"/>
                <a:t>→</a:t>
              </a:r>
              <a:r>
                <a:rPr lang="en-US" altLang="ja-JP" sz="1050" dirty="0"/>
                <a:t>5</a:t>
              </a:r>
            </a:p>
            <a:p>
              <a:r>
                <a:rPr kumimoji="1" lang="ja-JP" altLang="en-US" sz="1050" dirty="0"/>
                <a:t>満足度　</a:t>
              </a:r>
              <a:r>
                <a:rPr kumimoji="1" lang="en-US" altLang="ja-JP" sz="1050" dirty="0"/>
                <a:t>10</a:t>
              </a:r>
              <a:r>
                <a:rPr lang="ja-JP" altLang="en-US" sz="1050" dirty="0"/>
                <a:t>→</a:t>
              </a:r>
              <a:r>
                <a:rPr lang="en-US" altLang="ja-JP" sz="1050" dirty="0"/>
                <a:t>10</a:t>
              </a:r>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90966" y="6108518"/>
            <a:ext cx="8966167" cy="698251"/>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193575" y="6150496"/>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05972"/>
            <a:ext cx="879696" cy="261610"/>
          </a:xfrm>
          <a:prstGeom prst="rect">
            <a:avLst/>
          </a:prstGeom>
          <a:noFill/>
        </p:spPr>
        <p:txBody>
          <a:bodyPr wrap="square" rtlCol="0">
            <a:spAutoFit/>
          </a:bodyPr>
          <a:lstStyle/>
          <a:p>
            <a:r>
              <a:rPr kumimoji="1" lang="ja-JP" altLang="en-US" sz="1100" dirty="0"/>
              <a:t>要支援２</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27" y="800696"/>
            <a:ext cx="604137" cy="261610"/>
          </a:xfrm>
          <a:prstGeom prst="rect">
            <a:avLst/>
          </a:prstGeom>
          <a:noFill/>
        </p:spPr>
        <p:txBody>
          <a:bodyPr wrap="square" rtlCol="0">
            <a:spAutoFit/>
          </a:bodyPr>
          <a:lstStyle/>
          <a:p>
            <a:r>
              <a:rPr kumimoji="1" lang="ja-JP" altLang="en-US" sz="1100" dirty="0"/>
              <a:t>廃用</a:t>
            </a:r>
          </a:p>
        </p:txBody>
      </p:sp>
      <p:sp>
        <p:nvSpPr>
          <p:cNvPr id="41" name="正方形/長方形 40"/>
          <p:cNvSpPr/>
          <p:nvPr/>
        </p:nvSpPr>
        <p:spPr>
          <a:xfrm>
            <a:off x="1161246" y="505972"/>
            <a:ext cx="5900852" cy="707886"/>
          </a:xfrm>
          <a:prstGeom prst="rect">
            <a:avLst/>
          </a:prstGeom>
        </p:spPr>
        <p:txBody>
          <a:bodyPr wrap="square">
            <a:spAutoFit/>
          </a:bodyPr>
          <a:lstStyle/>
          <a:p>
            <a:pPr defTabSz="633039"/>
            <a:r>
              <a:rPr lang="en-US" altLang="ja-JP" sz="1000" dirty="0">
                <a:latin typeface="ＭＳ Ｐゴシック"/>
                <a:cs typeface="ＭＳ Ｐゴシック" charset="0"/>
              </a:rPr>
              <a:t>70</a:t>
            </a:r>
            <a:r>
              <a:rPr lang="ja-JP" altLang="en-US" sz="1000" dirty="0">
                <a:latin typeface="ＭＳ Ｐゴシック"/>
                <a:cs typeface="ＭＳ Ｐゴシック" charset="0"/>
              </a:rPr>
              <a:t>代　男性　</a:t>
            </a:r>
            <a:r>
              <a:rPr lang="en-US" altLang="ja-JP" sz="1000" dirty="0">
                <a:latin typeface="ＭＳ Ｐゴシック"/>
                <a:cs typeface="ＭＳ Ｐゴシック" charset="0"/>
              </a:rPr>
              <a:t>40</a:t>
            </a:r>
            <a:r>
              <a:rPr lang="ja-JP" altLang="en-US" sz="1000" dirty="0">
                <a:latin typeface="ＭＳ Ｐゴシック"/>
                <a:cs typeface="ＭＳ Ｐゴシック" charset="0"/>
              </a:rPr>
              <a:t>代にて糖尿病。</a:t>
            </a:r>
            <a:r>
              <a:rPr lang="en-US" altLang="ja-JP" sz="1000" dirty="0">
                <a:latin typeface="ＭＳ Ｐゴシック"/>
                <a:cs typeface="ＭＳ Ｐゴシック" charset="0"/>
              </a:rPr>
              <a:t>H27</a:t>
            </a:r>
            <a:r>
              <a:rPr lang="ja-JP" altLang="en-US" sz="1000" dirty="0">
                <a:latin typeface="ＭＳ Ｐゴシック"/>
                <a:cs typeface="ＭＳ Ｐゴシック" charset="0"/>
              </a:rPr>
              <a:t>年、うつ病、胃癌発症（手術にて胃</a:t>
            </a:r>
            <a:r>
              <a:rPr lang="en-US" altLang="ja-JP" sz="1000" dirty="0">
                <a:latin typeface="ＭＳ Ｐゴシック"/>
                <a:cs typeface="ＭＳ Ｐゴシック" charset="0"/>
              </a:rPr>
              <a:t>2/3</a:t>
            </a:r>
            <a:r>
              <a:rPr lang="ja-JP" altLang="en-US" sz="1000" dirty="0">
                <a:latin typeface="ＭＳ Ｐゴシック"/>
                <a:cs typeface="ＭＳ Ｐゴシック" charset="0"/>
              </a:rPr>
              <a:t>切除） 。</a:t>
            </a:r>
            <a:r>
              <a:rPr lang="en-US" altLang="ja-JP" sz="1000" dirty="0">
                <a:latin typeface="ＭＳ Ｐゴシック"/>
                <a:cs typeface="ＭＳ Ｐゴシック" charset="0"/>
              </a:rPr>
              <a:t>H28</a:t>
            </a:r>
            <a:r>
              <a:rPr lang="ja-JP" altLang="en-US" sz="1000" dirty="0">
                <a:latin typeface="ＭＳ Ｐゴシック"/>
                <a:cs typeface="ＭＳ Ｐゴシック" charset="0"/>
              </a:rPr>
              <a:t>年、自宅外にて転倒し右大腿骨頚部骨折。熊本地震後より活動性低下、食事量低下にて入院（</a:t>
            </a:r>
            <a:r>
              <a:rPr lang="en-US" altLang="ja-JP" sz="1000" dirty="0">
                <a:latin typeface="ＭＳ Ｐゴシック"/>
                <a:cs typeface="ＭＳ Ｐゴシック" charset="0"/>
              </a:rPr>
              <a:t>3</a:t>
            </a:r>
            <a:r>
              <a:rPr lang="ja-JP" altLang="en-US" sz="1000" dirty="0">
                <a:latin typeface="ＭＳ Ｐゴシック"/>
                <a:cs typeface="ＭＳ Ｐゴシック" charset="0"/>
              </a:rPr>
              <a:t>週程で退院）。介入時、日中は臥床や</a:t>
            </a:r>
            <a:r>
              <a:rPr lang="en-US" altLang="ja-JP" sz="1000" dirty="0">
                <a:latin typeface="ＭＳ Ｐゴシック"/>
                <a:cs typeface="ＭＳ Ｐゴシック" charset="0"/>
              </a:rPr>
              <a:t>TV</a:t>
            </a:r>
            <a:r>
              <a:rPr lang="ja-JP" altLang="en-US" sz="1000" dirty="0">
                <a:latin typeface="ＭＳ Ｐゴシック"/>
                <a:cs typeface="ＭＳ Ｐゴシック" charset="0"/>
              </a:rPr>
              <a:t>鑑賞を行う程の活動量で閉じこもり、食欲低下があり、今後もさらに廃用性の二次障害が進むと考えられた。</a:t>
            </a:r>
            <a:endParaRPr lang="en-US" altLang="ja-JP" sz="100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196230" y="4797156"/>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240481" y="4323576"/>
            <a:ext cx="7652001" cy="400110"/>
          </a:xfrm>
          <a:prstGeom prst="rect">
            <a:avLst/>
          </a:prstGeom>
          <a:noFill/>
        </p:spPr>
        <p:txBody>
          <a:bodyPr wrap="square" rtlCol="0">
            <a:spAutoFit/>
          </a:bodyPr>
          <a:lstStyle/>
          <a:p>
            <a:r>
              <a:rPr lang="ja-JP" altLang="en-US" sz="1000" dirty="0"/>
              <a:t>長期目標：妻・娘と三人で花見などに外出する。</a:t>
            </a:r>
            <a:endParaRPr lang="en-US" altLang="ja-JP" sz="1000" dirty="0"/>
          </a:p>
          <a:p>
            <a:r>
              <a:rPr lang="ja-JP" altLang="en-US" sz="1000" dirty="0"/>
              <a:t>短期目標：下半身の体力をつけていく。家の前３往復（７～８分）の散歩を５往復できるようにする。</a:t>
            </a:r>
          </a:p>
        </p:txBody>
      </p:sp>
      <p:sp>
        <p:nvSpPr>
          <p:cNvPr id="60" name="テキスト ボックス 59"/>
          <p:cNvSpPr txBox="1"/>
          <p:nvPr/>
        </p:nvSpPr>
        <p:spPr>
          <a:xfrm>
            <a:off x="1206776" y="5445224"/>
            <a:ext cx="7800589" cy="600164"/>
          </a:xfrm>
          <a:prstGeom prst="rect">
            <a:avLst/>
          </a:prstGeom>
          <a:noFill/>
        </p:spPr>
        <p:txBody>
          <a:bodyPr wrap="square" rtlCol="0">
            <a:spAutoFit/>
          </a:bodyPr>
          <a:lstStyle/>
          <a:p>
            <a:pPr defTabSz="633039"/>
            <a:r>
              <a:rPr lang="ja-JP" altLang="en-US" sz="1100" spc="-150" dirty="0">
                <a:latin typeface="ＭＳ ゴシック" panose="020B0609070205080204" pitchFamily="49" charset="-128"/>
                <a:ea typeface="ＭＳ ゴシック" panose="020B0609070205080204" pitchFamily="49" charset="-128"/>
              </a:rPr>
              <a:t>現在の活動量をＭＥＴ</a:t>
            </a:r>
            <a:r>
              <a:rPr lang="en-US" altLang="ja-JP" sz="1100" spc="-150" dirty="0">
                <a:latin typeface="ＭＳ ゴシック" panose="020B0609070205080204" pitchFamily="49" charset="-128"/>
                <a:ea typeface="ＭＳ ゴシック" panose="020B0609070205080204" pitchFamily="49" charset="-128"/>
              </a:rPr>
              <a:t>s</a:t>
            </a:r>
            <a:r>
              <a:rPr lang="ja-JP" altLang="en-US" sz="1100" spc="-150" dirty="0">
                <a:latin typeface="ＭＳ ゴシック" panose="020B0609070205080204" pitchFamily="49" charset="-128"/>
                <a:ea typeface="ＭＳ ゴシック" panose="020B0609070205080204" pitchFamily="49" charset="-128"/>
              </a:rPr>
              <a:t>表で示し、自宅でも出来るような現状よりもやや高めの活動をすることも提案した。本人の目標としては体力をつけ外出すること。妻も体力をつけて気候のよい時は娘と三人で外出したいとの思いがあった。自宅では、少しでも臥床時間や</a:t>
            </a:r>
            <a:r>
              <a:rPr lang="en-US" altLang="ja-JP" sz="1100" spc="-150" dirty="0">
                <a:latin typeface="ＭＳ ゴシック" panose="020B0609070205080204" pitchFamily="49" charset="-128"/>
                <a:ea typeface="ＭＳ ゴシック" panose="020B0609070205080204" pitchFamily="49" charset="-128"/>
              </a:rPr>
              <a:t>TV</a:t>
            </a:r>
            <a:r>
              <a:rPr lang="ja-JP" altLang="en-US" sz="1100" spc="-150" dirty="0">
                <a:latin typeface="ＭＳ ゴシック" panose="020B0609070205080204" pitchFamily="49" charset="-128"/>
                <a:ea typeface="ＭＳ ゴシック" panose="020B0609070205080204" pitchFamily="49" charset="-128"/>
              </a:rPr>
              <a:t>時間を減らし、外出して他者との交流を行い、筋力訓練や体操などの活動に参加することを本人・家族と共有、合意目標を形成しデイサービス利用となった。</a:t>
            </a:r>
            <a:endParaRPr lang="en-US" altLang="ja-JP" sz="1100" spc="-150"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2771578" y="6149903"/>
            <a:ext cx="6274447" cy="646331"/>
          </a:xfrm>
          <a:prstGeom prst="rect">
            <a:avLst/>
          </a:prstGeom>
          <a:noFill/>
        </p:spPr>
        <p:txBody>
          <a:bodyPr wrap="square" rtlCol="0">
            <a:spAutoFit/>
          </a:bodyPr>
          <a:lstStyle/>
          <a:p>
            <a:r>
              <a:rPr lang="ja-JP" altLang="en-US" sz="900" dirty="0"/>
              <a:t>デイサービスを開始。意欲的に筋トレや体操を行い、少しずつ体力がついてきていると本人・家族も感じている（片脚立ち</a:t>
            </a:r>
            <a:r>
              <a:rPr lang="en-US" altLang="ja-JP" sz="900" dirty="0"/>
              <a:t>1</a:t>
            </a:r>
            <a:r>
              <a:rPr lang="ja-JP" altLang="en-US" sz="900" dirty="0"/>
              <a:t>～</a:t>
            </a:r>
            <a:r>
              <a:rPr lang="en-US" altLang="ja-JP" sz="900" dirty="0"/>
              <a:t>2</a:t>
            </a:r>
            <a:r>
              <a:rPr lang="ja-JP" altLang="en-US" sz="900" dirty="0"/>
              <a:t>秒⇒</a:t>
            </a:r>
            <a:r>
              <a:rPr lang="en-US" altLang="ja-JP" sz="900" dirty="0"/>
              <a:t>2</a:t>
            </a:r>
            <a:r>
              <a:rPr lang="ja-JP" altLang="en-US" sz="900" dirty="0"/>
              <a:t>～</a:t>
            </a:r>
            <a:r>
              <a:rPr lang="en-US" altLang="ja-JP" sz="900" dirty="0"/>
              <a:t>8</a:t>
            </a:r>
            <a:r>
              <a:rPr lang="ja-JP" altLang="en-US" sz="900" dirty="0"/>
              <a:t>秒）。声量の</a:t>
            </a:r>
            <a:r>
              <a:rPr lang="en-US" altLang="ja-JP" sz="900" dirty="0"/>
              <a:t>up</a:t>
            </a:r>
            <a:r>
              <a:rPr lang="ja-JP" altLang="en-US" sz="900" dirty="0" err="1"/>
              <a:t>、</a:t>
            </a:r>
            <a:r>
              <a:rPr lang="ja-JP" altLang="en-US" sz="900" dirty="0"/>
              <a:t>食欲増加、体重</a:t>
            </a:r>
            <a:r>
              <a:rPr lang="en-US" altLang="ja-JP" sz="900" dirty="0"/>
              <a:t>1kg</a:t>
            </a:r>
            <a:r>
              <a:rPr lang="ja-JP" altLang="en-US" sz="900" dirty="0"/>
              <a:t>増加、いつも食べないものにも挑戦したりと食べることに意欲的になった。歩行について、２～３往復の歩行は現在も続けているが、股関節の痛みや転倒への恐怖心は残っており、５往復までの到達はできていないが、妻より「家族での外出は、もういつでも連れ出していっても良い」とコメントあり。</a:t>
            </a:r>
          </a:p>
        </p:txBody>
      </p:sp>
      <p:sp>
        <p:nvSpPr>
          <p:cNvPr id="29" name="スライド番号プレースホルダー 3">
            <a:extLst>
              <a:ext uri="{FF2B5EF4-FFF2-40B4-BE49-F238E27FC236}">
                <a16:creationId xmlns:a16="http://schemas.microsoft.com/office/drawing/2014/main" id="{AF5C63DF-6D5D-4FD1-8ABA-5BB48FFEE048}"/>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11</a:t>
            </a:r>
          </a:p>
        </p:txBody>
      </p:sp>
      <p:sp>
        <p:nvSpPr>
          <p:cNvPr id="31" name="スライド番号プレースホルダー 5">
            <a:extLst>
              <a:ext uri="{FF2B5EF4-FFF2-40B4-BE49-F238E27FC236}">
                <a16:creationId xmlns:a16="http://schemas.microsoft.com/office/drawing/2014/main" id="{A7027B6D-0AD5-41E1-BF3B-9F2CF114BE7E}"/>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13</a:t>
            </a:fld>
            <a:r>
              <a:rPr kumimoji="1" lang="en-US" altLang="ja-JP" sz="2000" dirty="0">
                <a:solidFill>
                  <a:schemeClr val="tx1"/>
                </a:solidFill>
              </a:rPr>
              <a:t>-</a:t>
            </a:r>
          </a:p>
        </p:txBody>
      </p:sp>
    </p:spTree>
    <p:extLst>
      <p:ext uri="{BB962C8B-B14F-4D97-AF65-F5344CB8AC3E}">
        <p14:creationId xmlns:p14="http://schemas.microsoft.com/office/powerpoint/2010/main" val="88993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96440" y="512761"/>
            <a:ext cx="1052106" cy="650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9157"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目的を考えた運動と環境整備による効果で、安全な独居生活を再開した事例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92109" y="530993"/>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1716" y="583637"/>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96440" y="4780041"/>
            <a:ext cx="8917477"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72586" y="4788974"/>
            <a:ext cx="1108164" cy="58250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p>
        </p:txBody>
      </p:sp>
      <p:sp>
        <p:nvSpPr>
          <p:cNvPr id="2" name="正方形/長方形 1"/>
          <p:cNvSpPr/>
          <p:nvPr/>
        </p:nvSpPr>
        <p:spPr>
          <a:xfrm>
            <a:off x="1113425" y="505972"/>
            <a:ext cx="5917362" cy="661720"/>
          </a:xfrm>
          <a:prstGeom prst="rect">
            <a:avLst/>
          </a:prstGeom>
        </p:spPr>
        <p:txBody>
          <a:bodyPr wrap="square">
            <a:spAutoFit/>
          </a:bodyPr>
          <a:lstStyle/>
          <a:p>
            <a:pPr defTabSz="633039"/>
            <a:r>
              <a:rPr lang="ja-JP" altLang="en-US" sz="900" dirty="0">
                <a:latin typeface="ＭＳ Ｐゴシック"/>
                <a:cs typeface="ＭＳ Ｐゴシック" charset="0"/>
              </a:rPr>
              <a:t>６０代　男性　脳梗塞後遺症・腎機能障害（透析３回</a:t>
            </a:r>
            <a:r>
              <a:rPr lang="en-US" altLang="ja-JP" sz="900" dirty="0">
                <a:latin typeface="ＭＳ Ｐゴシック"/>
                <a:cs typeface="ＭＳ Ｐゴシック" charset="0"/>
              </a:rPr>
              <a:t>/</a:t>
            </a:r>
            <a:r>
              <a:rPr lang="ja-JP" altLang="en-US" sz="900" dirty="0">
                <a:latin typeface="ＭＳ Ｐゴシック"/>
                <a:cs typeface="ＭＳ Ｐゴシック" charset="0"/>
              </a:rPr>
              <a:t>週）による継続的運動不足及び生活環境の整備不足が影響して、</a:t>
            </a:r>
            <a:r>
              <a:rPr lang="en-US" altLang="ja-JP" sz="900" dirty="0">
                <a:latin typeface="ＭＳ Ｐゴシック"/>
                <a:cs typeface="ＭＳ Ｐゴシック" charset="0"/>
              </a:rPr>
              <a:t>ADL</a:t>
            </a:r>
            <a:r>
              <a:rPr lang="ja-JP" altLang="en-US" sz="900" dirty="0">
                <a:latin typeface="ＭＳ Ｐゴシック"/>
                <a:cs typeface="ＭＳ Ｐゴシック" charset="0"/>
              </a:rPr>
              <a:t>低下、生活意欲低下、安全性欠如が見られる。移動は両松葉杖である為、生活動作に困難がある。３回</a:t>
            </a:r>
            <a:r>
              <a:rPr lang="en-US" altLang="ja-JP" sz="900" dirty="0">
                <a:latin typeface="ＭＳ Ｐゴシック"/>
                <a:cs typeface="ＭＳ Ｐゴシック" charset="0"/>
              </a:rPr>
              <a:t>/</a:t>
            </a:r>
            <a:r>
              <a:rPr lang="ja-JP" altLang="en-US" sz="900" dirty="0">
                <a:latin typeface="ＭＳ Ｐゴシック"/>
                <a:cs typeface="ＭＳ Ｐゴシック" charset="0"/>
              </a:rPr>
              <a:t>週の透析は必須であり、適度の運動にはなっている。独居である。今後の生きがいは見つからず、目標も考えられない状態である。週末は家族（息子・娘）の支援があるが、支援を上手く活かせていない。ただ、漠然とその日を送っておられる。　</a:t>
            </a:r>
            <a:endParaRPr lang="en-US" altLang="ja-JP" sz="900" dirty="0">
              <a:latin typeface="ＭＳ Ｐゴシック"/>
              <a:cs typeface="ＭＳ Ｐゴシック" charset="0"/>
            </a:endParaRPr>
          </a:p>
        </p:txBody>
      </p:sp>
      <p:graphicFrame>
        <p:nvGraphicFramePr>
          <p:cNvPr id="14" name="表 13"/>
          <p:cNvGraphicFramePr>
            <a:graphicFrameLocks noGrp="1"/>
          </p:cNvGraphicFramePr>
          <p:nvPr>
            <p:extLst/>
          </p:nvPr>
        </p:nvGraphicFramePr>
        <p:xfrm>
          <a:off x="85893" y="1239203"/>
          <a:ext cx="8928024" cy="2957952"/>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800" dirty="0"/>
                        <a:t>腎臓機能障害による透析治療（</a:t>
                      </a:r>
                      <a:r>
                        <a:rPr kumimoji="1" lang="en-US" altLang="ja-JP" sz="800" dirty="0"/>
                        <a:t>3</a:t>
                      </a:r>
                      <a:r>
                        <a:rPr kumimoji="1" lang="ja-JP" altLang="en-US" sz="800" dirty="0"/>
                        <a:t>回</a:t>
                      </a:r>
                      <a:r>
                        <a:rPr kumimoji="1" lang="en-US" altLang="ja-JP" sz="800" dirty="0"/>
                        <a:t>/</a:t>
                      </a:r>
                      <a:r>
                        <a:rPr kumimoji="1" lang="ja-JP" altLang="en-US" sz="800" dirty="0"/>
                        <a:t>週）</a:t>
                      </a:r>
                    </a:p>
                    <a:p>
                      <a:pPr algn="l"/>
                      <a:r>
                        <a:rPr kumimoji="1" lang="ja-JP" altLang="en-US" sz="800" dirty="0"/>
                        <a:t>日によって、体調変化が著明</a:t>
                      </a:r>
                    </a:p>
                  </a:txBody>
                  <a:tcPr anchor="ctr"/>
                </a:tc>
                <a:tc>
                  <a:txBody>
                    <a:bodyPr/>
                    <a:lstStyle/>
                    <a:p>
                      <a:pPr algn="ctr"/>
                      <a:r>
                        <a:rPr kumimoji="1" lang="en-US" altLang="ja-JP" sz="900" dirty="0"/>
                        <a:t>s610</a:t>
                      </a:r>
                      <a:endParaRPr kumimoji="1" lang="ja-JP" altLang="en-US" sz="900" dirty="0"/>
                    </a:p>
                  </a:txBody>
                  <a:tcPr anchor="ctr"/>
                </a:tc>
                <a:tc>
                  <a:txBody>
                    <a:bodyPr/>
                    <a:lstStyle/>
                    <a:p>
                      <a:pPr algn="l"/>
                      <a:r>
                        <a:rPr kumimoji="1" lang="ja-JP" altLang="en-US" sz="800" dirty="0"/>
                        <a:t>両松葉杖歩行で荷物が運びにくい</a:t>
                      </a:r>
                    </a:p>
                  </a:txBody>
                  <a:tcPr>
                    <a:solidFill>
                      <a:schemeClr val="bg1"/>
                    </a:solidFill>
                  </a:tcPr>
                </a:tc>
                <a:tc>
                  <a:txBody>
                    <a:bodyPr/>
                    <a:lstStyle/>
                    <a:p>
                      <a:pPr algn="ctr"/>
                      <a:r>
                        <a:rPr kumimoji="1" lang="en-US" altLang="ja-JP" sz="900" dirty="0"/>
                        <a:t>d465</a:t>
                      </a:r>
                      <a:endParaRPr kumimoji="1" lang="ja-JP" altLang="en-US" sz="900" dirty="0"/>
                    </a:p>
                  </a:txBody>
                  <a:tcPr anchor="ctr"/>
                </a:tc>
                <a:tc>
                  <a:txBody>
                    <a:bodyPr/>
                    <a:lstStyle/>
                    <a:p>
                      <a:pPr algn="l"/>
                      <a:r>
                        <a:rPr kumimoji="1" lang="ja-JP" altLang="en-US" sz="800" dirty="0"/>
                        <a:t>自室内の環境整備ができてなく危険性が高い</a:t>
                      </a:r>
                    </a:p>
                  </a:txBody>
                  <a:tcPr/>
                </a:tc>
                <a:tc>
                  <a:txBody>
                    <a:bodyPr/>
                    <a:lstStyle/>
                    <a:p>
                      <a:pPr algn="ctr"/>
                      <a:r>
                        <a:rPr kumimoji="1" lang="en-US" altLang="ja-JP" sz="900" dirty="0"/>
                        <a:t>e115</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800" dirty="0"/>
                        <a:t>脳梗塞後遺症・廃用：下肢・体幹筋筋力低下</a:t>
                      </a:r>
                    </a:p>
                  </a:txBody>
                  <a:tcPr anchor="ctr">
                    <a:noFill/>
                  </a:tcPr>
                </a:tc>
                <a:tc>
                  <a:txBody>
                    <a:bodyPr/>
                    <a:lstStyle/>
                    <a:p>
                      <a:pPr algn="ctr"/>
                      <a:r>
                        <a:rPr kumimoji="1" lang="en-US" altLang="ja-JP" sz="900" dirty="0"/>
                        <a:t>b770</a:t>
                      </a:r>
                      <a:endParaRPr kumimoji="1" lang="ja-JP" altLang="en-US" sz="900" dirty="0"/>
                    </a:p>
                  </a:txBody>
                  <a:tcPr anchor="ctr"/>
                </a:tc>
                <a:tc>
                  <a:txBody>
                    <a:bodyPr/>
                    <a:lstStyle/>
                    <a:p>
                      <a:pPr algn="l"/>
                      <a:r>
                        <a:rPr kumimoji="1" lang="ja-JP" altLang="en-US" sz="800" dirty="0"/>
                        <a:t>最小限の調理しかしない</a:t>
                      </a:r>
                    </a:p>
                  </a:txBody>
                  <a:tcPr>
                    <a:solidFill>
                      <a:schemeClr val="bg1"/>
                    </a:solidFill>
                  </a:tcPr>
                </a:tc>
                <a:tc>
                  <a:txBody>
                    <a:bodyPr/>
                    <a:lstStyle/>
                    <a:p>
                      <a:pPr algn="ctr"/>
                      <a:r>
                        <a:rPr kumimoji="1" lang="en-US" altLang="ja-JP" sz="900" dirty="0"/>
                        <a:t>d630</a:t>
                      </a:r>
                      <a:endParaRPr kumimoji="1" lang="ja-JP" altLang="en-US" sz="900" dirty="0"/>
                    </a:p>
                  </a:txBody>
                  <a:tcPr anchor="ctr"/>
                </a:tc>
                <a:tc>
                  <a:txBody>
                    <a:bodyPr/>
                    <a:lstStyle/>
                    <a:p>
                      <a:pPr algn="l"/>
                      <a:r>
                        <a:rPr kumimoji="1" lang="ja-JP" altLang="en-US" sz="800" dirty="0"/>
                        <a:t>調理・食事・片付けがやりにくい</a:t>
                      </a:r>
                    </a:p>
                  </a:txBody>
                  <a:tcPr>
                    <a:solidFill>
                      <a:schemeClr val="bg1"/>
                    </a:solidFill>
                  </a:tcPr>
                </a:tc>
                <a:tc>
                  <a:txBody>
                    <a:bodyPr/>
                    <a:lstStyle/>
                    <a:p>
                      <a:pPr algn="ctr"/>
                      <a:r>
                        <a:rPr kumimoji="1" lang="en-US" altLang="ja-JP" sz="900" dirty="0"/>
                        <a:t>e115</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800" dirty="0"/>
                        <a:t>筋力低下・耐久力低下：生活範囲が減少</a:t>
                      </a:r>
                    </a:p>
                  </a:txBody>
                  <a:tcPr anchor="ctr">
                    <a:solidFill>
                      <a:schemeClr val="bg1"/>
                    </a:solidFill>
                  </a:tcPr>
                </a:tc>
                <a:tc>
                  <a:txBody>
                    <a:bodyPr/>
                    <a:lstStyle/>
                    <a:p>
                      <a:pPr algn="ctr"/>
                      <a:r>
                        <a:rPr kumimoji="1" lang="en-US" altLang="ja-JP" sz="900" dirty="0"/>
                        <a:t>b740</a:t>
                      </a:r>
                      <a:endParaRPr kumimoji="1" lang="ja-JP" altLang="en-US" sz="900" dirty="0"/>
                    </a:p>
                  </a:txBody>
                  <a:tcPr anchor="ctr"/>
                </a:tc>
                <a:tc>
                  <a:txBody>
                    <a:bodyPr/>
                    <a:lstStyle/>
                    <a:p>
                      <a:pPr algn="l"/>
                      <a:r>
                        <a:rPr kumimoji="1" lang="ja-JP" altLang="en-US" sz="800" dirty="0"/>
                        <a:t>最小限の家事全般しかしない</a:t>
                      </a:r>
                    </a:p>
                  </a:txBody>
                  <a:tcPr/>
                </a:tc>
                <a:tc>
                  <a:txBody>
                    <a:bodyPr/>
                    <a:lstStyle/>
                    <a:p>
                      <a:pPr algn="ctr"/>
                      <a:r>
                        <a:rPr kumimoji="1" lang="en-US" altLang="ja-JP" sz="900" dirty="0"/>
                        <a:t>d640</a:t>
                      </a:r>
                      <a:endParaRPr kumimoji="1" lang="ja-JP" altLang="en-US" sz="900" dirty="0"/>
                    </a:p>
                  </a:txBody>
                  <a:tcPr anchor="ctr"/>
                </a:tc>
                <a:tc>
                  <a:txBody>
                    <a:bodyPr/>
                    <a:lstStyle/>
                    <a:p>
                      <a:pPr algn="l"/>
                      <a:r>
                        <a:rPr kumimoji="1" lang="ja-JP" altLang="en-US" sz="800" dirty="0"/>
                        <a:t>子供の支援：必要な部分の支援ではない</a:t>
                      </a:r>
                    </a:p>
                  </a:txBody>
                  <a:tcPr>
                    <a:noFill/>
                  </a:tcPr>
                </a:tc>
                <a:tc>
                  <a:txBody>
                    <a:bodyPr/>
                    <a:lstStyle/>
                    <a:p>
                      <a:pPr algn="ctr"/>
                      <a:r>
                        <a:rPr kumimoji="1" lang="en-US" altLang="ja-JP" sz="900" dirty="0"/>
                        <a:t>e410</a:t>
                      </a: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800" dirty="0"/>
                    </a:p>
                  </a:txBody>
                  <a:tcPr anchor="ctr"/>
                </a:tc>
                <a:tc>
                  <a:txBody>
                    <a:bodyPr/>
                    <a:lstStyle/>
                    <a:p>
                      <a:pPr algn="ctr"/>
                      <a:endParaRPr kumimoji="1" lang="ja-JP" altLang="en-US" sz="900" dirty="0"/>
                    </a:p>
                  </a:txBody>
                  <a:tcPr anchor="ctr"/>
                </a:tc>
                <a:tc>
                  <a:txBody>
                    <a:bodyPr/>
                    <a:lstStyle/>
                    <a:p>
                      <a:pPr algn="l"/>
                      <a:r>
                        <a:rPr kumimoji="1" lang="ja-JP" altLang="en-US" sz="800" dirty="0"/>
                        <a:t>外出が少ない</a:t>
                      </a:r>
                      <a:r>
                        <a:rPr kumimoji="1" lang="ja-JP" altLang="en-US" sz="800" dirty="0">
                          <a:solidFill>
                            <a:srgbClr val="FF0000"/>
                          </a:solidFill>
                        </a:rPr>
                        <a:t>・</a:t>
                      </a:r>
                      <a:r>
                        <a:rPr kumimoji="1" lang="ja-JP" altLang="en-US" sz="800" dirty="0"/>
                        <a:t>町内での交流がない</a:t>
                      </a:r>
                    </a:p>
                  </a:txBody>
                  <a:tcPr/>
                </a:tc>
                <a:tc>
                  <a:txBody>
                    <a:bodyPr/>
                    <a:lstStyle/>
                    <a:p>
                      <a:pPr algn="ctr"/>
                      <a:r>
                        <a:rPr kumimoji="1" lang="en-US" altLang="ja-JP" sz="900" dirty="0"/>
                        <a:t>d750</a:t>
                      </a:r>
                      <a:endParaRPr kumimoji="1" lang="ja-JP" altLang="en-US" sz="900" dirty="0"/>
                    </a:p>
                  </a:txBody>
                  <a:tcPr anchor="ctr"/>
                </a:tc>
                <a:tc>
                  <a:txBody>
                    <a:bodyPr/>
                    <a:lstStyle/>
                    <a:p>
                      <a:pPr algn="l"/>
                      <a:r>
                        <a:rPr kumimoji="1" lang="ja-JP" altLang="en-US" sz="800" dirty="0"/>
                        <a:t>介護サービスを利用していない</a:t>
                      </a:r>
                    </a:p>
                  </a:txBody>
                  <a:tcPr/>
                </a:tc>
                <a:tc>
                  <a:txBody>
                    <a:bodyPr/>
                    <a:lstStyle/>
                    <a:p>
                      <a:pPr algn="ctr"/>
                      <a:r>
                        <a:rPr kumimoji="1" lang="en-US" altLang="ja-JP" sz="900" dirty="0"/>
                        <a:t>e575</a:t>
                      </a: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800" dirty="0"/>
                    </a:p>
                  </a:txBody>
                  <a:tcPr anchor="ctr"/>
                </a:tc>
                <a:tc>
                  <a:txBody>
                    <a:bodyPr/>
                    <a:lstStyle/>
                    <a:p>
                      <a:pPr algn="ctr"/>
                      <a:endParaRPr kumimoji="1" lang="ja-JP" altLang="en-US" sz="900" dirty="0"/>
                    </a:p>
                  </a:txBody>
                  <a:tcPr anchor="ctr"/>
                </a:tc>
                <a:tc>
                  <a:txBody>
                    <a:bodyPr/>
                    <a:lstStyle/>
                    <a:p>
                      <a:pPr algn="l"/>
                      <a:r>
                        <a:rPr kumimoji="1" lang="ja-JP" altLang="en-US" sz="800" dirty="0"/>
                        <a:t>透析治療食などの食事管理が出来ていない</a:t>
                      </a:r>
                    </a:p>
                  </a:txBody>
                  <a:tcPr>
                    <a:solidFill>
                      <a:schemeClr val="bg1"/>
                    </a:solidFill>
                  </a:tcPr>
                </a:tc>
                <a:tc>
                  <a:txBody>
                    <a:bodyPr/>
                    <a:lstStyle/>
                    <a:p>
                      <a:pPr algn="ctr"/>
                      <a:r>
                        <a:rPr kumimoji="1" lang="en-US" altLang="ja-JP" sz="900" dirty="0"/>
                        <a:t>d570</a:t>
                      </a:r>
                      <a:endParaRPr kumimoji="1" lang="ja-JP" altLang="en-US" sz="900" dirty="0"/>
                    </a:p>
                  </a:txBody>
                  <a:tcPr anchor="ctr"/>
                </a:tc>
                <a:tc>
                  <a:txBody>
                    <a:bodyPr/>
                    <a:lstStyle/>
                    <a:p>
                      <a:pPr algn="l"/>
                      <a:endParaRPr kumimoji="1" lang="ja-JP" altLang="en-US" sz="8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800" dirty="0"/>
                        <a:t>認知機能に問題なし</a:t>
                      </a:r>
                    </a:p>
                  </a:txBody>
                  <a:tcPr anchor="ctr">
                    <a:solidFill>
                      <a:srgbClr val="FFFF00"/>
                    </a:solidFill>
                  </a:tcPr>
                </a:tc>
                <a:tc>
                  <a:txBody>
                    <a:bodyPr/>
                    <a:lstStyle/>
                    <a:p>
                      <a:pPr algn="ctr"/>
                      <a:r>
                        <a:rPr kumimoji="1" lang="en-US" altLang="ja-JP" sz="900" dirty="0"/>
                        <a:t>b117</a:t>
                      </a:r>
                      <a:endParaRPr kumimoji="1" lang="ja-JP" altLang="en-US" sz="900" dirty="0"/>
                    </a:p>
                  </a:txBody>
                  <a:tcPr anchor="ctr"/>
                </a:tc>
                <a:tc>
                  <a:txBody>
                    <a:bodyPr/>
                    <a:lstStyle/>
                    <a:p>
                      <a:pPr algn="l"/>
                      <a:r>
                        <a:rPr kumimoji="1" lang="ja-JP" altLang="en-US" sz="800" dirty="0"/>
                        <a:t>屋内移動自立</a:t>
                      </a:r>
                      <a:r>
                        <a:rPr kumimoji="1" lang="ja-JP" altLang="en-US" sz="800" dirty="0">
                          <a:solidFill>
                            <a:srgbClr val="FF0000"/>
                          </a:solidFill>
                        </a:rPr>
                        <a:t>・</a:t>
                      </a:r>
                      <a:r>
                        <a:rPr kumimoji="1" lang="ja-JP" altLang="en-US" sz="800" dirty="0"/>
                        <a:t>段差あるサッシの出入り可能</a:t>
                      </a:r>
                    </a:p>
                  </a:txBody>
                  <a:tcPr>
                    <a:solidFill>
                      <a:srgbClr val="FFFF00"/>
                    </a:solidFill>
                  </a:tcPr>
                </a:tc>
                <a:tc>
                  <a:txBody>
                    <a:bodyPr/>
                    <a:lstStyle/>
                    <a:p>
                      <a:pPr algn="ctr"/>
                      <a:r>
                        <a:rPr kumimoji="1" lang="en-US" altLang="ja-JP" sz="900" dirty="0"/>
                        <a:t>d460</a:t>
                      </a:r>
                      <a:endParaRPr kumimoji="1" lang="ja-JP" altLang="en-US" sz="900" dirty="0"/>
                    </a:p>
                  </a:txBody>
                  <a:tcPr anchor="ctr"/>
                </a:tc>
                <a:tc>
                  <a:txBody>
                    <a:bodyPr/>
                    <a:lstStyle/>
                    <a:p>
                      <a:pPr algn="l"/>
                      <a:r>
                        <a:rPr kumimoji="1" lang="ja-JP" altLang="en-US" sz="800" dirty="0"/>
                        <a:t>環境整備に家族の協力が得られる</a:t>
                      </a:r>
                    </a:p>
                  </a:txBody>
                  <a:tcPr>
                    <a:solidFill>
                      <a:srgbClr val="FFFF00"/>
                    </a:solidFill>
                  </a:tcPr>
                </a:tc>
                <a:tc>
                  <a:txBody>
                    <a:bodyPr/>
                    <a:lstStyle/>
                    <a:p>
                      <a:pPr algn="ctr"/>
                      <a:r>
                        <a:rPr kumimoji="1" lang="en-US" altLang="ja-JP" sz="900" dirty="0"/>
                        <a:t>e410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800" dirty="0"/>
                        <a:t>元気になりたいと思う意欲あり</a:t>
                      </a:r>
                    </a:p>
                  </a:txBody>
                  <a:tcPr anchor="ctr">
                    <a:solidFill>
                      <a:srgbClr val="FFFF00"/>
                    </a:solidFill>
                  </a:tcPr>
                </a:tc>
                <a:tc>
                  <a:txBody>
                    <a:bodyPr/>
                    <a:lstStyle/>
                    <a:p>
                      <a:pPr algn="ctr"/>
                      <a:r>
                        <a:rPr kumimoji="1" lang="en-US" altLang="ja-JP" sz="900" dirty="0"/>
                        <a:t>b126</a:t>
                      </a:r>
                      <a:endParaRPr kumimoji="1" lang="ja-JP" altLang="en-US" sz="900" dirty="0"/>
                    </a:p>
                  </a:txBody>
                  <a:tcPr anchor="ctr"/>
                </a:tc>
                <a:tc>
                  <a:txBody>
                    <a:bodyPr/>
                    <a:lstStyle/>
                    <a:p>
                      <a:pPr algn="l"/>
                      <a:r>
                        <a:rPr kumimoji="1" lang="ja-JP" altLang="en-US" sz="800" dirty="0"/>
                        <a:t>自動車運転</a:t>
                      </a:r>
                      <a:r>
                        <a:rPr kumimoji="1" lang="ja-JP" altLang="en-US" sz="800" dirty="0">
                          <a:solidFill>
                            <a:srgbClr val="FF0000"/>
                          </a:solidFill>
                        </a:rPr>
                        <a:t>・</a:t>
                      </a:r>
                      <a:r>
                        <a:rPr kumimoji="1" lang="ja-JP" altLang="en-US" sz="800" dirty="0"/>
                        <a:t>カート押し歩行可能</a:t>
                      </a:r>
                    </a:p>
                  </a:txBody>
                  <a:tcPr/>
                </a:tc>
                <a:tc>
                  <a:txBody>
                    <a:bodyPr/>
                    <a:lstStyle/>
                    <a:p>
                      <a:pPr algn="ctr"/>
                      <a:r>
                        <a:rPr kumimoji="1" lang="en-US" altLang="ja-JP" sz="900" dirty="0"/>
                        <a:t>d475</a:t>
                      </a:r>
                      <a:endParaRPr kumimoji="1" lang="ja-JP" altLang="en-US" sz="900" dirty="0"/>
                    </a:p>
                  </a:txBody>
                  <a:tcPr anchor="ctr"/>
                </a:tc>
                <a:tc>
                  <a:txBody>
                    <a:bodyPr/>
                    <a:lstStyle/>
                    <a:p>
                      <a:pPr algn="l"/>
                      <a:r>
                        <a:rPr kumimoji="1" lang="ja-JP" altLang="en-US" sz="800" dirty="0"/>
                        <a:t>元気になってほしいと思う家族の存在がある</a:t>
                      </a:r>
                    </a:p>
                  </a:txBody>
                  <a:tcPr>
                    <a:solidFill>
                      <a:srgbClr val="FFFF00"/>
                    </a:solidFill>
                  </a:tcPr>
                </a:tc>
                <a:tc>
                  <a:txBody>
                    <a:bodyPr/>
                    <a:lstStyle/>
                    <a:p>
                      <a:pPr algn="ctr"/>
                      <a:r>
                        <a:rPr kumimoji="1" lang="en-US" altLang="ja-JP" sz="900" dirty="0"/>
                        <a:t>e410</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800" dirty="0"/>
                        <a:t>透析治療の為、外出機会の獲得</a:t>
                      </a:r>
                    </a:p>
                  </a:txBody>
                  <a:tcPr anchor="ctr"/>
                </a:tc>
                <a:tc>
                  <a:txBody>
                    <a:bodyPr/>
                    <a:lstStyle/>
                    <a:p>
                      <a:pPr algn="ctr"/>
                      <a:r>
                        <a:rPr kumimoji="1" lang="en-US" altLang="ja-JP" sz="900" dirty="0"/>
                        <a:t>b770</a:t>
                      </a:r>
                      <a:endParaRPr kumimoji="1" lang="ja-JP" altLang="en-US" sz="900" dirty="0"/>
                    </a:p>
                  </a:txBody>
                  <a:tcPr anchor="ctr"/>
                </a:tc>
                <a:tc>
                  <a:txBody>
                    <a:bodyPr/>
                    <a:lstStyle/>
                    <a:p>
                      <a:pPr algn="l"/>
                      <a:r>
                        <a:rPr kumimoji="1" lang="ja-JP" altLang="en-US" sz="800" dirty="0"/>
                        <a:t>自分で出来る事があると意欲が上がる</a:t>
                      </a:r>
                    </a:p>
                  </a:txBody>
                  <a:tcPr>
                    <a:solidFill>
                      <a:srgbClr val="FFFF00"/>
                    </a:solidFill>
                  </a:tcPr>
                </a:tc>
                <a:tc>
                  <a:txBody>
                    <a:bodyPr/>
                    <a:lstStyle/>
                    <a:p>
                      <a:pPr algn="ctr"/>
                      <a:r>
                        <a:rPr kumimoji="1" lang="en-US" altLang="ja-JP" sz="900" dirty="0"/>
                        <a:t>d230</a:t>
                      </a:r>
                      <a:endParaRPr kumimoji="1" lang="ja-JP" altLang="en-US" sz="900" dirty="0"/>
                    </a:p>
                  </a:txBody>
                  <a:tcPr anchor="ctr"/>
                </a:tc>
                <a:tc>
                  <a:txBody>
                    <a:bodyPr/>
                    <a:lstStyle/>
                    <a:p>
                      <a:pPr algn="l"/>
                      <a:r>
                        <a:rPr kumimoji="1" lang="ja-JP" altLang="en-US" sz="800" dirty="0"/>
                        <a:t>今後の目標のポイントとなる孫の存在がある</a:t>
                      </a:r>
                    </a:p>
                  </a:txBody>
                  <a:tcPr>
                    <a:solidFill>
                      <a:srgbClr val="FFFF00"/>
                    </a:solidFill>
                  </a:tcPr>
                </a:tc>
                <a:tc>
                  <a:txBody>
                    <a:bodyPr/>
                    <a:lstStyle/>
                    <a:p>
                      <a:pPr algn="ctr"/>
                      <a:r>
                        <a:rPr kumimoji="1" lang="en-US" altLang="ja-JP" sz="900" dirty="0"/>
                        <a:t>e410</a:t>
                      </a: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800" dirty="0"/>
                        <a:t>家族や友人が、時々訪問している</a:t>
                      </a:r>
                    </a:p>
                  </a:txBody>
                  <a:tcPr/>
                </a:tc>
                <a:tc>
                  <a:txBody>
                    <a:bodyPr/>
                    <a:lstStyle/>
                    <a:p>
                      <a:pPr algn="ctr"/>
                      <a:r>
                        <a:rPr kumimoji="1" lang="en-US" altLang="ja-JP" sz="900" dirty="0"/>
                        <a:t>d760</a:t>
                      </a:r>
                      <a:endParaRPr kumimoji="1" lang="ja-JP" altLang="en-US" sz="900" dirty="0"/>
                    </a:p>
                  </a:txBody>
                  <a:tcPr anchor="ctr"/>
                </a:tc>
                <a:tc>
                  <a:txBody>
                    <a:bodyPr/>
                    <a:lstStyle/>
                    <a:p>
                      <a:pPr algn="l"/>
                      <a:endParaRPr kumimoji="1" lang="ja-JP" altLang="en-US" sz="8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800" dirty="0"/>
                        <a:t>時々家族が訪問して、食事の準備をしている</a:t>
                      </a:r>
                    </a:p>
                  </a:txBody>
                  <a:tcPr/>
                </a:tc>
                <a:tc>
                  <a:txBody>
                    <a:bodyPr/>
                    <a:lstStyle/>
                    <a:p>
                      <a:pPr algn="ctr"/>
                      <a:r>
                        <a:rPr kumimoji="1" lang="en-US" altLang="ja-JP" sz="900" dirty="0"/>
                        <a:t>d570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78058" y="1234480"/>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72586" y="5430593"/>
            <a:ext cx="8984547" cy="646331"/>
            <a:chOff x="78058" y="6131080"/>
            <a:chExt cx="9038939" cy="646331"/>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84439" y="6140995"/>
              <a:ext cx="1080488"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sp>
          <p:nvSpPr>
            <p:cNvPr id="70" name="テキスト ボックス 69"/>
            <p:cNvSpPr txBox="1"/>
            <p:nvPr/>
          </p:nvSpPr>
          <p:spPr>
            <a:xfrm>
              <a:off x="1186222" y="6131080"/>
              <a:ext cx="7930775" cy="646331"/>
            </a:xfrm>
            <a:prstGeom prst="rect">
              <a:avLst/>
            </a:prstGeom>
            <a:noFill/>
          </p:spPr>
          <p:txBody>
            <a:bodyPr wrap="square" rtlCol="0">
              <a:spAutoFit/>
            </a:bodyPr>
            <a:lstStyle/>
            <a:p>
              <a:pPr defTabSz="633039"/>
              <a:r>
                <a:rPr lang="ja-JP" altLang="en-US" sz="1200" spc="-150" dirty="0">
                  <a:solidFill>
                    <a:prstClr val="black"/>
                  </a:solidFill>
                  <a:latin typeface="ＭＳ ゴシック" panose="020B0609070205080204" pitchFamily="49" charset="-128"/>
                  <a:ea typeface="ＭＳ ゴシック" panose="020B0609070205080204" pitchFamily="49" charset="-128"/>
                </a:rPr>
                <a:t>・安全重視の生活動作を実施するように心がける。　　・楽しみある生活（家族との外出）を送る。</a:t>
              </a:r>
            </a:p>
            <a:p>
              <a:pPr defTabSz="633039"/>
              <a:r>
                <a:rPr lang="ja-JP" altLang="en-US" sz="1200" spc="-150" dirty="0">
                  <a:solidFill>
                    <a:prstClr val="black"/>
                  </a:solidFill>
                  <a:latin typeface="ＭＳ ゴシック" panose="020B0609070205080204" pitchFamily="49" charset="-128"/>
                  <a:ea typeface="ＭＳ ゴシック" panose="020B0609070205080204" pitchFamily="49" charset="-128"/>
                </a:rPr>
                <a:t>・最終目標を達成させる為に、</a:t>
              </a:r>
              <a:r>
                <a:rPr lang="en-US" altLang="ja-JP" sz="1200" spc="-150" dirty="0">
                  <a:solidFill>
                    <a:prstClr val="black"/>
                  </a:solidFill>
                  <a:latin typeface="ＭＳ ゴシック" panose="020B0609070205080204" pitchFamily="49" charset="-128"/>
                  <a:ea typeface="ＭＳ ゴシック" panose="020B0609070205080204" pitchFamily="49" charset="-128"/>
                </a:rPr>
                <a:t>1</a:t>
              </a:r>
              <a:r>
                <a:rPr lang="ja-JP" altLang="en-US" sz="1200" spc="-150" dirty="0">
                  <a:solidFill>
                    <a:prstClr val="black"/>
                  </a:solidFill>
                  <a:latin typeface="ＭＳ ゴシック" panose="020B0609070205080204" pitchFamily="49" charset="-128"/>
                  <a:ea typeface="ＭＳ ゴシック" panose="020B0609070205080204" pitchFamily="49" charset="-128"/>
                </a:rPr>
                <a:t>日スケジュールを達成する事を意識する。　　</a:t>
              </a:r>
              <a:endParaRPr lang="en-US" altLang="ja-JP" sz="1200" spc="-150" dirty="0">
                <a:solidFill>
                  <a:prstClr val="black"/>
                </a:solidFill>
                <a:latin typeface="ＭＳ ゴシック" panose="020B0609070205080204" pitchFamily="49" charset="-128"/>
                <a:ea typeface="ＭＳ ゴシック" panose="020B0609070205080204" pitchFamily="49" charset="-128"/>
              </a:endParaRPr>
            </a:p>
            <a:p>
              <a:pPr defTabSz="633039"/>
              <a:r>
                <a:rPr lang="ja-JP" altLang="en-US" sz="1200" spc="-150" dirty="0">
                  <a:solidFill>
                    <a:prstClr val="black"/>
                  </a:solidFill>
                  <a:latin typeface="ＭＳ ゴシック" panose="020B0609070205080204" pitchFamily="49" charset="-128"/>
                  <a:ea typeface="ＭＳ ゴシック" panose="020B0609070205080204" pitchFamily="49" charset="-128"/>
                </a:rPr>
                <a:t>・健康管理、生活全般、運動習慣を支援する為の介護サービスを利用する。</a:t>
              </a:r>
              <a:r>
                <a:rPr lang="ja-JP" altLang="en-US" sz="1100" spc="-150" dirty="0">
                  <a:solidFill>
                    <a:prstClr val="black"/>
                  </a:solidFill>
                  <a:latin typeface="ＭＳ ゴシック" panose="020B0609070205080204" pitchFamily="49" charset="-128"/>
                  <a:ea typeface="ＭＳ ゴシック" panose="020B0609070205080204" pitchFamily="49" charset="-128"/>
                </a:rPr>
                <a:t>⇒訪問介護、訪問リハ、宅食サービス、ふれあいゴミ収集</a:t>
              </a:r>
              <a:endParaRPr lang="en-US" altLang="ja-JP" sz="1100" spc="-150" dirty="0">
                <a:solidFill>
                  <a:srgbClr val="FF0000"/>
                </a:solidFill>
                <a:latin typeface="ＭＳ ゴシック" panose="020B0609070205080204" pitchFamily="49" charset="-128"/>
                <a:ea typeface="ＭＳ ゴシック" panose="020B0609070205080204" pitchFamily="49" charset="-128"/>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54684" y="4249278"/>
            <a:ext cx="8973809" cy="2589212"/>
            <a:chOff x="151148" y="1229358"/>
            <a:chExt cx="8973809" cy="2589212"/>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248746"/>
              <a:ext cx="8927429" cy="421345"/>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82360" y="1229358"/>
              <a:ext cx="1027532"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51148" y="3156034"/>
              <a:ext cx="1089956" cy="652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36901" y="3587738"/>
              <a:ext cx="1218187" cy="230832"/>
            </a:xfrm>
            <a:prstGeom prst="rect">
              <a:avLst/>
            </a:prstGeom>
            <a:noFill/>
          </p:spPr>
          <p:txBody>
            <a:bodyPr wrap="square" rtlCol="0">
              <a:spAutoFit/>
            </a:bodyPr>
            <a:lstStyle/>
            <a:p>
              <a:r>
                <a:rPr kumimoji="1" lang="ja-JP" altLang="en-US" sz="900" dirty="0"/>
                <a:t>満足度</a:t>
              </a:r>
              <a:r>
                <a:rPr lang="ja-JP" altLang="en-US" sz="900" dirty="0"/>
                <a:t>　２→５</a:t>
              </a:r>
              <a:endParaRPr kumimoji="1" lang="ja-JP" altLang="en-US" sz="900" dirty="0"/>
            </a:p>
          </p:txBody>
        </p:sp>
        <p:sp>
          <p:nvSpPr>
            <p:cNvPr id="28" name="テキスト ボックス 27">
              <a:extLst>
                <a:ext uri="{FF2B5EF4-FFF2-40B4-BE49-F238E27FC236}">
                  <a16:creationId xmlns:a16="http://schemas.microsoft.com/office/drawing/2014/main" id="{35BEC973-27B4-49A0-9194-CC7667660517}"/>
                </a:ext>
              </a:extLst>
            </p:cNvPr>
            <p:cNvSpPr txBox="1"/>
            <p:nvPr/>
          </p:nvSpPr>
          <p:spPr>
            <a:xfrm>
              <a:off x="1305867" y="1340644"/>
              <a:ext cx="7706083" cy="246221"/>
            </a:xfrm>
            <a:prstGeom prst="rect">
              <a:avLst/>
            </a:prstGeom>
            <a:noFill/>
          </p:spPr>
          <p:txBody>
            <a:bodyPr wrap="square" rtlCol="0">
              <a:spAutoFit/>
            </a:bodyPr>
            <a:lstStyle/>
            <a:p>
              <a:r>
                <a:rPr lang="ja-JP" altLang="en-US" sz="1000" dirty="0"/>
                <a:t>・自宅内環境整備（本人や家族協力）　　・生活リズムを考えた</a:t>
              </a:r>
              <a:r>
                <a:rPr lang="en-US" altLang="ja-JP" sz="1000" dirty="0"/>
                <a:t>1</a:t>
              </a:r>
              <a:r>
                <a:rPr lang="ja-JP" altLang="en-US" sz="1000" dirty="0"/>
                <a:t>日スケジュールと月間、年間予定の設定</a:t>
              </a:r>
            </a:p>
          </p:txBody>
        </p:sp>
      </p:grpSp>
      <p:sp>
        <p:nvSpPr>
          <p:cNvPr id="52" name="テキスト ボックス 51">
            <a:extLst>
              <a:ext uri="{FF2B5EF4-FFF2-40B4-BE49-F238E27FC236}">
                <a16:creationId xmlns:a16="http://schemas.microsoft.com/office/drawing/2014/main" id="{79123FA6-B7AA-4236-A468-BE9C0BCFBBBA}"/>
              </a:ext>
            </a:extLst>
          </p:cNvPr>
          <p:cNvSpPr txBox="1"/>
          <p:nvPr/>
        </p:nvSpPr>
        <p:spPr>
          <a:xfrm>
            <a:off x="1194143" y="4752659"/>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□目</a:t>
            </a:r>
            <a:r>
              <a:rPr lang="ja-JP" altLang="ja-JP" sz="1200" dirty="0"/>
              <a:t>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4" name="角丸四角形 25">
            <a:extLst>
              <a:ext uri="{FF2B5EF4-FFF2-40B4-BE49-F238E27FC236}">
                <a16:creationId xmlns:a16="http://schemas.microsoft.com/office/drawing/2014/main" id="{7132C9D3-0A06-4290-9618-B0A09F5EE62B}"/>
              </a:ext>
            </a:extLst>
          </p:cNvPr>
          <p:cNvSpPr/>
          <p:nvPr/>
        </p:nvSpPr>
        <p:spPr>
          <a:xfrm>
            <a:off x="63774" y="6173372"/>
            <a:ext cx="8941715" cy="643047"/>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48125" y="6472532"/>
            <a:ext cx="1218187" cy="230832"/>
          </a:xfrm>
          <a:prstGeom prst="rect">
            <a:avLst/>
          </a:prstGeom>
          <a:noFill/>
        </p:spPr>
        <p:txBody>
          <a:bodyPr wrap="square" rtlCol="0">
            <a:spAutoFit/>
          </a:bodyPr>
          <a:lstStyle/>
          <a:p>
            <a:pPr defTabSz="633039"/>
            <a:r>
              <a:rPr lang="ja-JP" altLang="en-US" sz="900" dirty="0"/>
              <a:t>実行度　２→５　</a:t>
            </a:r>
            <a:endParaRPr lang="en-US" altLang="ja-JP" sz="9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48128"/>
            <a:ext cx="879696" cy="261610"/>
          </a:xfrm>
          <a:prstGeom prst="rect">
            <a:avLst/>
          </a:prstGeom>
          <a:noFill/>
        </p:spPr>
        <p:txBody>
          <a:bodyPr wrap="square" rtlCol="0">
            <a:spAutoFit/>
          </a:bodyPr>
          <a:lstStyle/>
          <a:p>
            <a:r>
              <a:rPr kumimoji="1" lang="ja-JP" altLang="en-US" sz="1100" dirty="0"/>
              <a:t>要支援</a:t>
            </a:r>
            <a:r>
              <a:rPr lang="ja-JP" altLang="en-US" sz="1100" dirty="0"/>
              <a:t>２</a:t>
            </a:r>
            <a:endParaRPr kumimoji="1" lang="ja-JP" altLang="en-US" sz="1100" dirty="0"/>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1976" y="809738"/>
            <a:ext cx="604137" cy="261610"/>
          </a:xfrm>
          <a:prstGeom prst="rect">
            <a:avLst/>
          </a:prstGeom>
          <a:noFill/>
        </p:spPr>
        <p:txBody>
          <a:bodyPr wrap="square" rtlCol="0">
            <a:spAutoFit/>
          </a:bodyPr>
          <a:lstStyle/>
          <a:p>
            <a:r>
              <a:rPr kumimoji="1" lang="ja-JP" altLang="en-US" sz="1100" dirty="0"/>
              <a:t>廃用</a:t>
            </a:r>
          </a:p>
        </p:txBody>
      </p:sp>
      <p:sp>
        <p:nvSpPr>
          <p:cNvPr id="30" name="テキスト ボックス 29">
            <a:extLst>
              <a:ext uri="{FF2B5EF4-FFF2-40B4-BE49-F238E27FC236}">
                <a16:creationId xmlns:a16="http://schemas.microsoft.com/office/drawing/2014/main" id="{35BEC973-27B4-49A0-9194-CC7667660517}"/>
              </a:ext>
            </a:extLst>
          </p:cNvPr>
          <p:cNvSpPr txBox="1"/>
          <p:nvPr/>
        </p:nvSpPr>
        <p:spPr>
          <a:xfrm>
            <a:off x="2339752" y="6161415"/>
            <a:ext cx="6621278" cy="646331"/>
          </a:xfrm>
          <a:prstGeom prst="rect">
            <a:avLst/>
          </a:prstGeom>
          <a:noFill/>
        </p:spPr>
        <p:txBody>
          <a:bodyPr wrap="square" rtlCol="0" anchor="ctr">
            <a:spAutoFit/>
          </a:bodyPr>
          <a:lstStyle/>
          <a:p>
            <a:r>
              <a:rPr lang="ja-JP" altLang="en-US" sz="900" dirty="0"/>
              <a:t>訪問看護：服薬管理可能。栄養管理：宅食サービス。　訪問リハ：運動チェック、環境調整、移動能力アップ（屋内独歩、屋外杖歩行）、車乗降可能。環境調整：移動は安全確保、色々な家事も自立（家族介助減少）。家族の関わり：息子や娘と一緒に外出（買物・墓参り）。</a:t>
            </a:r>
            <a:endParaRPr lang="en-US" altLang="ja-JP" sz="900" dirty="0"/>
          </a:p>
          <a:p>
            <a:r>
              <a:rPr lang="ja-JP" altLang="en-US" sz="900" dirty="0"/>
              <a:t>本人：転倒の不安が軽減した。転倒する前に予測可能。</a:t>
            </a:r>
            <a:r>
              <a:rPr lang="en-US" altLang="ja-JP" sz="900" dirty="0"/>
              <a:t>7</a:t>
            </a:r>
            <a:r>
              <a:rPr lang="ja-JP" altLang="en-US" sz="900" dirty="0"/>
              <a:t>月から転倒０回。</a:t>
            </a:r>
          </a:p>
          <a:p>
            <a:r>
              <a:rPr lang="en-US" altLang="ja-JP" sz="900" dirty="0"/>
              <a:t>【</a:t>
            </a:r>
            <a:r>
              <a:rPr lang="ja-JP" altLang="en-US" sz="900" dirty="0"/>
              <a:t>今後</a:t>
            </a:r>
            <a:r>
              <a:rPr lang="en-US" altLang="ja-JP" sz="900" dirty="0"/>
              <a:t>】</a:t>
            </a:r>
            <a:r>
              <a:rPr lang="ja-JP" altLang="en-US" sz="900" dirty="0"/>
              <a:t>腰痛予防、栄養管理、服薬管理、自主運動（体力</a:t>
            </a:r>
            <a:r>
              <a:rPr lang="en-US" altLang="ja-JP" sz="900" dirty="0"/>
              <a:t>Up</a:t>
            </a:r>
            <a:r>
              <a:rPr lang="ja-JP" altLang="en-US" sz="900" dirty="0"/>
              <a:t>・腰痛・準備体操等）、生活環境整備の指導を継続していく必要。</a:t>
            </a:r>
          </a:p>
        </p:txBody>
      </p:sp>
      <p:sp>
        <p:nvSpPr>
          <p:cNvPr id="29" name="スライド番号プレースホルダー 3">
            <a:extLst>
              <a:ext uri="{FF2B5EF4-FFF2-40B4-BE49-F238E27FC236}">
                <a16:creationId xmlns:a16="http://schemas.microsoft.com/office/drawing/2014/main" id="{F93FB334-9091-4503-9113-AD27CC019802}"/>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12</a:t>
            </a:r>
          </a:p>
        </p:txBody>
      </p:sp>
      <p:sp>
        <p:nvSpPr>
          <p:cNvPr id="31" name="スライド番号プレースホルダー 5">
            <a:extLst>
              <a:ext uri="{FF2B5EF4-FFF2-40B4-BE49-F238E27FC236}">
                <a16:creationId xmlns:a16="http://schemas.microsoft.com/office/drawing/2014/main" id="{D08FB109-32AD-481E-A328-6790F50E8393}"/>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14</a:t>
            </a:fld>
            <a:r>
              <a:rPr kumimoji="1" lang="en-US" altLang="ja-JP" sz="2000" dirty="0">
                <a:solidFill>
                  <a:schemeClr val="tx1"/>
                </a:solidFill>
              </a:rPr>
              <a:t>-</a:t>
            </a:r>
          </a:p>
        </p:txBody>
      </p:sp>
      <p:sp>
        <p:nvSpPr>
          <p:cNvPr id="32" name="テキスト ボックス 31">
            <a:extLst>
              <a:ext uri="{FF2B5EF4-FFF2-40B4-BE49-F238E27FC236}">
                <a16:creationId xmlns:a16="http://schemas.microsoft.com/office/drawing/2014/main" id="{EBA83BF2-FCBF-4429-AAC3-FF9386C2E8E2}"/>
              </a:ext>
            </a:extLst>
          </p:cNvPr>
          <p:cNvSpPr txBox="1"/>
          <p:nvPr/>
        </p:nvSpPr>
        <p:spPr>
          <a:xfrm>
            <a:off x="1238781" y="6167362"/>
            <a:ext cx="1917723" cy="3693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a:t>
            </a:r>
            <a:endParaRPr lang="en-US" altLang="ja-JP" sz="900" dirty="0">
              <a:latin typeface="ＭＳ ゴシック" panose="020B0609070205080204" pitchFamily="49" charset="-128"/>
              <a:ea typeface="ＭＳ ゴシック" panose="020B0609070205080204" pitchFamily="49" charset="-128"/>
            </a:endParaRPr>
          </a:p>
          <a:p>
            <a:pPr defTabSz="633039"/>
            <a:r>
              <a:rPr lang="ja-JP" altLang="en-US" sz="900" dirty="0">
                <a:latin typeface="ＭＳ ゴシック" panose="020B0609070205080204" pitchFamily="49" charset="-128"/>
                <a:ea typeface="ＭＳ ゴシック" panose="020B0609070205080204" pitchFamily="49" charset="-128"/>
              </a:rPr>
              <a:t>（最大１０）</a:t>
            </a:r>
            <a:endParaRPr lang="en-US" altLang="ja-JP" sz="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38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96440" y="512761"/>
            <a:ext cx="1052106" cy="649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膝痛の不安を軽減することで生活の充実感を取り戻せた事例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117475" y="4730484"/>
            <a:ext cx="8879380"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108826" y="4704700"/>
            <a:ext cx="1076228" cy="6383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117477" y="1217068"/>
          <a:ext cx="8888011" cy="2910840"/>
        </p:xfrm>
        <a:graphic>
          <a:graphicData uri="http://schemas.openxmlformats.org/drawingml/2006/table">
            <a:tbl>
              <a:tblPr firstRow="1" bandRow="1">
                <a:tableStyleId>{5940675A-B579-460E-94D1-54222C63F5DA}</a:tableStyleId>
              </a:tblPr>
              <a:tblGrid>
                <a:gridCol w="214274">
                  <a:extLst>
                    <a:ext uri="{9D8B030D-6E8A-4147-A177-3AD203B41FA5}">
                      <a16:colId xmlns:a16="http://schemas.microsoft.com/office/drawing/2014/main" val="20000"/>
                    </a:ext>
                  </a:extLst>
                </a:gridCol>
                <a:gridCol w="821289">
                  <a:extLst>
                    <a:ext uri="{9D8B030D-6E8A-4147-A177-3AD203B41FA5}">
                      <a16:colId xmlns:a16="http://schemas.microsoft.com/office/drawing/2014/main" val="20001"/>
                    </a:ext>
                  </a:extLst>
                </a:gridCol>
                <a:gridCol w="2142492">
                  <a:extLst>
                    <a:ext uri="{9D8B030D-6E8A-4147-A177-3AD203B41FA5}">
                      <a16:colId xmlns:a16="http://schemas.microsoft.com/office/drawing/2014/main" val="20002"/>
                    </a:ext>
                  </a:extLst>
                </a:gridCol>
                <a:gridCol w="436488">
                  <a:extLst>
                    <a:ext uri="{9D8B030D-6E8A-4147-A177-3AD203B41FA5}">
                      <a16:colId xmlns:a16="http://schemas.microsoft.com/office/drawing/2014/main" val="20003"/>
                    </a:ext>
                  </a:extLst>
                </a:gridCol>
                <a:gridCol w="2202562">
                  <a:extLst>
                    <a:ext uri="{9D8B030D-6E8A-4147-A177-3AD203B41FA5}">
                      <a16:colId xmlns:a16="http://schemas.microsoft.com/office/drawing/2014/main" val="20004"/>
                    </a:ext>
                  </a:extLst>
                </a:gridCol>
                <a:gridCol w="464207">
                  <a:extLst>
                    <a:ext uri="{9D8B030D-6E8A-4147-A177-3AD203B41FA5}">
                      <a16:colId xmlns:a16="http://schemas.microsoft.com/office/drawing/2014/main" val="20005"/>
                    </a:ext>
                  </a:extLst>
                </a:gridCol>
                <a:gridCol w="2142492">
                  <a:extLst>
                    <a:ext uri="{9D8B030D-6E8A-4147-A177-3AD203B41FA5}">
                      <a16:colId xmlns:a16="http://schemas.microsoft.com/office/drawing/2014/main" val="20006"/>
                    </a:ext>
                  </a:extLst>
                </a:gridCol>
                <a:gridCol w="464207">
                  <a:extLst>
                    <a:ext uri="{9D8B030D-6E8A-4147-A177-3AD203B41FA5}">
                      <a16:colId xmlns:a16="http://schemas.microsoft.com/office/drawing/2014/main" val="20007"/>
                    </a:ext>
                  </a:extLst>
                </a:gridCol>
              </a:tblGrid>
              <a:tr h="239912">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9912">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24917">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solidFill>
                            <a:schemeClr val="tx1"/>
                          </a:solidFill>
                        </a:rPr>
                        <a:t>右膝関節痛</a:t>
                      </a:r>
                    </a:p>
                  </a:txBody>
                  <a:tcPr anchor="ctr"/>
                </a:tc>
                <a:tc>
                  <a:txBody>
                    <a:bodyPr/>
                    <a:lstStyle/>
                    <a:p>
                      <a:pPr algn="ctr"/>
                      <a:r>
                        <a:rPr kumimoji="1" lang="en-US" altLang="ja-JP" sz="900" dirty="0">
                          <a:solidFill>
                            <a:schemeClr val="tx1"/>
                          </a:solidFill>
                        </a:rPr>
                        <a:t>b715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外出の機会の減少</a:t>
                      </a:r>
                    </a:p>
                  </a:txBody>
                  <a:tcPr/>
                </a:tc>
                <a:tc>
                  <a:txBody>
                    <a:bodyPr/>
                    <a:lstStyle/>
                    <a:p>
                      <a:pPr algn="ctr"/>
                      <a:r>
                        <a:rPr kumimoji="1" lang="en-US" altLang="ja-JP" sz="900" dirty="0">
                          <a:solidFill>
                            <a:schemeClr val="tx1"/>
                          </a:solidFill>
                        </a:rPr>
                        <a:t>d450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庭へ出入りするところに手すりがない</a:t>
                      </a:r>
                    </a:p>
                  </a:txBody>
                  <a:tcPr/>
                </a:tc>
                <a:tc>
                  <a:txBody>
                    <a:bodyPr/>
                    <a:lstStyle/>
                    <a:p>
                      <a:pPr algn="ctr"/>
                      <a:r>
                        <a:rPr kumimoji="1" lang="en-US" altLang="ja-JP" sz="900" dirty="0"/>
                        <a:t>e120</a:t>
                      </a:r>
                      <a:endParaRPr kumimoji="1" lang="ja-JP" altLang="en-US" sz="900" dirty="0"/>
                    </a:p>
                  </a:txBody>
                  <a:tcPr anchor="ctr"/>
                </a:tc>
                <a:extLst>
                  <a:ext uri="{0D108BD9-81ED-4DB2-BD59-A6C34878D82A}">
                    <a16:rowId xmlns:a16="http://schemas.microsoft.com/office/drawing/2014/main" val="10002"/>
                  </a:ext>
                </a:extLst>
              </a:tr>
              <a:tr h="127500">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転倒への恐怖心</a:t>
                      </a:r>
                    </a:p>
                  </a:txBody>
                  <a:tcPr anchor="ctr">
                    <a:solidFill>
                      <a:schemeClr val="bg1"/>
                    </a:solidFill>
                  </a:tcPr>
                </a:tc>
                <a:tc>
                  <a:txBody>
                    <a:bodyPr/>
                    <a:lstStyle/>
                    <a:p>
                      <a:pPr algn="ctr"/>
                      <a:r>
                        <a:rPr kumimoji="1" lang="en-US" altLang="ja-JP" sz="900" dirty="0">
                          <a:solidFill>
                            <a:schemeClr val="tx1"/>
                          </a:solidFill>
                        </a:rPr>
                        <a:t>b770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洗濯は夫が実施</a:t>
                      </a:r>
                    </a:p>
                  </a:txBody>
                  <a:tcPr/>
                </a:tc>
                <a:tc>
                  <a:txBody>
                    <a:bodyPr/>
                    <a:lstStyle/>
                    <a:p>
                      <a:pPr algn="ctr"/>
                      <a:r>
                        <a:rPr kumimoji="1" lang="en-US" altLang="ja-JP" sz="900" dirty="0">
                          <a:solidFill>
                            <a:schemeClr val="tx1"/>
                          </a:solidFill>
                        </a:rPr>
                        <a:t>d640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杖の使用への抵抗感あり</a:t>
                      </a:r>
                    </a:p>
                  </a:txBody>
                  <a:tcPr/>
                </a:tc>
                <a:tc>
                  <a:txBody>
                    <a:bodyPr/>
                    <a:lstStyle/>
                    <a:p>
                      <a:pPr algn="ctr"/>
                      <a:r>
                        <a:rPr kumimoji="1" lang="en-US" altLang="ja-JP" sz="900" dirty="0"/>
                        <a:t>e115</a:t>
                      </a:r>
                      <a:endParaRPr kumimoji="1" lang="ja-JP" altLang="en-US" sz="900" dirty="0"/>
                    </a:p>
                  </a:txBody>
                  <a:tcPr anchor="ctr"/>
                </a:tc>
                <a:extLst>
                  <a:ext uri="{0D108BD9-81ED-4DB2-BD59-A6C34878D82A}">
                    <a16:rowId xmlns:a16="http://schemas.microsoft.com/office/drawing/2014/main" val="10003"/>
                  </a:ext>
                </a:extLst>
              </a:tr>
              <a:tr h="22491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肩関節可動域制限</a:t>
                      </a:r>
                    </a:p>
                  </a:txBody>
                  <a:tcPr anchor="ctr"/>
                </a:tc>
                <a:tc>
                  <a:txBody>
                    <a:bodyPr/>
                    <a:lstStyle/>
                    <a:p>
                      <a:pPr algn="ctr"/>
                      <a:r>
                        <a:rPr kumimoji="1" lang="en-US" altLang="ja-JP" sz="900" dirty="0">
                          <a:solidFill>
                            <a:schemeClr val="tx1"/>
                          </a:solidFill>
                        </a:rPr>
                        <a:t>b720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長時間の立ち仕事ができない</a:t>
                      </a:r>
                    </a:p>
                  </a:txBody>
                  <a:tcPr/>
                </a:tc>
                <a:tc>
                  <a:txBody>
                    <a:bodyPr/>
                    <a:lstStyle/>
                    <a:p>
                      <a:pPr algn="ctr"/>
                      <a:r>
                        <a:rPr kumimoji="1" lang="en-US" altLang="ja-JP" sz="900" dirty="0">
                          <a:solidFill>
                            <a:schemeClr val="tx1"/>
                          </a:solidFill>
                        </a:rPr>
                        <a:t>d415</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solidFill>
                      <a:schemeClr val="bg1"/>
                    </a:solidFill>
                  </a:tcPr>
                </a:tc>
                <a:tc>
                  <a:txBody>
                    <a:bodyPr/>
                    <a:lstStyle/>
                    <a:p>
                      <a:pPr algn="ctr"/>
                      <a:endParaRPr kumimoji="1" lang="ja-JP" altLang="en-US" sz="900" dirty="0"/>
                    </a:p>
                  </a:txBody>
                  <a:tcPr anchor="ctr"/>
                </a:tc>
                <a:extLst>
                  <a:ext uri="{0D108BD9-81ED-4DB2-BD59-A6C34878D82A}">
                    <a16:rowId xmlns:a16="http://schemas.microsoft.com/office/drawing/2014/main" val="10004"/>
                  </a:ext>
                </a:extLst>
              </a:tr>
              <a:tr h="22491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24917">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24917">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認知機能への問題なし</a:t>
                      </a:r>
                    </a:p>
                  </a:txBody>
                  <a:tcPr anchor="ctr">
                    <a:noFill/>
                  </a:tcPr>
                </a:tc>
                <a:tc>
                  <a:txBody>
                    <a:bodyPr/>
                    <a:lstStyle/>
                    <a:p>
                      <a:pPr algn="ctr"/>
                      <a:r>
                        <a:rPr kumimoji="1" lang="en-US" altLang="ja-JP" sz="900" dirty="0">
                          <a:solidFill>
                            <a:schemeClr val="tx1"/>
                          </a:solidFill>
                        </a:rPr>
                        <a:t>b117</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調理活動が好き</a:t>
                      </a:r>
                    </a:p>
                  </a:txBody>
                  <a:tcPr>
                    <a:noFill/>
                  </a:tcPr>
                </a:tc>
                <a:tc>
                  <a:txBody>
                    <a:bodyPr/>
                    <a:lstStyle/>
                    <a:p>
                      <a:pPr algn="ctr"/>
                      <a:r>
                        <a:rPr kumimoji="1" lang="en-US" altLang="ja-JP" sz="900" dirty="0">
                          <a:solidFill>
                            <a:schemeClr val="tx1"/>
                          </a:solidFill>
                        </a:rPr>
                        <a:t>d630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夫が協力的</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7"/>
                  </a:ext>
                </a:extLst>
              </a:tr>
              <a:tr h="22491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社会的・外交的</a:t>
                      </a:r>
                    </a:p>
                  </a:txBody>
                  <a:tcPr anchor="ctr"/>
                </a:tc>
                <a:tc>
                  <a:txBody>
                    <a:bodyPr/>
                    <a:lstStyle/>
                    <a:p>
                      <a:pPr algn="ctr"/>
                      <a:r>
                        <a:rPr kumimoji="1" lang="en-US" altLang="ja-JP" sz="900" dirty="0">
                          <a:solidFill>
                            <a:schemeClr val="tx1"/>
                          </a:solidFill>
                        </a:rPr>
                        <a:t>b126</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自宅内の移動はなんとか可能</a:t>
                      </a:r>
                    </a:p>
                  </a:txBody>
                  <a:tcPr/>
                </a:tc>
                <a:tc>
                  <a:txBody>
                    <a:bodyPr/>
                    <a:lstStyle/>
                    <a:p>
                      <a:pPr algn="ctr"/>
                      <a:r>
                        <a:rPr kumimoji="1" lang="en-US" altLang="ja-JP" sz="900" dirty="0">
                          <a:solidFill>
                            <a:schemeClr val="tx1"/>
                          </a:solidFill>
                        </a:rPr>
                        <a:t>d455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長女が近所に住んでおり支援がある</a:t>
                      </a:r>
                    </a:p>
                  </a:txBody>
                  <a:tcPr>
                    <a:no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8"/>
                  </a:ext>
                </a:extLst>
              </a:tr>
              <a:tr h="359868">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椅子座位は可能</a:t>
                      </a:r>
                    </a:p>
                  </a:txBody>
                  <a:tcPr>
                    <a:solidFill>
                      <a:schemeClr val="bg1"/>
                    </a:solidFill>
                  </a:tcPr>
                </a:tc>
                <a:tc>
                  <a:txBody>
                    <a:bodyPr/>
                    <a:lstStyle/>
                    <a:p>
                      <a:pPr algn="ctr"/>
                      <a:r>
                        <a:rPr kumimoji="1" lang="en-US" altLang="ja-JP" sz="900" dirty="0">
                          <a:solidFill>
                            <a:schemeClr val="tx1"/>
                          </a:solidFill>
                        </a:rPr>
                        <a:t>d415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自宅はバリアフリーの設計で浴室などに手すりの設置あり</a:t>
                      </a:r>
                    </a:p>
                  </a:txBody>
                  <a:tcPr/>
                </a:tc>
                <a:tc>
                  <a:txBody>
                    <a:bodyPr/>
                    <a:lstStyle/>
                    <a:p>
                      <a:pPr algn="ctr"/>
                      <a:r>
                        <a:rPr kumimoji="1" lang="en-US" altLang="ja-JP" sz="900" dirty="0"/>
                        <a:t>e115</a:t>
                      </a:r>
                      <a:endParaRPr kumimoji="1" lang="ja-JP" altLang="en-US" sz="900" dirty="0"/>
                    </a:p>
                  </a:txBody>
                  <a:tcPr anchor="ctr"/>
                </a:tc>
                <a:extLst>
                  <a:ext uri="{0D108BD9-81ED-4DB2-BD59-A6C34878D82A}">
                    <a16:rowId xmlns:a16="http://schemas.microsoft.com/office/drawing/2014/main" val="10009"/>
                  </a:ext>
                </a:extLst>
              </a:tr>
              <a:tr h="22491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近隣や友人の訪問が多い</a:t>
                      </a:r>
                    </a:p>
                  </a:txBody>
                  <a:tcPr/>
                </a:tc>
                <a:tc>
                  <a:txBody>
                    <a:bodyPr/>
                    <a:lstStyle/>
                    <a:p>
                      <a:pPr algn="ctr"/>
                      <a:r>
                        <a:rPr kumimoji="1" lang="en-US" altLang="ja-JP" sz="900" dirty="0">
                          <a:solidFill>
                            <a:schemeClr val="tx1"/>
                          </a:solidFill>
                        </a:rPr>
                        <a:t>d750</a:t>
                      </a: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224917">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96440" y="1217067"/>
            <a:ext cx="1052106" cy="4837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108827" y="5416268"/>
            <a:ext cx="8888030" cy="609550"/>
            <a:chOff x="52319" y="6157945"/>
            <a:chExt cx="9013623" cy="609550"/>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52319" y="6157945"/>
              <a:ext cx="1076229" cy="60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125193" y="4212408"/>
            <a:ext cx="8975232" cy="2409756"/>
            <a:chOff x="197529" y="1313380"/>
            <a:chExt cx="8975232" cy="2409756"/>
          </a:xfrm>
        </p:grpSpPr>
        <p:sp>
          <p:nvSpPr>
            <p:cNvPr id="22" name="角丸四角形 3">
              <a:extLst>
                <a:ext uri="{FF2B5EF4-FFF2-40B4-BE49-F238E27FC236}">
                  <a16:creationId xmlns:a16="http://schemas.microsoft.com/office/drawing/2014/main" id="{02CA2A26-65E9-4231-AFDE-8A6FC4AF5012}"/>
                </a:ext>
              </a:extLst>
            </p:cNvPr>
            <p:cNvSpPr/>
            <p:nvPr/>
          </p:nvSpPr>
          <p:spPr>
            <a:xfrm>
              <a:off x="197529" y="1313381"/>
              <a:ext cx="8890920"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200437" y="1313380"/>
              <a:ext cx="1067579"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08185" y="3469220"/>
              <a:ext cx="7864576" cy="253916"/>
            </a:xfrm>
            <a:prstGeom prst="rect">
              <a:avLst/>
            </a:prstGeom>
            <a:noFill/>
          </p:spPr>
          <p:txBody>
            <a:bodyPr wrap="square" rtlCol="0">
              <a:spAutoFit/>
            </a:bodyPr>
            <a:lstStyle/>
            <a:p>
              <a:r>
                <a:rPr kumimoji="1" lang="ja-JP" altLang="en-US" sz="1050" dirty="0"/>
                <a:t>実行度　</a:t>
              </a:r>
              <a:r>
                <a:rPr lang="en-US" altLang="ja-JP" sz="1050" dirty="0"/>
                <a:t>2</a:t>
              </a:r>
              <a:r>
                <a:rPr kumimoji="1" lang="ja-JP" altLang="en-US" sz="1050" dirty="0"/>
                <a:t>→</a:t>
              </a:r>
              <a:r>
                <a:rPr lang="en-US" altLang="ja-JP" sz="1050" dirty="0"/>
                <a:t>7</a:t>
              </a:r>
              <a:r>
                <a:rPr kumimoji="1" lang="ja-JP" altLang="en-US" sz="1050" dirty="0"/>
                <a:t>　　満足度　</a:t>
              </a:r>
              <a:r>
                <a:rPr kumimoji="1" lang="en-US" altLang="ja-JP" sz="1050" dirty="0"/>
                <a:t>1</a:t>
              </a:r>
              <a:r>
                <a:rPr lang="ja-JP" altLang="en-US" sz="1050" dirty="0"/>
                <a:t>→</a:t>
              </a:r>
              <a:r>
                <a:rPr lang="en-US" altLang="ja-JP" sz="1050" dirty="0"/>
                <a:t>9</a:t>
              </a:r>
              <a:endParaRPr kumimoji="1" lang="ja-JP" altLang="en-US" sz="1050" dirty="0"/>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107067" y="6119530"/>
            <a:ext cx="8905102" cy="497445"/>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53187" y="6149481"/>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05972"/>
            <a:ext cx="879696" cy="261610"/>
          </a:xfrm>
          <a:prstGeom prst="rect">
            <a:avLst/>
          </a:prstGeom>
          <a:noFill/>
        </p:spPr>
        <p:txBody>
          <a:bodyPr wrap="square" rtlCol="0">
            <a:spAutoFit/>
          </a:bodyPr>
          <a:lstStyle/>
          <a:p>
            <a:r>
              <a:rPr kumimoji="1" lang="ja-JP" altLang="en-US" sz="1100" dirty="0"/>
              <a:t>要支援２</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218686" y="811442"/>
            <a:ext cx="604137" cy="261610"/>
          </a:xfrm>
          <a:prstGeom prst="rect">
            <a:avLst/>
          </a:prstGeom>
          <a:noFill/>
        </p:spPr>
        <p:txBody>
          <a:bodyPr wrap="square" rtlCol="0">
            <a:spAutoFit/>
          </a:bodyPr>
          <a:lstStyle/>
          <a:p>
            <a:r>
              <a:rPr lang="ja-JP" altLang="en-US" sz="1100" dirty="0"/>
              <a:t>ロコモ</a:t>
            </a:r>
            <a:endParaRPr kumimoji="1" lang="ja-JP" altLang="en-US" sz="1100" dirty="0"/>
          </a:p>
        </p:txBody>
      </p:sp>
      <p:sp>
        <p:nvSpPr>
          <p:cNvPr id="41" name="正方形/長方形 40"/>
          <p:cNvSpPr/>
          <p:nvPr/>
        </p:nvSpPr>
        <p:spPr>
          <a:xfrm>
            <a:off x="1169808" y="594432"/>
            <a:ext cx="5913550" cy="507831"/>
          </a:xfrm>
          <a:prstGeom prst="rect">
            <a:avLst/>
          </a:prstGeom>
        </p:spPr>
        <p:txBody>
          <a:bodyPr wrap="square">
            <a:spAutoFit/>
          </a:bodyPr>
          <a:lstStyle/>
          <a:p>
            <a:pPr defTabSz="633039"/>
            <a:r>
              <a:rPr lang="en-US" altLang="ja-JP" sz="900" dirty="0">
                <a:latin typeface="ＭＳ Ｐゴシック"/>
                <a:cs typeface="ＭＳ Ｐゴシック" charset="0"/>
              </a:rPr>
              <a:t>70</a:t>
            </a:r>
            <a:r>
              <a:rPr lang="ja-JP" altLang="en-US" sz="900" dirty="0">
                <a:latin typeface="ＭＳ Ｐゴシック"/>
                <a:cs typeface="ＭＳ Ｐゴシック" charset="0"/>
              </a:rPr>
              <a:t>代　女性　右膝変形性膝関節症による膝痛あり転倒への恐怖心が強く歩容のアンバランスも出現し外出の機会が減ってきている。元々多趣味な方で友人も多く、ウォーキング活動を始める矢先の受傷で精神的に落ち込みもあり、外出に消極的になっていた。夫は協力的だが、腰部椎間板ヘルニアを罹患し自制内で買い物や洗濯などを行われている。</a:t>
            </a:r>
            <a:endParaRPr lang="en-US" altLang="ja-JP" sz="90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245283" y="4700721"/>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245283" y="4288303"/>
            <a:ext cx="5401825" cy="246221"/>
          </a:xfrm>
          <a:prstGeom prst="rect">
            <a:avLst/>
          </a:prstGeom>
          <a:noFill/>
        </p:spPr>
        <p:txBody>
          <a:bodyPr wrap="square" rtlCol="0">
            <a:spAutoFit/>
          </a:bodyPr>
          <a:lstStyle/>
          <a:p>
            <a:r>
              <a:rPr lang="ja-JP" altLang="en-US" sz="1000" dirty="0"/>
              <a:t>右膝痛が軽減し、以前のように買い物や趣味活動を自分でできるようになりたい</a:t>
            </a:r>
          </a:p>
        </p:txBody>
      </p:sp>
      <p:sp>
        <p:nvSpPr>
          <p:cNvPr id="60" name="テキスト ボックス 59"/>
          <p:cNvSpPr txBox="1"/>
          <p:nvPr/>
        </p:nvSpPr>
        <p:spPr>
          <a:xfrm>
            <a:off x="1229369" y="5432506"/>
            <a:ext cx="7767486" cy="577081"/>
          </a:xfrm>
          <a:prstGeom prst="rect">
            <a:avLst/>
          </a:prstGeom>
          <a:noFill/>
        </p:spPr>
        <p:txBody>
          <a:bodyPr wrap="square" rtlCol="0">
            <a:spAutoFit/>
          </a:bodyPr>
          <a:lstStyle/>
          <a:p>
            <a:pPr defTabSz="633039"/>
            <a:r>
              <a:rPr lang="ja-JP" altLang="en-US" sz="1050" spc="-150" dirty="0">
                <a:latin typeface="ＭＳ ゴシック" panose="020B0609070205080204" pitchFamily="49" charset="-128"/>
                <a:ea typeface="ＭＳ ゴシック" panose="020B0609070205080204" pitchFamily="49" charset="-128"/>
              </a:rPr>
              <a:t>自宅内でのセルフケアは何とか自立されていた。膝痛あり転倒への恐怖心から歩容バランスの崩れ、長時間の立ち仕事の困難さがみられた。そのため通所リハビリへ利用を推奨した。また元々調理師をされていたこともあり、調理に対するこだわり強く手抜きができない方だった。また多趣味で活動的な方で、膝痛が軽減すると無理をされやすいと感じたため、オーバーワークにならないように各機関との連絡調整を行った。</a:t>
            </a:r>
            <a:endParaRPr lang="en-US" altLang="ja-JP" sz="1050" spc="-150"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3077762" y="6133792"/>
            <a:ext cx="5949171" cy="507831"/>
          </a:xfrm>
          <a:prstGeom prst="rect">
            <a:avLst/>
          </a:prstGeom>
          <a:noFill/>
        </p:spPr>
        <p:txBody>
          <a:bodyPr wrap="square" rtlCol="0">
            <a:spAutoFit/>
          </a:bodyPr>
          <a:lstStyle/>
          <a:p>
            <a:r>
              <a:rPr lang="ja-JP" altLang="en-US" sz="900" dirty="0"/>
              <a:t>通所リハに参加し歩行状態も徐々に改善。鍼灸院までの外出も可能となっている。真面目な性格の方なのでオーバーワークになりがちで継続して指導行った。料理の手抜きを楽しむことやおしゃれを楽しむ余裕も出てきたと喜んでおられた。膝痛は持続しており通所リハは継続の運びとなる。生活への充実感あり実行度・満足度ともに向上がみられた。</a:t>
            </a:r>
          </a:p>
        </p:txBody>
      </p:sp>
      <p:sp>
        <p:nvSpPr>
          <p:cNvPr id="29" name="角丸四角形 2">
            <a:extLst>
              <a:ext uri="{FF2B5EF4-FFF2-40B4-BE49-F238E27FC236}">
                <a16:creationId xmlns:a16="http://schemas.microsoft.com/office/drawing/2014/main" id="{ED3625A9-B1FF-40F7-85CC-3BC7CA57715A}"/>
              </a:ext>
            </a:extLst>
          </p:cNvPr>
          <p:cNvSpPr/>
          <p:nvPr/>
        </p:nvSpPr>
        <p:spPr>
          <a:xfrm>
            <a:off x="88703" y="6134781"/>
            <a:ext cx="1067579" cy="48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介入後の変化</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結果（</a:t>
            </a:r>
            <a:r>
              <a:rPr lang="en-US" altLang="ja-JP" sz="1000" dirty="0">
                <a:solidFill>
                  <a:prstClr val="white"/>
                </a:solidFill>
                <a:latin typeface="ＭＳ Ｐゴシック"/>
                <a:ea typeface="ＭＳ Ｐゴシック"/>
              </a:rPr>
              <a:t>3</a:t>
            </a:r>
            <a:r>
              <a:rPr lang="ja-JP" altLang="en-US" sz="1000" dirty="0">
                <a:solidFill>
                  <a:prstClr val="white"/>
                </a:solidFill>
                <a:latin typeface="ＭＳ Ｐゴシック"/>
                <a:ea typeface="ＭＳ Ｐゴシック"/>
              </a:rPr>
              <a:t>ケ月後）</a:t>
            </a:r>
          </a:p>
        </p:txBody>
      </p:sp>
      <p:sp>
        <p:nvSpPr>
          <p:cNvPr id="30" name="スライド番号プレースホルダー 3">
            <a:extLst>
              <a:ext uri="{FF2B5EF4-FFF2-40B4-BE49-F238E27FC236}">
                <a16:creationId xmlns:a16="http://schemas.microsoft.com/office/drawing/2014/main" id="{8C7DD44B-86B9-40FF-9797-0582896E7907}"/>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13</a:t>
            </a:r>
          </a:p>
        </p:txBody>
      </p:sp>
      <p:sp>
        <p:nvSpPr>
          <p:cNvPr id="31" name="スライド番号プレースホルダー 5">
            <a:extLst>
              <a:ext uri="{FF2B5EF4-FFF2-40B4-BE49-F238E27FC236}">
                <a16:creationId xmlns:a16="http://schemas.microsoft.com/office/drawing/2014/main" id="{3705F699-0AF3-4CB6-9411-171B27F88FBE}"/>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15</a:t>
            </a:fld>
            <a:r>
              <a:rPr kumimoji="1" lang="en-US" altLang="ja-JP" sz="2000" dirty="0">
                <a:solidFill>
                  <a:schemeClr val="tx1"/>
                </a:solidFill>
              </a:rPr>
              <a:t>-</a:t>
            </a:r>
          </a:p>
        </p:txBody>
      </p:sp>
    </p:spTree>
    <p:extLst>
      <p:ext uri="{BB962C8B-B14F-4D97-AF65-F5344CB8AC3E}">
        <p14:creationId xmlns:p14="http://schemas.microsoft.com/office/powerpoint/2010/main" val="69568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2583" y="494592"/>
            <a:ext cx="6968382" cy="669160"/>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45146" y="501867"/>
            <a:ext cx="1090757" cy="674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腰痛を乗り越え、老人会日帰り旅行や自主事業参加への再開を果たした事例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53458" y="500582"/>
            <a:ext cx="1832357" cy="652462"/>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84450" y="551504"/>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127314" y="4967536"/>
            <a:ext cx="8889373" cy="630397"/>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98825" y="4929980"/>
            <a:ext cx="1105841" cy="6748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ext uri="{D42A27DB-BD31-4B8C-83A1-F6EECF244321}">
                <p14:modId xmlns:p14="http://schemas.microsoft.com/office/powerpoint/2010/main" val="2969231691"/>
              </p:ext>
            </p:extLst>
          </p:nvPr>
        </p:nvGraphicFramePr>
        <p:xfrm>
          <a:off x="67626" y="1216830"/>
          <a:ext cx="8928024" cy="3243354"/>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775352">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2508592">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56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solidFill>
                            <a:schemeClr val="tx1"/>
                          </a:solidFill>
                        </a:rPr>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solidFill>
                            <a:schemeClr val="tx1"/>
                          </a:solidFill>
                        </a:rPr>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solidFill>
                            <a:schemeClr val="tx1"/>
                          </a:solidFill>
                        </a:rPr>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solidFill>
                            <a:schemeClr val="tx1"/>
                          </a:solidFill>
                        </a:rPr>
                        <a:t>左側腰痛</a:t>
                      </a:r>
                    </a:p>
                  </a:txBody>
                  <a:tcPr anchor="ctr"/>
                </a:tc>
                <a:tc>
                  <a:txBody>
                    <a:bodyPr/>
                    <a:lstStyle/>
                    <a:p>
                      <a:pPr algn="ctr"/>
                      <a:r>
                        <a:rPr kumimoji="1" lang="en-US" altLang="ja-JP" sz="900" dirty="0">
                          <a:solidFill>
                            <a:schemeClr val="tx1"/>
                          </a:solidFill>
                        </a:rPr>
                        <a:t>s120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一本杖で外出もしているが躓く事が多い</a:t>
                      </a:r>
                    </a:p>
                  </a:txBody>
                  <a:tcPr anchor="ctr">
                    <a:solidFill>
                      <a:srgbClr val="FFFF00"/>
                    </a:solidFill>
                  </a:tcPr>
                </a:tc>
                <a:tc>
                  <a:txBody>
                    <a:bodyPr/>
                    <a:lstStyle/>
                    <a:p>
                      <a:pPr algn="ctr"/>
                      <a:r>
                        <a:rPr kumimoji="1" lang="en-US" altLang="ja-JP" sz="900" dirty="0">
                          <a:solidFill>
                            <a:schemeClr val="tx1"/>
                          </a:solidFill>
                        </a:rPr>
                        <a:t>d460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両下肢麻痺の夫と二人暮らしで夫の援助は期待できない</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左大腿外側と前面にしびれあり</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s120</a:t>
                      </a:r>
                      <a:endParaRPr kumimoji="1" lang="ja-JP" altLang="en-US" sz="9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グランドゴルフや老人会への参加ができない</a:t>
                      </a:r>
                    </a:p>
                  </a:txBody>
                  <a:tcPr/>
                </a:tc>
                <a:tc>
                  <a:txBody>
                    <a:bodyPr/>
                    <a:lstStyle/>
                    <a:p>
                      <a:pPr algn="ctr"/>
                      <a:r>
                        <a:rPr kumimoji="1" lang="en-US" altLang="ja-JP" sz="900" dirty="0">
                          <a:solidFill>
                            <a:schemeClr val="tx1"/>
                          </a:solidFill>
                        </a:rPr>
                        <a:t>d920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二人の子どもは他県在住で、日々の援助は期待できない</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膝関節の変形が重度である</a:t>
                      </a:r>
                    </a:p>
                  </a:txBody>
                  <a:tcPr anchor="ctr">
                    <a:solidFill>
                      <a:srgbClr val="FFFF00"/>
                    </a:solidFill>
                  </a:tcPr>
                </a:tc>
                <a:tc>
                  <a:txBody>
                    <a:bodyPr/>
                    <a:lstStyle/>
                    <a:p>
                      <a:pPr algn="ctr"/>
                      <a:r>
                        <a:rPr kumimoji="1" lang="en-US" altLang="ja-JP" sz="900" dirty="0">
                          <a:solidFill>
                            <a:schemeClr val="tx1"/>
                          </a:solidFill>
                        </a:rPr>
                        <a:t>b715</a:t>
                      </a:r>
                      <a:endParaRPr kumimoji="1" lang="ja-JP" altLang="en-US" sz="9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庭仕事ができない</a:t>
                      </a:r>
                    </a:p>
                  </a:txBody>
                  <a:tcPr/>
                </a:tc>
                <a:tc>
                  <a:txBody>
                    <a:bodyPr/>
                    <a:lstStyle/>
                    <a:p>
                      <a:pPr algn="ctr"/>
                      <a:r>
                        <a:rPr kumimoji="1" lang="en-US" altLang="ja-JP" sz="900" dirty="0">
                          <a:solidFill>
                            <a:schemeClr val="tx1"/>
                          </a:solidFill>
                        </a:rPr>
                        <a:t>d855</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noFill/>
                  </a:tcPr>
                </a:tc>
                <a:tc>
                  <a:txBody>
                    <a:bodyPr/>
                    <a:lstStyle/>
                    <a:p>
                      <a:pPr algn="ct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左肩関節痛</a:t>
                      </a:r>
                    </a:p>
                  </a:txBody>
                  <a:tcPr anchor="ctr"/>
                </a:tc>
                <a:tc>
                  <a:txBody>
                    <a:bodyPr/>
                    <a:lstStyle/>
                    <a:p>
                      <a:pPr algn="ctr"/>
                      <a:r>
                        <a:rPr kumimoji="1" lang="en-US" altLang="ja-JP" sz="900" dirty="0">
                          <a:solidFill>
                            <a:schemeClr val="tx1"/>
                          </a:solidFill>
                        </a:rPr>
                        <a:t>b280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作業の合間に横になる必要がある</a:t>
                      </a:r>
                    </a:p>
                  </a:txBody>
                  <a:tcPr/>
                </a:tc>
                <a:tc>
                  <a:txBody>
                    <a:bodyPr/>
                    <a:lstStyle/>
                    <a:p>
                      <a:pPr algn="ctr"/>
                      <a:r>
                        <a:rPr kumimoji="1" lang="en-US" altLang="ja-JP" sz="900" dirty="0">
                          <a:solidFill>
                            <a:schemeClr val="tx1"/>
                          </a:solidFill>
                        </a:rPr>
                        <a:t>d415</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右膝関節痛</a:t>
                      </a:r>
                    </a:p>
                  </a:txBody>
                  <a:tcPr anchor="ctr"/>
                </a:tc>
                <a:tc>
                  <a:txBody>
                    <a:bodyPr/>
                    <a:lstStyle/>
                    <a:p>
                      <a:pPr algn="ctr"/>
                      <a:r>
                        <a:rPr kumimoji="1" lang="en-US" altLang="ja-JP" sz="900" dirty="0">
                          <a:solidFill>
                            <a:schemeClr val="tx1"/>
                          </a:solidFill>
                        </a:rPr>
                        <a:t>b280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運動麻痺なし</a:t>
                      </a:r>
                    </a:p>
                  </a:txBody>
                  <a:tcPr anchor="ctr">
                    <a:noFill/>
                  </a:tcPr>
                </a:tc>
                <a:tc>
                  <a:txBody>
                    <a:bodyPr/>
                    <a:lstStyle/>
                    <a:p>
                      <a:pPr algn="ctr"/>
                      <a:r>
                        <a:rPr kumimoji="1" lang="en-US" altLang="ja-JP" sz="900" dirty="0">
                          <a:solidFill>
                            <a:schemeClr val="tx1"/>
                          </a:solidFill>
                        </a:rPr>
                        <a:t>s120</a:t>
                      </a:r>
                      <a:endParaRPr kumimoji="1" lang="ja-JP" altLang="en-US" sz="9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手すり支持し、寝室がある２階への階段昇降を実施している。</a:t>
                      </a:r>
                    </a:p>
                  </a:txBody>
                  <a:tcPr>
                    <a:noFill/>
                  </a:tcPr>
                </a:tc>
                <a:tc>
                  <a:txBody>
                    <a:bodyPr/>
                    <a:lstStyle/>
                    <a:p>
                      <a:pPr algn="ctr"/>
                      <a:r>
                        <a:rPr kumimoji="1" lang="en-US" altLang="ja-JP" sz="900" dirty="0">
                          <a:solidFill>
                            <a:schemeClr val="tx1"/>
                          </a:solidFill>
                        </a:rPr>
                        <a:t>d460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廊下や階段、玄関・浴室・トイレに手すりあり</a:t>
                      </a:r>
                    </a:p>
                  </a:txBody>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友人との交流や活動意欲あり</a:t>
                      </a:r>
                    </a:p>
                  </a:txBody>
                  <a:tcPr anchor="ctr">
                    <a:solidFill>
                      <a:srgbClr val="FFFF00"/>
                    </a:solidFill>
                  </a:tcPr>
                </a:tc>
                <a:tc>
                  <a:txBody>
                    <a:bodyPr/>
                    <a:lstStyle/>
                    <a:p>
                      <a:pPr algn="ctr"/>
                      <a:r>
                        <a:rPr kumimoji="1" lang="en-US" altLang="ja-JP" sz="900" dirty="0">
                          <a:solidFill>
                            <a:schemeClr val="tx1"/>
                          </a:solidFill>
                        </a:rPr>
                        <a:t>b130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短時間で調理している</a:t>
                      </a:r>
                    </a:p>
                  </a:txBody>
                  <a:tcPr/>
                </a:tc>
                <a:tc>
                  <a:txBody>
                    <a:bodyPr/>
                    <a:lstStyle/>
                    <a:p>
                      <a:pPr algn="ctr"/>
                      <a:r>
                        <a:rPr kumimoji="1" lang="en-US" altLang="ja-JP" sz="900" dirty="0">
                          <a:solidFill>
                            <a:schemeClr val="tx1"/>
                          </a:solidFill>
                        </a:rPr>
                        <a:t>d630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実妹が同区に住んでいて協力的である</a:t>
                      </a:r>
                    </a:p>
                  </a:txBody>
                  <a:tcPr>
                    <a:no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r>
                        <a:rPr kumimoji="1" lang="en-US" altLang="ja-JP" sz="900" dirty="0">
                          <a:solidFill>
                            <a:schemeClr val="tx1"/>
                          </a:solidFill>
                        </a:rPr>
                        <a:t>d640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休憩しながら掃除・洗濯が行えている</a:t>
                      </a:r>
                    </a:p>
                  </a:txBody>
                  <a:tcPr>
                    <a:noFill/>
                  </a:tcPr>
                </a:tc>
                <a:tc>
                  <a:txBody>
                    <a:bodyPr/>
                    <a:lstStyle/>
                    <a:p>
                      <a:pPr algn="ctr"/>
                      <a:r>
                        <a:rPr kumimoji="1" lang="en-US" altLang="ja-JP" sz="900" dirty="0">
                          <a:solidFill>
                            <a:schemeClr val="tx1"/>
                          </a:solidFill>
                        </a:rPr>
                        <a:t>d640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自宅でシャワー浴・入浴は温泉センターを活用</a:t>
                      </a:r>
                    </a:p>
                  </a:txBody>
                  <a:tcPr/>
                </a:tc>
                <a:tc>
                  <a:txBody>
                    <a:bodyPr/>
                    <a:lstStyle/>
                    <a:p>
                      <a:pPr algn="ctr"/>
                      <a:r>
                        <a:rPr kumimoji="1" lang="en-US" altLang="ja-JP" sz="900" dirty="0">
                          <a:solidFill>
                            <a:schemeClr val="tx1"/>
                          </a:solidFill>
                        </a:rPr>
                        <a:t>d510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運転している（買い物・温泉センター行き）</a:t>
                      </a:r>
                    </a:p>
                  </a:txBody>
                  <a:tcPr>
                    <a:solidFill>
                      <a:srgbClr val="FFFF00"/>
                    </a:solidFill>
                  </a:tcPr>
                </a:tc>
                <a:tc>
                  <a:txBody>
                    <a:bodyPr/>
                    <a:lstStyle/>
                    <a:p>
                      <a:pPr algn="ctr"/>
                      <a:r>
                        <a:rPr kumimoji="1" lang="en-US" altLang="ja-JP" sz="900" dirty="0">
                          <a:solidFill>
                            <a:schemeClr val="tx1"/>
                          </a:solidFill>
                        </a:rPr>
                        <a:t>d475</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43221" y="1200076"/>
            <a:ext cx="1089956" cy="52432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96366" y="5632574"/>
            <a:ext cx="8923181" cy="626499"/>
            <a:chOff x="68253" y="6170389"/>
            <a:chExt cx="8997689" cy="626499"/>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68253" y="6170389"/>
              <a:ext cx="1098594" cy="626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6556" y="84967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96364" y="4500761"/>
            <a:ext cx="8932904" cy="2318214"/>
            <a:chOff x="192053" y="1313380"/>
            <a:chExt cx="8932904" cy="2343930"/>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927429"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92053" y="1313380"/>
              <a:ext cx="1089497"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92053" y="3113951"/>
              <a:ext cx="1153461" cy="529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a:t>
              </a:r>
              <a:r>
                <a:rPr lang="ja-JP" altLang="en-US" sz="900" dirty="0">
                  <a:solidFill>
                    <a:schemeClr val="bg1"/>
                  </a:solidFill>
                  <a:latin typeface="ＭＳ Ｐゴシック"/>
                  <a:ea typeface="ＭＳ Ｐゴシック"/>
                </a:rPr>
                <a:t>（２ケ月半後）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51441" y="3400577"/>
              <a:ext cx="2163574" cy="256733"/>
            </a:xfrm>
            <a:prstGeom prst="rect">
              <a:avLst/>
            </a:prstGeom>
            <a:noFill/>
          </p:spPr>
          <p:txBody>
            <a:bodyPr wrap="square" rtlCol="0">
              <a:spAutoFit/>
            </a:bodyPr>
            <a:lstStyle/>
            <a:p>
              <a:r>
                <a:rPr kumimoji="1" lang="ja-JP" altLang="en-US" sz="1050" dirty="0"/>
                <a:t>実行度　</a:t>
              </a:r>
              <a:r>
                <a:rPr lang="ja-JP" altLang="en-US" sz="1050" dirty="0"/>
                <a:t>３</a:t>
              </a:r>
              <a:r>
                <a:rPr kumimoji="1" lang="ja-JP" altLang="en-US" sz="1050" dirty="0"/>
                <a:t>→</a:t>
              </a:r>
              <a:r>
                <a:rPr lang="ja-JP" altLang="en-US" sz="1050" dirty="0"/>
                <a:t>９ </a:t>
              </a:r>
              <a:r>
                <a:rPr kumimoji="1" lang="ja-JP" altLang="en-US" sz="1050" dirty="0"/>
                <a:t>　満足度　１</a:t>
              </a:r>
              <a:r>
                <a:rPr lang="ja-JP" altLang="en-US" sz="1050" dirty="0"/>
                <a:t>→９</a:t>
              </a:r>
              <a:endParaRPr kumimoji="1" lang="ja-JP" altLang="en-US" sz="1050" dirty="0"/>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150178" y="6289483"/>
            <a:ext cx="8872564" cy="497445"/>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49827" y="6331213"/>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089308" y="547723"/>
            <a:ext cx="879696" cy="261610"/>
          </a:xfrm>
          <a:prstGeom prst="rect">
            <a:avLst/>
          </a:prstGeom>
          <a:noFill/>
        </p:spPr>
        <p:txBody>
          <a:bodyPr wrap="square" rtlCol="0">
            <a:spAutoFit/>
          </a:bodyPr>
          <a:lstStyle/>
          <a:p>
            <a:r>
              <a:rPr kumimoji="1" lang="ja-JP" altLang="en-US" sz="1100" dirty="0"/>
              <a:t>要支援２</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01414" y="854484"/>
            <a:ext cx="604137" cy="261610"/>
          </a:xfrm>
          <a:prstGeom prst="rect">
            <a:avLst/>
          </a:prstGeom>
          <a:noFill/>
        </p:spPr>
        <p:txBody>
          <a:bodyPr wrap="square" rtlCol="0">
            <a:spAutoFit/>
          </a:bodyPr>
          <a:lstStyle/>
          <a:p>
            <a:r>
              <a:rPr lang="ja-JP" altLang="en-US" sz="1100" dirty="0"/>
              <a:t>ロコモ</a:t>
            </a:r>
            <a:endParaRPr kumimoji="1" lang="ja-JP" altLang="en-US" sz="1100" dirty="0"/>
          </a:p>
        </p:txBody>
      </p:sp>
      <p:sp>
        <p:nvSpPr>
          <p:cNvPr id="41" name="正方形/長方形 40"/>
          <p:cNvSpPr/>
          <p:nvPr/>
        </p:nvSpPr>
        <p:spPr>
          <a:xfrm>
            <a:off x="1137824" y="520758"/>
            <a:ext cx="5913550" cy="553998"/>
          </a:xfrm>
          <a:prstGeom prst="rect">
            <a:avLst/>
          </a:prstGeom>
        </p:spPr>
        <p:txBody>
          <a:bodyPr wrap="square">
            <a:spAutoFit/>
          </a:bodyPr>
          <a:lstStyle/>
          <a:p>
            <a:pPr defTabSz="633039"/>
            <a:r>
              <a:rPr lang="en-US" altLang="ja-JP" sz="1000" dirty="0">
                <a:latin typeface="+mn-ea"/>
                <a:cs typeface="ＭＳ Ｐゴシック" charset="0"/>
              </a:rPr>
              <a:t>70</a:t>
            </a:r>
            <a:r>
              <a:rPr lang="ja-JP" altLang="en-US" sz="1000" dirty="0">
                <a:latin typeface="+mn-ea"/>
                <a:cs typeface="ＭＳ Ｐゴシック" charset="0"/>
              </a:rPr>
              <a:t>代　女性　庭の梅を収穫後、腰部激痛が発生し脊柱管狭窄症の診断を受ける。</a:t>
            </a:r>
            <a:r>
              <a:rPr lang="en-US" altLang="ja-JP" sz="1000" dirty="0">
                <a:latin typeface="+mn-ea"/>
                <a:cs typeface="ＭＳ Ｐゴシック" charset="0"/>
              </a:rPr>
              <a:t>2</a:t>
            </a:r>
            <a:r>
              <a:rPr lang="ja-JP" altLang="en-US" sz="1000" dirty="0">
                <a:latin typeface="+mn-ea"/>
                <a:cs typeface="ＭＳ Ｐゴシック" charset="0"/>
              </a:rPr>
              <a:t>週間の臥床安静後、痛み緩和に伴いコルセット着用下での</a:t>
            </a:r>
            <a:r>
              <a:rPr lang="en-US" altLang="ja-JP" sz="1000" dirty="0">
                <a:latin typeface="+mn-ea"/>
                <a:cs typeface="ＭＳ Ｐゴシック" charset="0"/>
              </a:rPr>
              <a:t>ADL</a:t>
            </a:r>
            <a:r>
              <a:rPr lang="ja-JP" altLang="en-US" sz="1000" dirty="0">
                <a:latin typeface="+mn-ea"/>
                <a:cs typeface="ＭＳ Ｐゴシック" charset="0"/>
              </a:rPr>
              <a:t>・</a:t>
            </a:r>
            <a:r>
              <a:rPr lang="en-US" altLang="ja-JP" sz="1000" dirty="0">
                <a:latin typeface="+mn-ea"/>
                <a:cs typeface="ＭＳ Ｐゴシック" charset="0"/>
              </a:rPr>
              <a:t>IADL</a:t>
            </a:r>
            <a:r>
              <a:rPr lang="ja-JP" altLang="en-US" sz="1000" dirty="0">
                <a:latin typeface="+mn-ea"/>
                <a:cs typeface="ＭＳ Ｐゴシック" charset="0"/>
              </a:rPr>
              <a:t>を少しずつ実施される。腰痛発生以前のように、杖をつかないで温泉通いや老人会日帰り旅行へ参加することを目指し、介護保険サービスを活用される。</a:t>
            </a:r>
            <a:endParaRPr lang="en-US" altLang="ja-JP" sz="1000" dirty="0">
              <a:latin typeface="+mn-ea"/>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185861" y="4949581"/>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痛みに対する日常生活上での動作注意点指導　　　　　　　　　　　　）</a:t>
            </a:r>
            <a:endParaRPr lang="ja-JP" altLang="ja-JP" sz="12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199447" y="4500761"/>
            <a:ext cx="7721647" cy="415498"/>
          </a:xfrm>
          <a:prstGeom prst="rect">
            <a:avLst/>
          </a:prstGeom>
          <a:noFill/>
        </p:spPr>
        <p:txBody>
          <a:bodyPr wrap="square" rtlCol="0">
            <a:spAutoFit/>
          </a:bodyPr>
          <a:lstStyle/>
          <a:p>
            <a:r>
              <a:rPr lang="ja-JP" altLang="en-US" sz="1050" dirty="0"/>
              <a:t>９月に行われる老人会の日帰り旅行に参加する。３カ月後の１０月末には、腰痛出現前の状況同様、買い物や温泉の外出時は杖を必要とせず、安全に安心して歩行できる。</a:t>
            </a:r>
          </a:p>
        </p:txBody>
      </p:sp>
      <p:sp>
        <p:nvSpPr>
          <p:cNvPr id="60" name="テキスト ボックス 59"/>
          <p:cNvSpPr txBox="1"/>
          <p:nvPr/>
        </p:nvSpPr>
        <p:spPr>
          <a:xfrm>
            <a:off x="1187103" y="5630399"/>
            <a:ext cx="7798710" cy="577081"/>
          </a:xfrm>
          <a:prstGeom prst="rect">
            <a:avLst/>
          </a:prstGeom>
          <a:noFill/>
        </p:spPr>
        <p:txBody>
          <a:bodyPr wrap="square" rtlCol="0">
            <a:spAutoFit/>
          </a:bodyPr>
          <a:lstStyle/>
          <a:p>
            <a:pPr defTabSz="633039"/>
            <a:r>
              <a:rPr lang="ja-JP" altLang="en-US" sz="1050" spc="-150" dirty="0">
                <a:latin typeface="ＭＳ ゴシック" panose="020B0609070205080204" pitchFamily="49" charset="-128"/>
                <a:ea typeface="ＭＳ ゴシック" panose="020B0609070205080204" pitchFamily="49" charset="-128"/>
              </a:rPr>
              <a:t>活動的かつ外交的性格のため、痛みが消失すれば自ずと老人会日帰り旅行へ参加でき、杖も必要がなくなると考えた。また、運転して温泉センターへ通えなくなった場合の自宅入浴を想定し、浴室環境調整も必要と考えた。集中的な鎮痛と運動指導および浴室環境の検討と調整が行える通所リハを期間限定で導入した。</a:t>
            </a:r>
            <a:endParaRPr lang="en-US" altLang="ja-JP" sz="1050" spc="-150"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3050298" y="6263914"/>
            <a:ext cx="5894191" cy="530915"/>
          </a:xfrm>
          <a:prstGeom prst="rect">
            <a:avLst/>
          </a:prstGeom>
          <a:noFill/>
        </p:spPr>
        <p:txBody>
          <a:bodyPr wrap="square" rtlCol="0">
            <a:spAutoFit/>
          </a:bodyPr>
          <a:lstStyle/>
          <a:p>
            <a:r>
              <a:rPr lang="ja-JP" altLang="en-US" sz="950" dirty="0"/>
              <a:t>意欲的に通所リハを活用され、</a:t>
            </a:r>
            <a:r>
              <a:rPr lang="en-US" altLang="ja-JP" sz="950" dirty="0"/>
              <a:t>1</a:t>
            </a:r>
            <a:r>
              <a:rPr lang="ja-JP" altLang="en-US" sz="950" dirty="0"/>
              <a:t>ケ月半後には日帰り旅行へ自信を持って参加された。杖が完全不必要とならなかったため自己評価は９にとどまった。自宅入浴に向け、浴槽跨ぎの練習や福祉用具の導入、手すり設置等を施行し、自己ペースで自宅入浴を開始された。年内に通所リハを終了し、総合事業へ復帰する予定。</a:t>
            </a:r>
          </a:p>
        </p:txBody>
      </p:sp>
      <p:sp>
        <p:nvSpPr>
          <p:cNvPr id="29" name="スライド番号プレースホルダー 3">
            <a:extLst>
              <a:ext uri="{FF2B5EF4-FFF2-40B4-BE49-F238E27FC236}">
                <a16:creationId xmlns:a16="http://schemas.microsoft.com/office/drawing/2014/main" id="{BDB95076-F7AB-403C-B4DD-67A664A5D636}"/>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14</a:t>
            </a:r>
          </a:p>
        </p:txBody>
      </p:sp>
      <p:sp>
        <p:nvSpPr>
          <p:cNvPr id="31" name="スライド番号プレースホルダー 5">
            <a:extLst>
              <a:ext uri="{FF2B5EF4-FFF2-40B4-BE49-F238E27FC236}">
                <a16:creationId xmlns:a16="http://schemas.microsoft.com/office/drawing/2014/main" id="{338EADDB-C939-4B9C-B512-9C8863F4C129}"/>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16</a:t>
            </a:fld>
            <a:r>
              <a:rPr kumimoji="1" lang="en-US" altLang="ja-JP" sz="2000" dirty="0">
                <a:solidFill>
                  <a:schemeClr val="tx1"/>
                </a:solidFill>
              </a:rPr>
              <a:t>-</a:t>
            </a:r>
          </a:p>
        </p:txBody>
      </p:sp>
    </p:spTree>
    <p:extLst>
      <p:ext uri="{BB962C8B-B14F-4D97-AF65-F5344CB8AC3E}">
        <p14:creationId xmlns:p14="http://schemas.microsoft.com/office/powerpoint/2010/main" val="47932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cs typeface="ＭＳ Ｐゴシック" charset="0"/>
              </a:rPr>
              <a:t>　　　　　　　　　　　</a:t>
            </a:r>
            <a:endParaRPr lang="en-US" altLang="ja-JP" sz="800" dirty="0">
              <a:solidFill>
                <a:prstClr val="black"/>
              </a:solidFill>
              <a:latin typeface="ＭＳ Ｐゴシック"/>
              <a:cs typeface="ＭＳ Ｐゴシック" charset="0"/>
            </a:endParaRPr>
          </a:p>
        </p:txBody>
      </p:sp>
      <p:sp>
        <p:nvSpPr>
          <p:cNvPr id="8" name="角丸四角形 7"/>
          <p:cNvSpPr/>
          <p:nvPr/>
        </p:nvSpPr>
        <p:spPr>
          <a:xfrm>
            <a:off x="96440" y="512764"/>
            <a:ext cx="1052106" cy="622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solidFill>
                  <a:prstClr val="black"/>
                </a:solidFill>
                <a:latin typeface="ＭＳ ゴシック" panose="020B0609070205080204" pitchFamily="49" charset="-128"/>
                <a:ea typeface="ＭＳ ゴシック" panose="020B0609070205080204" pitchFamily="49" charset="-128"/>
                <a:cs typeface="HGS創英角ｺﾞｼｯｸUB"/>
              </a:rPr>
              <a:t>震災後の不活発から「できる」を共有し活動性が向上した事例</a:t>
            </a:r>
            <a:endParaRPr lang="en-US" altLang="ja-JP" sz="2000" b="1" spc="-300" dirty="0">
              <a:solidFill>
                <a:prstClr val="black"/>
              </a:solidFill>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cs typeface="ＭＳ Ｐゴシック" charset="0"/>
              </a:rPr>
              <a:t>　　　　　　　　　　　</a:t>
            </a:r>
            <a:endParaRPr lang="en-US" altLang="ja-JP" sz="800" dirty="0">
              <a:solidFill>
                <a:prstClr val="black"/>
              </a:solidFill>
              <a:latin typeface="ＭＳ Ｐゴシック"/>
              <a:cs typeface="ＭＳ Ｐゴシック" charset="0"/>
            </a:endParaRPr>
          </a:p>
        </p:txBody>
      </p:sp>
      <p:sp>
        <p:nvSpPr>
          <p:cNvPr id="67" name="角丸四角形 66"/>
          <p:cNvSpPr/>
          <p:nvPr/>
        </p:nvSpPr>
        <p:spPr>
          <a:xfrm>
            <a:off x="7293918" y="608336"/>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rPr>
              <a:t>要介護度</a:t>
            </a:r>
          </a:p>
        </p:txBody>
      </p:sp>
      <p:sp>
        <p:nvSpPr>
          <p:cNvPr id="26" name="角丸四角形 25"/>
          <p:cNvSpPr/>
          <p:nvPr/>
        </p:nvSpPr>
        <p:spPr>
          <a:xfrm>
            <a:off x="78058" y="4853667"/>
            <a:ext cx="8987884" cy="641901"/>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ndParaRPr>
          </a:p>
        </p:txBody>
      </p:sp>
      <p:sp>
        <p:nvSpPr>
          <p:cNvPr id="27" name="角丸四角形 26"/>
          <p:cNvSpPr/>
          <p:nvPr/>
        </p:nvSpPr>
        <p:spPr>
          <a:xfrm>
            <a:off x="72585" y="4850238"/>
            <a:ext cx="1113813" cy="66285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rPr>
              <a:t>セラピストが</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工夫したポイント</a:t>
            </a:r>
            <a:endParaRPr lang="en-US" altLang="ja-JP" sz="900" dirty="0">
              <a:solidFill>
                <a:prstClr val="white"/>
              </a:solidFill>
              <a:latin typeface="ＭＳ Ｐゴシック"/>
            </a:endParaRPr>
          </a:p>
          <a:p>
            <a:pPr algn="ctr" defTabSz="633039"/>
            <a:r>
              <a:rPr lang="ja-JP" altLang="en-US" sz="800" dirty="0">
                <a:solidFill>
                  <a:prstClr val="white"/>
                </a:solidFill>
                <a:latin typeface="ＭＳ Ｐゴシック"/>
              </a:rPr>
              <a:t>（５項目にチェック）</a:t>
            </a:r>
            <a:endParaRPr lang="en-US" altLang="ja-JP" sz="800" dirty="0">
              <a:solidFill>
                <a:prstClr val="white"/>
              </a:solidFill>
              <a:latin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72583" y="5566987"/>
            <a:ext cx="8987884" cy="626500"/>
            <a:chOff x="78058" y="6140996"/>
            <a:chExt cx="8987884" cy="626500"/>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ndParaRPr>
            </a:p>
          </p:txBody>
        </p:sp>
        <p:sp>
          <p:nvSpPr>
            <p:cNvPr id="69" name="角丸四角形 68"/>
            <p:cNvSpPr/>
            <p:nvPr/>
          </p:nvSpPr>
          <p:spPr>
            <a:xfrm>
              <a:off x="78059" y="6140996"/>
              <a:ext cx="1120990"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rPr>
                <a:t>自立支援に</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向けた</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本ケースの</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ポイント</a:t>
              </a:r>
              <a:endParaRPr lang="en-US" altLang="ja-JP" sz="900" dirty="0">
                <a:solidFill>
                  <a:prstClr val="white"/>
                </a:solidFill>
                <a:latin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58592" y="4302919"/>
            <a:ext cx="8954532" cy="2503849"/>
            <a:chOff x="178060" y="1313380"/>
            <a:chExt cx="8954532" cy="2503849"/>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927429"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92053" y="1313380"/>
              <a:ext cx="1113813"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rPr>
                <a:t>合意した</a:t>
              </a:r>
              <a:endParaRPr lang="en-US" altLang="ja-JP" sz="1000" dirty="0">
                <a:solidFill>
                  <a:prstClr val="white"/>
                </a:solidFill>
                <a:latin typeface="ＭＳ Ｐゴシック"/>
              </a:endParaRPr>
            </a:p>
            <a:p>
              <a:pPr algn="ctr" defTabSz="633039"/>
              <a:r>
                <a:rPr lang="ja-JP" altLang="en-US" sz="1000" dirty="0">
                  <a:solidFill>
                    <a:prstClr val="white"/>
                  </a:solidFill>
                  <a:latin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78060" y="3312832"/>
              <a:ext cx="1089956" cy="504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rPr>
                <a:t>介入後の変化</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結果（５ケ月後）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268016" y="3542580"/>
              <a:ext cx="7864576" cy="253916"/>
            </a:xfrm>
            <a:prstGeom prst="rect">
              <a:avLst/>
            </a:prstGeom>
            <a:noFill/>
          </p:spPr>
          <p:txBody>
            <a:bodyPr wrap="square" rtlCol="0">
              <a:spAutoFit/>
            </a:bodyPr>
            <a:lstStyle/>
            <a:p>
              <a:r>
                <a:rPr lang="ja-JP" altLang="en-US" sz="1050" dirty="0">
                  <a:solidFill>
                    <a:prstClr val="black"/>
                  </a:solidFill>
                </a:rPr>
                <a:t>実行度　</a:t>
              </a:r>
              <a:r>
                <a:rPr lang="en-US" altLang="ja-JP" sz="1050" dirty="0">
                  <a:solidFill>
                    <a:prstClr val="black"/>
                  </a:solidFill>
                </a:rPr>
                <a:t>1</a:t>
              </a:r>
              <a:r>
                <a:rPr lang="ja-JP" altLang="en-US" sz="1050" dirty="0">
                  <a:solidFill>
                    <a:prstClr val="black"/>
                  </a:solidFill>
                </a:rPr>
                <a:t>→</a:t>
              </a:r>
              <a:r>
                <a:rPr lang="en-US" altLang="ja-JP" sz="1050" dirty="0">
                  <a:solidFill>
                    <a:prstClr val="black"/>
                  </a:solidFill>
                </a:rPr>
                <a:t>8</a:t>
              </a:r>
              <a:r>
                <a:rPr lang="ja-JP" altLang="en-US" sz="1050" dirty="0">
                  <a:solidFill>
                    <a:prstClr val="black"/>
                  </a:solidFill>
                </a:rPr>
                <a:t> 　　満足度　</a:t>
              </a:r>
              <a:r>
                <a:rPr lang="en-US" altLang="ja-JP" sz="1050" dirty="0">
                  <a:solidFill>
                    <a:prstClr val="black"/>
                  </a:solidFill>
                </a:rPr>
                <a:t>1</a:t>
              </a:r>
              <a:r>
                <a:rPr lang="ja-JP" altLang="en-US" sz="1050" dirty="0">
                  <a:solidFill>
                    <a:prstClr val="black"/>
                  </a:solidFill>
                </a:rPr>
                <a:t>→</a:t>
              </a:r>
              <a:r>
                <a:rPr lang="en-US" altLang="ja-JP" sz="1050" dirty="0">
                  <a:solidFill>
                    <a:prstClr val="black"/>
                  </a:solidFill>
                </a:rPr>
                <a:t>10</a:t>
              </a:r>
              <a:endParaRPr lang="ja-JP" altLang="en-US" sz="1050" dirty="0">
                <a:solidFill>
                  <a:prstClr val="black"/>
                </a:solidFill>
              </a:endParaRPr>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63774" y="6309324"/>
            <a:ext cx="8993359" cy="497445"/>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193575" y="6329767"/>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75102"/>
            <a:ext cx="879696" cy="261610"/>
          </a:xfrm>
          <a:prstGeom prst="rect">
            <a:avLst/>
          </a:prstGeom>
          <a:noFill/>
        </p:spPr>
        <p:txBody>
          <a:bodyPr wrap="square" rtlCol="0">
            <a:spAutoFit/>
          </a:bodyPr>
          <a:lstStyle/>
          <a:p>
            <a:r>
              <a:rPr lang="ja-JP" altLang="en-US" sz="1100" dirty="0"/>
              <a:t>要介護１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27" y="800696"/>
            <a:ext cx="604137" cy="261610"/>
          </a:xfrm>
          <a:prstGeom prst="rect">
            <a:avLst/>
          </a:prstGeom>
          <a:noFill/>
        </p:spPr>
        <p:txBody>
          <a:bodyPr wrap="square" rtlCol="0">
            <a:spAutoFit/>
          </a:bodyPr>
          <a:lstStyle/>
          <a:p>
            <a:r>
              <a:rPr lang="ja-JP" altLang="en-US" sz="1100" dirty="0"/>
              <a:t>廃用</a:t>
            </a:r>
          </a:p>
        </p:txBody>
      </p:sp>
      <p:sp>
        <p:nvSpPr>
          <p:cNvPr id="41" name="正方形/長方形 40"/>
          <p:cNvSpPr/>
          <p:nvPr/>
        </p:nvSpPr>
        <p:spPr>
          <a:xfrm>
            <a:off x="1148548" y="509611"/>
            <a:ext cx="5799716" cy="669414"/>
          </a:xfrm>
          <a:prstGeom prst="rect">
            <a:avLst/>
          </a:prstGeom>
        </p:spPr>
        <p:txBody>
          <a:bodyPr wrap="square">
            <a:spAutoFit/>
          </a:bodyPr>
          <a:lstStyle/>
          <a:p>
            <a:pPr defTabSz="633039"/>
            <a:r>
              <a:rPr lang="ja-JP" altLang="en-US" sz="900" dirty="0">
                <a:latin typeface="ＭＳ Ｐゴシック"/>
                <a:cs typeface="ＭＳ Ｐゴシック" charset="0"/>
              </a:rPr>
              <a:t>８０代　男性　夫婦二人暮し</a:t>
            </a:r>
            <a:endParaRPr lang="en-US" altLang="ja-JP" sz="900" dirty="0">
              <a:latin typeface="ＭＳ Ｐゴシック"/>
              <a:cs typeface="ＭＳ Ｐゴシック" charset="0"/>
            </a:endParaRPr>
          </a:p>
          <a:p>
            <a:pPr defTabSz="633039"/>
            <a:r>
              <a:rPr lang="ja-JP" altLang="en-US" sz="900" dirty="0">
                <a:latin typeface="ＭＳ Ｐゴシック"/>
                <a:cs typeface="ＭＳ Ｐゴシック" charset="0"/>
              </a:rPr>
              <a:t>地震がきっかけで気力をなくし生活不活発になったケース。地震後にみなし仮設で過ごしている間は、まだ気が張っていたが新居に移って気力がなくなった。もともと多趣味なご夫婦であるが、震災後は妻の過介護も感じられ夫婦二人で不活発の悪循環に陥っている。　　　　</a:t>
            </a:r>
            <a:r>
              <a:rPr lang="ja-JP" altLang="en-US" sz="1050" dirty="0">
                <a:latin typeface="ＭＳ Ｐゴシック"/>
                <a:cs typeface="ＭＳ Ｐゴシック" charset="0"/>
              </a:rPr>
              <a:t>　　</a:t>
            </a:r>
            <a:endParaRPr lang="en-US" altLang="ja-JP" sz="105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247030" y="4849238"/>
            <a:ext cx="7766887" cy="646331"/>
          </a:xfrm>
          <a:prstGeom prst="rect">
            <a:avLst/>
          </a:prstGeom>
          <a:noFill/>
        </p:spPr>
        <p:txBody>
          <a:bodyPr wrap="square" rtlCol="0" anchor="ctr">
            <a:spAutoFit/>
          </a:bodyPr>
          <a:lstStyle/>
          <a:p>
            <a:r>
              <a:rPr lang="ja-JP" altLang="en-US" sz="1200" dirty="0">
                <a:solidFill>
                  <a:prstClr val="black"/>
                </a:solidFill>
              </a:rPr>
              <a:t>□</a:t>
            </a:r>
            <a:r>
              <a:rPr lang="ja-JP" altLang="ja-JP" sz="1200" dirty="0">
                <a:solidFill>
                  <a:prstClr val="black"/>
                </a:solidFill>
              </a:rPr>
              <a:t>事前の情報収集</a:t>
            </a:r>
            <a:r>
              <a:rPr lang="ja-JP" altLang="en-US" sz="1200" dirty="0">
                <a:solidFill>
                  <a:prstClr val="black"/>
                </a:solidFill>
              </a:rPr>
              <a:t>　■</a:t>
            </a:r>
            <a:r>
              <a:rPr lang="ja-JP" altLang="ja-JP" sz="1200" dirty="0">
                <a:solidFill>
                  <a:prstClr val="black"/>
                </a:solidFill>
              </a:rPr>
              <a:t>阻害因子・強みの抽出</a:t>
            </a:r>
            <a:r>
              <a:rPr lang="ja-JP" altLang="en-US" sz="1200" dirty="0">
                <a:solidFill>
                  <a:prstClr val="black"/>
                </a:solidFill>
              </a:rPr>
              <a:t>　□</a:t>
            </a:r>
            <a:r>
              <a:rPr lang="ja-JP" altLang="ja-JP" sz="1200" dirty="0">
                <a:solidFill>
                  <a:prstClr val="black"/>
                </a:solidFill>
              </a:rPr>
              <a:t>認定が出るまでの対応</a:t>
            </a:r>
            <a:r>
              <a:rPr lang="ja-JP" altLang="en-US" sz="1200" dirty="0">
                <a:solidFill>
                  <a:prstClr val="black"/>
                </a:solidFill>
              </a:rPr>
              <a:t>　□</a:t>
            </a:r>
            <a:r>
              <a:rPr lang="ja-JP" altLang="ja-JP" sz="1200" dirty="0">
                <a:solidFill>
                  <a:prstClr val="black"/>
                </a:solidFill>
              </a:rPr>
              <a:t>目標設定</a:t>
            </a:r>
            <a:r>
              <a:rPr lang="ja-JP" altLang="en-US" sz="1200" dirty="0">
                <a:solidFill>
                  <a:prstClr val="black"/>
                </a:solidFill>
              </a:rPr>
              <a:t>　■</a:t>
            </a:r>
            <a:r>
              <a:rPr lang="ja-JP" altLang="ja-JP" sz="1200" dirty="0">
                <a:solidFill>
                  <a:prstClr val="black"/>
                </a:solidFill>
              </a:rPr>
              <a:t>目標の合意</a:t>
            </a:r>
            <a:r>
              <a:rPr lang="ja-JP" altLang="en-US" sz="1200" dirty="0">
                <a:solidFill>
                  <a:prstClr val="black"/>
                </a:solidFill>
              </a:rPr>
              <a:t>　■自主訓練</a:t>
            </a:r>
            <a:endParaRPr lang="ja-JP" altLang="ja-JP" sz="1200" dirty="0">
              <a:solidFill>
                <a:prstClr val="black"/>
              </a:solidFill>
            </a:endParaRPr>
          </a:p>
          <a:p>
            <a:r>
              <a:rPr lang="ja-JP" altLang="en-US" sz="1200" dirty="0">
                <a:solidFill>
                  <a:prstClr val="black"/>
                </a:solidFill>
              </a:rPr>
              <a:t>□</a:t>
            </a:r>
            <a:r>
              <a:rPr lang="ja-JP" altLang="ja-JP" sz="1200" dirty="0">
                <a:solidFill>
                  <a:prstClr val="black"/>
                </a:solidFill>
              </a:rPr>
              <a:t>活動・参加を意識したプラン</a:t>
            </a:r>
            <a:r>
              <a:rPr lang="ja-JP" altLang="en-US" sz="1200" dirty="0">
                <a:solidFill>
                  <a:prstClr val="black"/>
                </a:solidFill>
              </a:rPr>
              <a:t>　□</a:t>
            </a:r>
            <a:r>
              <a:rPr lang="ja-JP" altLang="ja-JP" sz="1200" dirty="0">
                <a:solidFill>
                  <a:prstClr val="black"/>
                </a:solidFill>
              </a:rPr>
              <a:t>無理のないプラン</a:t>
            </a:r>
            <a:r>
              <a:rPr lang="ja-JP" altLang="en-US" sz="1200" dirty="0">
                <a:solidFill>
                  <a:prstClr val="black"/>
                </a:solidFill>
              </a:rPr>
              <a:t>　■</a:t>
            </a:r>
            <a:r>
              <a:rPr lang="ja-JP" altLang="ja-JP" sz="1200" dirty="0">
                <a:solidFill>
                  <a:prstClr val="black"/>
                </a:solidFill>
              </a:rPr>
              <a:t>本人・家族への説明</a:t>
            </a:r>
            <a:r>
              <a:rPr lang="ja-JP" altLang="en-US" sz="1200" dirty="0">
                <a:solidFill>
                  <a:prstClr val="black"/>
                </a:solidFill>
              </a:rPr>
              <a:t>　■</a:t>
            </a:r>
            <a:r>
              <a:rPr lang="ja-JP" altLang="ja-JP" sz="1200" dirty="0">
                <a:solidFill>
                  <a:prstClr val="black"/>
                </a:solidFill>
              </a:rPr>
              <a:t>関連機関との連絡・調整</a:t>
            </a:r>
          </a:p>
          <a:p>
            <a:r>
              <a:rPr lang="ja-JP" altLang="en-US" sz="1200" dirty="0">
                <a:solidFill>
                  <a:prstClr val="black"/>
                </a:solidFill>
              </a:rPr>
              <a:t>□</a:t>
            </a:r>
            <a:r>
              <a:rPr lang="ja-JP" altLang="ja-JP" sz="1200" dirty="0">
                <a:solidFill>
                  <a:prstClr val="black"/>
                </a:solidFill>
              </a:rPr>
              <a:t>インフォーマルサービスの活用</a:t>
            </a:r>
            <a:r>
              <a:rPr lang="ja-JP" altLang="en-US" sz="1200" dirty="0">
                <a:solidFill>
                  <a:prstClr val="black"/>
                </a:solidFill>
              </a:rPr>
              <a:t>　□</a:t>
            </a:r>
            <a:r>
              <a:rPr lang="ja-JP" altLang="ja-JP" sz="1200" dirty="0">
                <a:solidFill>
                  <a:prstClr val="black"/>
                </a:solidFill>
              </a:rPr>
              <a:t>その他</a:t>
            </a:r>
            <a:r>
              <a:rPr lang="ja-JP" altLang="en-US" sz="1200" dirty="0">
                <a:solidFill>
                  <a:prstClr val="black"/>
                </a:solidFill>
              </a:rPr>
              <a:t>（　　　　　　　　　　　　　　　　　　　　　　　　　　　　　　　　　　　　　　　　　　　　　）</a:t>
            </a:r>
            <a:endParaRPr lang="ja-JP" altLang="ja-JP" sz="1200" dirty="0">
              <a:solidFill>
                <a:prstClr val="black"/>
              </a:solidFill>
            </a:endParaRPr>
          </a:p>
        </p:txBody>
      </p:sp>
      <p:sp>
        <p:nvSpPr>
          <p:cNvPr id="4" name="正方形/長方形 3"/>
          <p:cNvSpPr/>
          <p:nvPr/>
        </p:nvSpPr>
        <p:spPr>
          <a:xfrm>
            <a:off x="1187624" y="4365108"/>
            <a:ext cx="6851058" cy="307777"/>
          </a:xfrm>
          <a:prstGeom prst="rect">
            <a:avLst/>
          </a:prstGeom>
        </p:spPr>
        <p:txBody>
          <a:bodyPr wrap="square">
            <a:spAutoFit/>
          </a:bodyPr>
          <a:lstStyle/>
          <a:p>
            <a:r>
              <a:rPr lang="ja-JP" altLang="en-US" sz="1400" dirty="0">
                <a:solidFill>
                  <a:prstClr val="black"/>
                </a:solidFill>
              </a:rPr>
              <a:t>毎朝着替え、一日一回ピアノと運動を行う。（平成３０年７月６日）</a:t>
            </a:r>
          </a:p>
        </p:txBody>
      </p:sp>
      <p:sp>
        <p:nvSpPr>
          <p:cNvPr id="10" name="正方形/長方形 9"/>
          <p:cNvSpPr/>
          <p:nvPr/>
        </p:nvSpPr>
        <p:spPr>
          <a:xfrm>
            <a:off x="3111299" y="6321804"/>
            <a:ext cx="5894190" cy="507831"/>
          </a:xfrm>
          <a:prstGeom prst="rect">
            <a:avLst/>
          </a:prstGeom>
        </p:spPr>
        <p:txBody>
          <a:bodyPr wrap="square">
            <a:spAutoFit/>
          </a:bodyPr>
          <a:lstStyle/>
          <a:p>
            <a:r>
              <a:rPr lang="ja-JP" altLang="en-US" sz="900" dirty="0">
                <a:solidFill>
                  <a:prstClr val="black"/>
                </a:solidFill>
              </a:rPr>
              <a:t>運動習慣と家事への協力と留守番などできることが増えていること、また任せられることも増えているような状況。実施の記録も８割から９割ほど○が書かれている。ただ、教員であった本人からは満足度は「まだまだ・・・」とのコメントでした。今後の経過に期待するとした。</a:t>
            </a:r>
          </a:p>
        </p:txBody>
      </p:sp>
      <p:sp>
        <p:nvSpPr>
          <p:cNvPr id="11" name="正方形/長方形 10"/>
          <p:cNvSpPr/>
          <p:nvPr/>
        </p:nvSpPr>
        <p:spPr>
          <a:xfrm>
            <a:off x="1253997" y="5621881"/>
            <a:ext cx="7751489" cy="553998"/>
          </a:xfrm>
          <a:prstGeom prst="rect">
            <a:avLst/>
          </a:prstGeom>
        </p:spPr>
        <p:txBody>
          <a:bodyPr wrap="square">
            <a:spAutoFit/>
          </a:bodyPr>
          <a:lstStyle/>
          <a:p>
            <a:r>
              <a:rPr lang="ja-JP" altLang="en-US" sz="1000" dirty="0">
                <a:solidFill>
                  <a:prstClr val="black"/>
                </a:solidFill>
              </a:rPr>
              <a:t>経過として当初、震災後から元々の夫婦関係から夫の不活発な状況で夫婦共に悪循環に陥っていた状況から定期的に家庭内に入る（訪問リハサービス）ことによって妻の関与の仕方、夫の可能性の確保と達成感の蓄積によって好循環へ移行しているケースである。ただ疾患的なことを考えれば、継続支援は必要な状況と考える。</a:t>
            </a:r>
          </a:p>
        </p:txBody>
      </p:sp>
      <p:graphicFrame>
        <p:nvGraphicFramePr>
          <p:cNvPr id="31" name="表 30"/>
          <p:cNvGraphicFramePr>
            <a:graphicFrameLocks noGrp="1"/>
          </p:cNvGraphicFramePr>
          <p:nvPr>
            <p:extLst/>
          </p:nvPr>
        </p:nvGraphicFramePr>
        <p:xfrm>
          <a:off x="129105" y="1218200"/>
          <a:ext cx="8876380" cy="2860971"/>
        </p:xfrm>
        <a:graphic>
          <a:graphicData uri="http://schemas.openxmlformats.org/drawingml/2006/table">
            <a:tbl>
              <a:tblPr firstRow="1" bandRow="1">
                <a:tableStyleId>{5940675A-B579-460E-94D1-54222C63F5DA}</a:tableStyleId>
              </a:tblPr>
              <a:tblGrid>
                <a:gridCol w="225529">
                  <a:extLst>
                    <a:ext uri="{9D8B030D-6E8A-4147-A177-3AD203B41FA5}">
                      <a16:colId xmlns:a16="http://schemas.microsoft.com/office/drawing/2014/main" val="20000"/>
                    </a:ext>
                  </a:extLst>
                </a:gridCol>
                <a:gridCol w="822189">
                  <a:extLst>
                    <a:ext uri="{9D8B030D-6E8A-4147-A177-3AD203B41FA5}">
                      <a16:colId xmlns:a16="http://schemas.microsoft.com/office/drawing/2014/main" val="20001"/>
                    </a:ext>
                  </a:extLst>
                </a:gridCol>
                <a:gridCol w="2144839">
                  <a:extLst>
                    <a:ext uri="{9D8B030D-6E8A-4147-A177-3AD203B41FA5}">
                      <a16:colId xmlns:a16="http://schemas.microsoft.com/office/drawing/2014/main" val="20002"/>
                    </a:ext>
                  </a:extLst>
                </a:gridCol>
                <a:gridCol w="464715">
                  <a:extLst>
                    <a:ext uri="{9D8B030D-6E8A-4147-A177-3AD203B41FA5}">
                      <a16:colId xmlns:a16="http://schemas.microsoft.com/office/drawing/2014/main" val="20003"/>
                    </a:ext>
                  </a:extLst>
                </a:gridCol>
                <a:gridCol w="2144839">
                  <a:extLst>
                    <a:ext uri="{9D8B030D-6E8A-4147-A177-3AD203B41FA5}">
                      <a16:colId xmlns:a16="http://schemas.microsoft.com/office/drawing/2014/main" val="20004"/>
                    </a:ext>
                  </a:extLst>
                </a:gridCol>
                <a:gridCol w="464715">
                  <a:extLst>
                    <a:ext uri="{9D8B030D-6E8A-4147-A177-3AD203B41FA5}">
                      <a16:colId xmlns:a16="http://schemas.microsoft.com/office/drawing/2014/main" val="20005"/>
                    </a:ext>
                  </a:extLst>
                </a:gridCol>
                <a:gridCol w="2144839">
                  <a:extLst>
                    <a:ext uri="{9D8B030D-6E8A-4147-A177-3AD203B41FA5}">
                      <a16:colId xmlns:a16="http://schemas.microsoft.com/office/drawing/2014/main" val="20006"/>
                    </a:ext>
                  </a:extLst>
                </a:gridCol>
                <a:gridCol w="464715">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t>物忘れがある</a:t>
                      </a:r>
                      <a:endParaRPr kumimoji="1" lang="en-US" altLang="ja-JP" sz="900" dirty="0"/>
                    </a:p>
                  </a:txBody>
                  <a:tcPr anchor="ctr"/>
                </a:tc>
                <a:tc>
                  <a:txBody>
                    <a:bodyPr/>
                    <a:lstStyle/>
                    <a:p>
                      <a:pPr algn="ctr"/>
                      <a:r>
                        <a:rPr kumimoji="1" lang="en-US" altLang="ja-JP" sz="900" dirty="0"/>
                        <a:t>b144</a:t>
                      </a:r>
                      <a:endParaRPr kumimoji="1" lang="ja-JP" altLang="en-US" sz="900" dirty="0"/>
                    </a:p>
                  </a:txBody>
                  <a:tcPr anchor="ctr"/>
                </a:tc>
                <a:tc>
                  <a:txBody>
                    <a:bodyPr/>
                    <a:lstStyle/>
                    <a:p>
                      <a:pPr algn="l"/>
                      <a:r>
                        <a:rPr kumimoji="1" lang="ja-JP" altLang="en-US" sz="900" dirty="0"/>
                        <a:t>意思決定が難しい</a:t>
                      </a:r>
                    </a:p>
                  </a:txBody>
                  <a:tcPr>
                    <a:solidFill>
                      <a:srgbClr val="FFFF00"/>
                    </a:solidFill>
                  </a:tcPr>
                </a:tc>
                <a:tc>
                  <a:txBody>
                    <a:bodyPr/>
                    <a:lstStyle/>
                    <a:p>
                      <a:pPr algn="ctr"/>
                      <a:r>
                        <a:rPr kumimoji="1" lang="en-US" altLang="ja-JP" sz="900" dirty="0"/>
                        <a:t>d177</a:t>
                      </a:r>
                      <a:endParaRPr kumimoji="1" lang="ja-JP" altLang="en-US" sz="900" dirty="0"/>
                    </a:p>
                  </a:txBody>
                  <a:tcPr anchor="ctr"/>
                </a:tc>
                <a:tc>
                  <a:txBody>
                    <a:bodyPr/>
                    <a:lstStyle/>
                    <a:p>
                      <a:pPr algn="l"/>
                      <a:r>
                        <a:rPr kumimoji="1" lang="ja-JP" altLang="en-US" sz="900" dirty="0"/>
                        <a:t>夫婦二人暮らし</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自尊心が高い</a:t>
                      </a:r>
                    </a:p>
                  </a:txBody>
                  <a:tcPr anchor="ctr">
                    <a:noFill/>
                  </a:tcPr>
                </a:tc>
                <a:tc>
                  <a:txBody>
                    <a:bodyPr/>
                    <a:lstStyle/>
                    <a:p>
                      <a:pPr algn="ctr"/>
                      <a:r>
                        <a:rPr kumimoji="1" lang="en-US" altLang="ja-JP" sz="900" dirty="0"/>
                        <a:t>b126</a:t>
                      </a:r>
                      <a:endParaRPr kumimoji="1" lang="ja-JP" altLang="en-US" sz="900" dirty="0"/>
                    </a:p>
                  </a:txBody>
                  <a:tcPr anchor="ctr"/>
                </a:tc>
                <a:tc>
                  <a:txBody>
                    <a:bodyPr/>
                    <a:lstStyle/>
                    <a:p>
                      <a:pPr algn="l"/>
                      <a:r>
                        <a:rPr kumimoji="1" lang="ja-JP" altLang="en-US" sz="900" dirty="0"/>
                        <a:t>食事形態に偏りあり</a:t>
                      </a:r>
                    </a:p>
                  </a:txBody>
                  <a:tcPr/>
                </a:tc>
                <a:tc>
                  <a:txBody>
                    <a:bodyPr/>
                    <a:lstStyle/>
                    <a:p>
                      <a:pPr algn="ctr"/>
                      <a:r>
                        <a:rPr kumimoji="1" lang="en-US" altLang="ja-JP" sz="900" dirty="0"/>
                        <a:t>d550</a:t>
                      </a:r>
                      <a:endParaRPr kumimoji="1" lang="ja-JP" altLang="en-US" sz="900" dirty="0"/>
                    </a:p>
                  </a:txBody>
                  <a:tcPr anchor="ctr"/>
                </a:tc>
                <a:tc>
                  <a:txBody>
                    <a:bodyPr/>
                    <a:lstStyle/>
                    <a:p>
                      <a:pPr algn="l"/>
                      <a:r>
                        <a:rPr kumimoji="1" lang="ja-JP" altLang="en-US" sz="900" dirty="0"/>
                        <a:t>妻の心配、行動抑制</a:t>
                      </a:r>
                    </a:p>
                  </a:txBody>
                  <a:tcPr>
                    <a:solidFill>
                      <a:srgbClr val="FFFF00"/>
                    </a:solidFill>
                  </a:tcPr>
                </a:tc>
                <a:tc>
                  <a:txBody>
                    <a:bodyPr/>
                    <a:lstStyle/>
                    <a:p>
                      <a:pPr algn="ctr"/>
                      <a:r>
                        <a:rPr kumimoji="1" lang="en-US" altLang="ja-JP" sz="900" dirty="0"/>
                        <a:t>e410</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気力がない</a:t>
                      </a:r>
                      <a:r>
                        <a:rPr kumimoji="1" lang="en-US" altLang="ja-JP" sz="900" dirty="0"/>
                        <a:t>(</a:t>
                      </a:r>
                      <a:r>
                        <a:rPr kumimoji="1" lang="ja-JP" altLang="en-US" sz="900" dirty="0"/>
                        <a:t>意欲が出ない</a:t>
                      </a:r>
                      <a:r>
                        <a:rPr kumimoji="1" lang="en-US" altLang="ja-JP" sz="900" dirty="0"/>
                        <a:t>)</a:t>
                      </a:r>
                      <a:endParaRPr kumimoji="1" lang="ja-JP" altLang="en-US" sz="900" dirty="0"/>
                    </a:p>
                  </a:txBody>
                  <a:tcPr anchor="ctr">
                    <a:solidFill>
                      <a:srgbClr val="FFFF00"/>
                    </a:solidFill>
                  </a:tcPr>
                </a:tc>
                <a:tc>
                  <a:txBody>
                    <a:bodyPr/>
                    <a:lstStyle/>
                    <a:p>
                      <a:pPr algn="ctr"/>
                      <a:r>
                        <a:rPr kumimoji="1" lang="en-US" altLang="ja-JP" sz="900" dirty="0"/>
                        <a:t>b130</a:t>
                      </a:r>
                      <a:endParaRPr kumimoji="1" lang="ja-JP" altLang="en-US" sz="900" dirty="0"/>
                    </a:p>
                  </a:txBody>
                  <a:tcPr anchor="ctr"/>
                </a:tc>
                <a:tc>
                  <a:txBody>
                    <a:bodyPr/>
                    <a:lstStyle/>
                    <a:p>
                      <a:pPr algn="l"/>
                      <a:r>
                        <a:rPr kumimoji="1" lang="ja-JP" altLang="en-US" sz="900" dirty="0"/>
                        <a:t>問題を解決が難しい</a:t>
                      </a:r>
                    </a:p>
                  </a:txBody>
                  <a:tcPr>
                    <a:solidFill>
                      <a:srgbClr val="FFFF00"/>
                    </a:solidFill>
                  </a:tcPr>
                </a:tc>
                <a:tc>
                  <a:txBody>
                    <a:bodyPr/>
                    <a:lstStyle/>
                    <a:p>
                      <a:pPr algn="ctr"/>
                      <a:r>
                        <a:rPr kumimoji="1" lang="en-US" altLang="ja-JP" sz="900" dirty="0"/>
                        <a:t>d175</a:t>
                      </a:r>
                      <a:endParaRPr kumimoji="1" lang="ja-JP" altLang="en-US" sz="900" dirty="0"/>
                    </a:p>
                  </a:txBody>
                  <a:tcPr anchor="ctr"/>
                </a:tc>
                <a:tc>
                  <a:txBody>
                    <a:bodyPr/>
                    <a:lstStyle/>
                    <a:p>
                      <a:pPr algn="l"/>
                      <a:r>
                        <a:rPr kumimoji="1" lang="ja-JP" altLang="en-US" sz="900" dirty="0"/>
                        <a:t>熊本地震から避難生活</a:t>
                      </a:r>
                    </a:p>
                  </a:txBody>
                  <a:tcPr>
                    <a:noFill/>
                  </a:tcPr>
                </a:tc>
                <a:tc>
                  <a:txBody>
                    <a:bodyPr/>
                    <a:lstStyle/>
                    <a:p>
                      <a:pPr algn="ctr"/>
                      <a:r>
                        <a:rPr kumimoji="1" lang="en-US" altLang="ja-JP" sz="900" dirty="0"/>
                        <a:t>e230</a:t>
                      </a: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体重減少傾向</a:t>
                      </a:r>
                    </a:p>
                  </a:txBody>
                  <a:tcPr anchor="ctr"/>
                </a:tc>
                <a:tc>
                  <a:txBody>
                    <a:bodyPr/>
                    <a:lstStyle/>
                    <a:p>
                      <a:pPr algn="ctr"/>
                      <a:r>
                        <a:rPr kumimoji="1" lang="en-US" altLang="ja-JP" sz="900" dirty="0"/>
                        <a:t>s530</a:t>
                      </a:r>
                      <a:endParaRPr kumimoji="1" lang="ja-JP" altLang="en-US" sz="900" dirty="0"/>
                    </a:p>
                  </a:txBody>
                  <a:tcPr anchor="ctr"/>
                </a:tc>
                <a:tc>
                  <a:txBody>
                    <a:bodyPr/>
                    <a:lstStyle/>
                    <a:p>
                      <a:pPr algn="l"/>
                      <a:r>
                        <a:rPr kumimoji="1" lang="ja-JP" altLang="en-US" sz="900" dirty="0"/>
                        <a:t>健康面への注意が足りない</a:t>
                      </a:r>
                    </a:p>
                  </a:txBody>
                  <a:tcPr/>
                </a:tc>
                <a:tc>
                  <a:txBody>
                    <a:bodyPr/>
                    <a:lstStyle/>
                    <a:p>
                      <a:pPr algn="ctr"/>
                      <a:r>
                        <a:rPr kumimoji="1" lang="en-US" altLang="ja-JP" sz="900" dirty="0"/>
                        <a:t>d570</a:t>
                      </a:r>
                      <a:endParaRPr kumimoji="1" lang="ja-JP" altLang="en-US" sz="900" dirty="0"/>
                    </a:p>
                  </a:txBody>
                  <a:tcPr anchor="ctr"/>
                </a:tc>
                <a:tc>
                  <a:txBody>
                    <a:bodyPr/>
                    <a:lstStyle/>
                    <a:p>
                      <a:pPr algn="l"/>
                      <a:r>
                        <a:rPr kumimoji="1" lang="ja-JP" altLang="en-US" sz="900" dirty="0"/>
                        <a:t>新築住宅</a:t>
                      </a:r>
                    </a:p>
                  </a:txBody>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持久力・耐久性の低下</a:t>
                      </a:r>
                    </a:p>
                  </a:txBody>
                  <a:tcPr anchor="ctr">
                    <a:solidFill>
                      <a:srgbClr val="FFFF00"/>
                    </a:solidFill>
                  </a:tcPr>
                </a:tc>
                <a:tc>
                  <a:txBody>
                    <a:bodyPr/>
                    <a:lstStyle/>
                    <a:p>
                      <a:pPr algn="ctr"/>
                      <a:r>
                        <a:rPr kumimoji="1" lang="en-US" altLang="ja-JP" sz="900" dirty="0"/>
                        <a:t>b740</a:t>
                      </a:r>
                      <a:endParaRPr kumimoji="1" lang="ja-JP" altLang="en-US" sz="900" dirty="0"/>
                    </a:p>
                  </a:txBody>
                  <a:tcPr anchor="ctr"/>
                </a:tc>
                <a:tc>
                  <a:txBody>
                    <a:bodyPr/>
                    <a:lstStyle/>
                    <a:p>
                      <a:pPr algn="l"/>
                      <a:r>
                        <a:rPr kumimoji="1" lang="ja-JP" altLang="en-US" sz="900" dirty="0"/>
                        <a:t>夫婦関係</a:t>
                      </a:r>
                      <a:r>
                        <a:rPr kumimoji="1" lang="en-US" altLang="ja-JP" sz="900" dirty="0"/>
                        <a:t>(</a:t>
                      </a:r>
                      <a:r>
                        <a:rPr kumimoji="1" lang="ja-JP" altLang="en-US" sz="900" dirty="0"/>
                        <a:t>妻への依存</a:t>
                      </a:r>
                      <a:r>
                        <a:rPr kumimoji="1" lang="en-US" altLang="ja-JP" sz="900" dirty="0"/>
                        <a:t>)</a:t>
                      </a:r>
                      <a:endParaRPr kumimoji="1" lang="ja-JP" altLang="en-US" sz="900" dirty="0"/>
                    </a:p>
                  </a:txBody>
                  <a:tcPr>
                    <a:solidFill>
                      <a:srgbClr val="FFFF00"/>
                    </a:solidFill>
                  </a:tcPr>
                </a:tc>
                <a:tc>
                  <a:txBody>
                    <a:bodyPr/>
                    <a:lstStyle/>
                    <a:p>
                      <a:pPr algn="ctr"/>
                      <a:r>
                        <a:rPr kumimoji="1" lang="en-US" altLang="ja-JP" sz="900" dirty="0"/>
                        <a:t>d770</a:t>
                      </a:r>
                      <a:endParaRPr kumimoji="1" lang="ja-JP" altLang="en-US" sz="900" dirty="0"/>
                    </a:p>
                  </a:txBody>
                  <a:tcPr anchor="ctr"/>
                </a:tc>
                <a:tc>
                  <a:txBody>
                    <a:bodyPr/>
                    <a:lstStyle/>
                    <a:p>
                      <a:pPr algn="l"/>
                      <a:r>
                        <a:rPr kumimoji="1" lang="ja-JP" altLang="en-US" sz="900" dirty="0"/>
                        <a:t>地震からの時間経過</a:t>
                      </a:r>
                    </a:p>
                  </a:txBody>
                  <a:tcPr/>
                </a:tc>
                <a:tc>
                  <a:txBody>
                    <a:bodyPr/>
                    <a:lstStyle/>
                    <a:p>
                      <a:pPr algn="ctr"/>
                      <a:r>
                        <a:rPr kumimoji="1" lang="en-US" altLang="ja-JP" sz="900" dirty="0"/>
                        <a:t>e245</a:t>
                      </a: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t>身体痛等なし</a:t>
                      </a:r>
                    </a:p>
                  </a:txBody>
                  <a:tcPr anchor="ctr">
                    <a:noFill/>
                  </a:tcPr>
                </a:tc>
                <a:tc>
                  <a:txBody>
                    <a:bodyPr/>
                    <a:lstStyle/>
                    <a:p>
                      <a:pPr algn="ctr"/>
                      <a:r>
                        <a:rPr kumimoji="1" lang="en-US" altLang="ja-JP" sz="900" dirty="0"/>
                        <a:t>b280</a:t>
                      </a:r>
                      <a:endParaRPr kumimoji="1" lang="ja-JP" altLang="en-US" sz="900" dirty="0"/>
                    </a:p>
                  </a:txBody>
                  <a:tcPr anchor="ctr"/>
                </a:tc>
                <a:tc>
                  <a:txBody>
                    <a:bodyPr/>
                    <a:lstStyle/>
                    <a:p>
                      <a:pPr algn="l"/>
                      <a:r>
                        <a:rPr kumimoji="1" lang="ja-JP" altLang="en-US" sz="900" dirty="0"/>
                        <a:t>歩行できる</a:t>
                      </a:r>
                    </a:p>
                  </a:txBody>
                  <a:tcPr>
                    <a:noFill/>
                  </a:tcPr>
                </a:tc>
                <a:tc>
                  <a:txBody>
                    <a:bodyPr/>
                    <a:lstStyle/>
                    <a:p>
                      <a:pPr algn="ctr"/>
                      <a:r>
                        <a:rPr kumimoji="1" lang="en-US" altLang="ja-JP" sz="900" dirty="0"/>
                        <a:t>d450</a:t>
                      </a:r>
                      <a:endParaRPr kumimoji="1" lang="ja-JP" altLang="en-US" sz="900" dirty="0"/>
                    </a:p>
                  </a:txBody>
                  <a:tcPr anchor="ctr"/>
                </a:tc>
                <a:tc>
                  <a:txBody>
                    <a:bodyPr/>
                    <a:lstStyle/>
                    <a:p>
                      <a:pPr algn="l"/>
                      <a:r>
                        <a:rPr kumimoji="1" lang="ja-JP" altLang="en-US" sz="900" dirty="0"/>
                        <a:t>電子オルガン</a:t>
                      </a:r>
                    </a:p>
                  </a:txBody>
                  <a:tcPr/>
                </a:tc>
                <a:tc>
                  <a:txBody>
                    <a:bodyPr/>
                    <a:lstStyle/>
                    <a:p>
                      <a:pPr algn="ctr"/>
                      <a:r>
                        <a:rPr kumimoji="1" lang="en-US" altLang="ja-JP" sz="900" dirty="0"/>
                        <a:t>e140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視力はよい</a:t>
                      </a:r>
                      <a:r>
                        <a:rPr kumimoji="1" lang="en-US" altLang="ja-JP" sz="900" dirty="0"/>
                        <a:t>(</a:t>
                      </a:r>
                      <a:r>
                        <a:rPr kumimoji="1" lang="ja-JP" altLang="en-US" sz="900" dirty="0"/>
                        <a:t>白内障</a:t>
                      </a:r>
                      <a:r>
                        <a:rPr kumimoji="1" lang="en-US" altLang="ja-JP" sz="900" dirty="0"/>
                        <a:t>OPE</a:t>
                      </a:r>
                      <a:r>
                        <a:rPr kumimoji="1" lang="ja-JP" altLang="en-US" sz="900" dirty="0"/>
                        <a:t>後</a:t>
                      </a:r>
                      <a:r>
                        <a:rPr kumimoji="1" lang="en-US" altLang="ja-JP" sz="900" dirty="0"/>
                        <a:t>)</a:t>
                      </a:r>
                      <a:endParaRPr kumimoji="1" lang="ja-JP" altLang="en-US" sz="900" dirty="0"/>
                    </a:p>
                  </a:txBody>
                  <a:tcPr anchor="ctr"/>
                </a:tc>
                <a:tc>
                  <a:txBody>
                    <a:bodyPr/>
                    <a:lstStyle/>
                    <a:p>
                      <a:pPr algn="ctr"/>
                      <a:r>
                        <a:rPr kumimoji="1" lang="en-US" altLang="ja-JP" sz="900" dirty="0"/>
                        <a:t>b210</a:t>
                      </a:r>
                      <a:endParaRPr kumimoji="1" lang="ja-JP" altLang="en-US" sz="900" dirty="0"/>
                    </a:p>
                  </a:txBody>
                  <a:tcPr anchor="ctr"/>
                </a:tc>
                <a:tc>
                  <a:txBody>
                    <a:bodyPr/>
                    <a:lstStyle/>
                    <a:p>
                      <a:pPr algn="l"/>
                      <a:r>
                        <a:rPr kumimoji="1" lang="ja-JP" altLang="en-US" sz="900" dirty="0"/>
                        <a:t>屋内外の移動は確保できている</a:t>
                      </a:r>
                    </a:p>
                  </a:txBody>
                  <a:tcPr>
                    <a:solidFill>
                      <a:srgbClr val="FFFF00"/>
                    </a:solidFill>
                  </a:tcPr>
                </a:tc>
                <a:tc>
                  <a:txBody>
                    <a:bodyPr/>
                    <a:lstStyle/>
                    <a:p>
                      <a:pPr algn="ctr"/>
                      <a:r>
                        <a:rPr kumimoji="1" lang="en-US" altLang="ja-JP" sz="900" dirty="0"/>
                        <a:t>d460</a:t>
                      </a:r>
                      <a:endParaRPr kumimoji="1" lang="ja-JP" altLang="en-US" sz="900" dirty="0"/>
                    </a:p>
                  </a:txBody>
                  <a:tcPr anchor="ctr"/>
                </a:tc>
                <a:tc>
                  <a:txBody>
                    <a:bodyPr/>
                    <a:lstStyle/>
                    <a:p>
                      <a:pPr algn="l"/>
                      <a:r>
                        <a:rPr kumimoji="1" lang="ja-JP" altLang="en-US" sz="900" dirty="0"/>
                        <a:t>住み慣れた地域</a:t>
                      </a:r>
                    </a:p>
                  </a:txBody>
                  <a:tcPr>
                    <a:noFill/>
                  </a:tcPr>
                </a:tc>
                <a:tc>
                  <a:txBody>
                    <a:bodyPr/>
                    <a:lstStyle/>
                    <a:p>
                      <a:pPr algn="ctr"/>
                      <a:r>
                        <a:rPr kumimoji="1" lang="en-US" altLang="ja-JP" sz="900" dirty="0"/>
                        <a:t>e215</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聴力も保たれている</a:t>
                      </a:r>
                    </a:p>
                  </a:txBody>
                  <a:tcPr anchor="ctr"/>
                </a:tc>
                <a:tc>
                  <a:txBody>
                    <a:bodyPr/>
                    <a:lstStyle/>
                    <a:p>
                      <a:pPr algn="ctr"/>
                      <a:r>
                        <a:rPr kumimoji="1" lang="en-US" altLang="ja-JP" sz="900" dirty="0"/>
                        <a:t>b230</a:t>
                      </a:r>
                      <a:endParaRPr kumimoji="1" lang="ja-JP" altLang="en-US" sz="900" dirty="0"/>
                    </a:p>
                  </a:txBody>
                  <a:tcPr anchor="ctr"/>
                </a:tc>
                <a:tc>
                  <a:txBody>
                    <a:bodyPr/>
                    <a:lstStyle/>
                    <a:p>
                      <a:pPr algn="l"/>
                      <a:r>
                        <a:rPr kumimoji="1" lang="ja-JP" altLang="en-US" sz="900" dirty="0"/>
                        <a:t>ゴミ出しを継続的に行っている</a:t>
                      </a:r>
                    </a:p>
                  </a:txBody>
                  <a:tcPr>
                    <a:solidFill>
                      <a:srgbClr val="FFFF00"/>
                    </a:solidFill>
                  </a:tcPr>
                </a:tc>
                <a:tc>
                  <a:txBody>
                    <a:bodyPr/>
                    <a:lstStyle/>
                    <a:p>
                      <a:pPr algn="ctr"/>
                      <a:r>
                        <a:rPr kumimoji="1" lang="en-US" altLang="ja-JP" sz="900" dirty="0"/>
                        <a:t>d210</a:t>
                      </a:r>
                      <a:endParaRPr kumimoji="1" lang="ja-JP" altLang="en-US" sz="900" dirty="0"/>
                    </a:p>
                  </a:txBody>
                  <a:tcPr anchor="ctr"/>
                </a:tc>
                <a:tc>
                  <a:txBody>
                    <a:bodyPr/>
                    <a:lstStyle/>
                    <a:p>
                      <a:pPr algn="l"/>
                      <a:r>
                        <a:rPr kumimoji="1" lang="ja-JP" altLang="en-US" sz="900" dirty="0"/>
                        <a:t>趣味の仲間がいる</a:t>
                      </a:r>
                    </a:p>
                  </a:txBody>
                  <a:tcPr/>
                </a:tc>
                <a:tc>
                  <a:txBody>
                    <a:bodyPr/>
                    <a:lstStyle/>
                    <a:p>
                      <a:pPr algn="ctr"/>
                      <a:r>
                        <a:rPr kumimoji="1" lang="en-US" altLang="ja-JP" sz="900" dirty="0"/>
                        <a:t>e325</a:t>
                      </a: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麻痺や著明な筋力低下なし</a:t>
                      </a:r>
                    </a:p>
                  </a:txBody>
                  <a:tcPr anchor="ctr"/>
                </a:tc>
                <a:tc>
                  <a:txBody>
                    <a:bodyPr/>
                    <a:lstStyle/>
                    <a:p>
                      <a:pPr algn="ctr"/>
                      <a:r>
                        <a:rPr kumimoji="1" lang="en-US" altLang="ja-JP" sz="900" dirty="0"/>
                        <a:t>b730</a:t>
                      </a:r>
                      <a:endParaRPr kumimoji="1" lang="ja-JP" altLang="en-US" sz="900" dirty="0"/>
                    </a:p>
                  </a:txBody>
                  <a:tcPr anchor="ctr"/>
                </a:tc>
                <a:tc>
                  <a:txBody>
                    <a:bodyPr/>
                    <a:lstStyle/>
                    <a:p>
                      <a:pPr algn="l"/>
                      <a:r>
                        <a:rPr kumimoji="1" lang="ja-JP" altLang="en-US" sz="900" dirty="0"/>
                        <a:t>茶碗洗いも行うことあり</a:t>
                      </a:r>
                    </a:p>
                  </a:txBody>
                  <a:tcPr>
                    <a:solidFill>
                      <a:srgbClr val="FFFF00"/>
                    </a:solidFill>
                  </a:tcPr>
                </a:tc>
                <a:tc>
                  <a:txBody>
                    <a:bodyPr/>
                    <a:lstStyle/>
                    <a:p>
                      <a:pPr algn="ctr"/>
                      <a:r>
                        <a:rPr kumimoji="1" lang="en-US" altLang="ja-JP" sz="900" dirty="0"/>
                        <a:t>d640</a:t>
                      </a:r>
                      <a:endParaRPr kumimoji="1" lang="ja-JP" altLang="en-US" sz="900" dirty="0"/>
                    </a:p>
                  </a:txBody>
                  <a:tcPr anchor="ctr"/>
                </a:tc>
                <a:tc>
                  <a:txBody>
                    <a:bodyPr/>
                    <a:lstStyle/>
                    <a:p>
                      <a:pPr algn="l"/>
                      <a:r>
                        <a:rPr kumimoji="1" lang="ja-JP" altLang="en-US" sz="900" dirty="0"/>
                        <a:t>教員時代の友人など</a:t>
                      </a:r>
                    </a:p>
                  </a:txBody>
                  <a:tcPr/>
                </a:tc>
                <a:tc>
                  <a:txBody>
                    <a:bodyPr/>
                    <a:lstStyle/>
                    <a:p>
                      <a:pPr algn="ctr"/>
                      <a:r>
                        <a:rPr kumimoji="1" lang="en-US" altLang="ja-JP" sz="900" dirty="0"/>
                        <a:t>e460</a:t>
                      </a: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900" dirty="0"/>
                        <a:t>これまでも多趣味であった</a:t>
                      </a:r>
                    </a:p>
                  </a:txBody>
                  <a:tcPr/>
                </a:tc>
                <a:tc>
                  <a:txBody>
                    <a:bodyPr/>
                    <a:lstStyle/>
                    <a:p>
                      <a:pPr algn="ctr"/>
                      <a:r>
                        <a:rPr kumimoji="1" lang="en-US" altLang="ja-JP" sz="900" dirty="0"/>
                        <a:t>d920</a:t>
                      </a:r>
                      <a:endParaRPr kumimoji="1" lang="ja-JP" altLang="en-US" sz="900" dirty="0"/>
                    </a:p>
                  </a:txBody>
                  <a:tcPr anchor="ctr"/>
                </a:tc>
                <a:tc>
                  <a:txBody>
                    <a:bodyPr/>
                    <a:lstStyle/>
                    <a:p>
                      <a:pPr algn="l"/>
                      <a:r>
                        <a:rPr kumimoji="1" lang="ja-JP" altLang="en-US" sz="900" dirty="0"/>
                        <a:t>通院している</a:t>
                      </a:r>
                    </a:p>
                  </a:txBody>
                  <a:tcPr/>
                </a:tc>
                <a:tc>
                  <a:txBody>
                    <a:bodyPr/>
                    <a:lstStyle/>
                    <a:p>
                      <a:pPr algn="ctr"/>
                      <a:r>
                        <a:rPr kumimoji="1" lang="en-US" altLang="ja-JP" sz="900" dirty="0"/>
                        <a:t>e580</a:t>
                      </a:r>
                      <a:endParaRPr kumimoji="1" lang="ja-JP" altLang="en-US" sz="900" dirty="0"/>
                    </a:p>
                  </a:txBody>
                  <a:tcPr anchor="ctr"/>
                </a:tc>
                <a:extLst>
                  <a:ext uri="{0D108BD9-81ED-4DB2-BD59-A6C34878D82A}">
                    <a16:rowId xmlns:a16="http://schemas.microsoft.com/office/drawing/2014/main" val="10011"/>
                  </a:ext>
                </a:extLst>
              </a:tr>
            </a:tbl>
          </a:graphicData>
        </a:graphic>
      </p:graphicFrame>
      <p:pic>
        <p:nvPicPr>
          <p:cNvPr id="1043"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250" b="10255"/>
          <a:stretch/>
        </p:blipFill>
        <p:spPr bwMode="auto">
          <a:xfrm>
            <a:off x="7563688" y="3429000"/>
            <a:ext cx="1066513" cy="12977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角丸四角形 65"/>
          <p:cNvSpPr/>
          <p:nvPr/>
        </p:nvSpPr>
        <p:spPr>
          <a:xfrm>
            <a:off x="139553" y="1201897"/>
            <a:ext cx="1052108"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rPr>
              <a:t>アセス</a:t>
            </a:r>
            <a:endParaRPr lang="en-US" altLang="ja-JP" sz="1000" dirty="0">
              <a:solidFill>
                <a:prstClr val="white"/>
              </a:solidFill>
              <a:latin typeface="ＭＳ Ｐゴシック"/>
            </a:endParaRPr>
          </a:p>
          <a:p>
            <a:pPr algn="ctr" defTabSz="633039"/>
            <a:r>
              <a:rPr lang="ja-JP" altLang="en-US" sz="1000" dirty="0">
                <a:solidFill>
                  <a:prstClr val="white"/>
                </a:solidFill>
                <a:latin typeface="ＭＳ Ｐゴシック"/>
              </a:rPr>
              <a:t>メント</a:t>
            </a:r>
            <a:endParaRPr lang="en-US" altLang="ja-JP" sz="1000" dirty="0">
              <a:solidFill>
                <a:prstClr val="white"/>
              </a:solidFill>
              <a:latin typeface="ＭＳ Ｐゴシック"/>
            </a:endParaRPr>
          </a:p>
        </p:txBody>
      </p:sp>
      <p:sp>
        <p:nvSpPr>
          <p:cNvPr id="30" name="スライド番号プレースホルダー 3">
            <a:extLst>
              <a:ext uri="{FF2B5EF4-FFF2-40B4-BE49-F238E27FC236}">
                <a16:creationId xmlns:a16="http://schemas.microsoft.com/office/drawing/2014/main" id="{B0AB5C4F-D520-4D31-99BE-6B73BE272AD5}"/>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15</a:t>
            </a:r>
          </a:p>
        </p:txBody>
      </p:sp>
      <p:sp>
        <p:nvSpPr>
          <p:cNvPr id="32" name="スライド番号プレースホルダー 5">
            <a:extLst>
              <a:ext uri="{FF2B5EF4-FFF2-40B4-BE49-F238E27FC236}">
                <a16:creationId xmlns:a16="http://schemas.microsoft.com/office/drawing/2014/main" id="{7225320C-86FD-4E1C-B316-DBE4E45C7913}"/>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17</a:t>
            </a:fld>
            <a:r>
              <a:rPr kumimoji="1" lang="en-US" altLang="ja-JP" sz="2000" dirty="0">
                <a:solidFill>
                  <a:schemeClr val="tx1"/>
                </a:solidFill>
              </a:rPr>
              <a:t>-</a:t>
            </a:r>
          </a:p>
        </p:txBody>
      </p:sp>
    </p:spTree>
    <p:extLst>
      <p:ext uri="{BB962C8B-B14F-4D97-AF65-F5344CB8AC3E}">
        <p14:creationId xmlns:p14="http://schemas.microsoft.com/office/powerpoint/2010/main" val="97038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7700" y="538829"/>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98601" y="515099"/>
            <a:ext cx="1049947" cy="670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多職種の関わりにより</a:t>
            </a:r>
            <a:r>
              <a:rPr lang="en-US" altLang="ja-JP" sz="2000" b="1" spc="-300" dirty="0">
                <a:latin typeface="ＭＳ ゴシック" panose="020B0609070205080204" pitchFamily="49" charset="-128"/>
                <a:ea typeface="ＭＳ ゴシック" panose="020B0609070205080204" pitchFamily="49" charset="-128"/>
                <a:cs typeface="HGS創英角ｺﾞｼｯｸUB"/>
              </a:rPr>
              <a:t>ADL</a:t>
            </a:r>
            <a:r>
              <a:rPr lang="ja-JP" altLang="en-US" sz="2000" b="1" spc="-300" dirty="0">
                <a:latin typeface="ＭＳ ゴシック" panose="020B0609070205080204" pitchFamily="49" charset="-128"/>
                <a:ea typeface="ＭＳ ゴシック" panose="020B0609070205080204" pitchFamily="49" charset="-128"/>
                <a:cs typeface="HGS創英角ｺﾞｼｯｸUB"/>
              </a:rPr>
              <a:t>の改善及び活動・参加への意欲が向上した事例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117700" y="4748767"/>
            <a:ext cx="8887786"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79762" y="4725363"/>
            <a:ext cx="1113813" cy="6383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117700" y="1252900"/>
          <a:ext cx="8887786" cy="2894217"/>
        </p:xfrm>
        <a:graphic>
          <a:graphicData uri="http://schemas.openxmlformats.org/drawingml/2006/table">
            <a:tbl>
              <a:tblPr firstRow="1" bandRow="1">
                <a:tableStyleId>{5940675A-B579-460E-94D1-54222C63F5DA}</a:tableStyleId>
              </a:tblPr>
              <a:tblGrid>
                <a:gridCol w="215050">
                  <a:extLst>
                    <a:ext uri="{9D8B030D-6E8A-4147-A177-3AD203B41FA5}">
                      <a16:colId xmlns:a16="http://schemas.microsoft.com/office/drawing/2014/main" val="20000"/>
                    </a:ext>
                  </a:extLst>
                </a:gridCol>
                <a:gridCol w="824268">
                  <a:extLst>
                    <a:ext uri="{9D8B030D-6E8A-4147-A177-3AD203B41FA5}">
                      <a16:colId xmlns:a16="http://schemas.microsoft.com/office/drawing/2014/main" val="20001"/>
                    </a:ext>
                  </a:extLst>
                </a:gridCol>
                <a:gridCol w="2150265">
                  <a:extLst>
                    <a:ext uri="{9D8B030D-6E8A-4147-A177-3AD203B41FA5}">
                      <a16:colId xmlns:a16="http://schemas.microsoft.com/office/drawing/2014/main" val="20002"/>
                    </a:ext>
                  </a:extLst>
                </a:gridCol>
                <a:gridCol w="465891">
                  <a:extLst>
                    <a:ext uri="{9D8B030D-6E8A-4147-A177-3AD203B41FA5}">
                      <a16:colId xmlns:a16="http://schemas.microsoft.com/office/drawing/2014/main" val="20003"/>
                    </a:ext>
                  </a:extLst>
                </a:gridCol>
                <a:gridCol w="2150265">
                  <a:extLst>
                    <a:ext uri="{9D8B030D-6E8A-4147-A177-3AD203B41FA5}">
                      <a16:colId xmlns:a16="http://schemas.microsoft.com/office/drawing/2014/main" val="20004"/>
                    </a:ext>
                  </a:extLst>
                </a:gridCol>
                <a:gridCol w="465891">
                  <a:extLst>
                    <a:ext uri="{9D8B030D-6E8A-4147-A177-3AD203B41FA5}">
                      <a16:colId xmlns:a16="http://schemas.microsoft.com/office/drawing/2014/main" val="20005"/>
                    </a:ext>
                  </a:extLst>
                </a:gridCol>
                <a:gridCol w="2150265">
                  <a:extLst>
                    <a:ext uri="{9D8B030D-6E8A-4147-A177-3AD203B41FA5}">
                      <a16:colId xmlns:a16="http://schemas.microsoft.com/office/drawing/2014/main" val="20006"/>
                    </a:ext>
                  </a:extLst>
                </a:gridCol>
                <a:gridCol w="465891">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1000" dirty="0">
                          <a:solidFill>
                            <a:schemeClr val="tx1"/>
                          </a:solidFill>
                        </a:rPr>
                        <a:t>すくみ足傾向</a:t>
                      </a:r>
                    </a:p>
                  </a:txBody>
                  <a:tcPr anchor="ctr"/>
                </a:tc>
                <a:tc>
                  <a:txBody>
                    <a:bodyPr/>
                    <a:lstStyle/>
                    <a:p>
                      <a:pPr algn="ctr"/>
                      <a:r>
                        <a:rPr kumimoji="1" lang="en-US" altLang="ja-JP" sz="1000" dirty="0">
                          <a:solidFill>
                            <a:schemeClr val="tx1"/>
                          </a:solidFill>
                        </a:rPr>
                        <a:t>s110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屋外歩行に介助が必要</a:t>
                      </a:r>
                    </a:p>
                  </a:txBody>
                  <a:tcPr>
                    <a:solidFill>
                      <a:srgbClr val="FFFF00"/>
                    </a:solidFill>
                  </a:tcPr>
                </a:tc>
                <a:tc>
                  <a:txBody>
                    <a:bodyPr/>
                    <a:lstStyle/>
                    <a:p>
                      <a:pPr algn="ctr"/>
                      <a:r>
                        <a:rPr kumimoji="1" lang="en-US" altLang="ja-JP" sz="1000" dirty="0">
                          <a:solidFill>
                            <a:schemeClr val="tx1"/>
                          </a:solidFill>
                        </a:rPr>
                        <a:t>d450</a:t>
                      </a:r>
                      <a:endParaRPr kumimoji="1" lang="ja-JP" altLang="en-US" sz="1000" dirty="0">
                        <a:solidFill>
                          <a:schemeClr val="tx1"/>
                        </a:solidFill>
                      </a:endParaRPr>
                    </a:p>
                  </a:txBody>
                  <a:tcPr anchor="ctr">
                    <a:solidFill>
                      <a:srgbClr val="FFFF00"/>
                    </a:solidFill>
                  </a:tcPr>
                </a:tc>
                <a:tc>
                  <a:txBody>
                    <a:bodyPr/>
                    <a:lstStyle/>
                    <a:p>
                      <a:pPr algn="l"/>
                      <a:r>
                        <a:rPr kumimoji="1" lang="ja-JP" altLang="en-US" sz="1000" dirty="0">
                          <a:solidFill>
                            <a:schemeClr val="tx1"/>
                          </a:solidFill>
                        </a:rPr>
                        <a:t>寝室の蛍光灯なし</a:t>
                      </a:r>
                    </a:p>
                  </a:txBody>
                  <a:tcPr>
                    <a:solidFill>
                      <a:srgbClr val="FFFF00"/>
                    </a:solidFill>
                  </a:tcPr>
                </a:tc>
                <a:tc>
                  <a:txBody>
                    <a:bodyPr/>
                    <a:lstStyle/>
                    <a:p>
                      <a:pPr algn="ctr"/>
                      <a:r>
                        <a:rPr kumimoji="1" lang="en-US" altLang="ja-JP" sz="1000" dirty="0"/>
                        <a:t>e240</a:t>
                      </a:r>
                      <a:endParaRPr kumimoji="1" lang="ja-JP" altLang="en-US" sz="1000" dirty="0"/>
                    </a:p>
                  </a:txBody>
                  <a:tcPr anchor="ctr">
                    <a:solidFill>
                      <a:srgbClr val="FFFF00"/>
                    </a:solidFill>
                  </a:tcP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円背</a:t>
                      </a:r>
                    </a:p>
                  </a:txBody>
                  <a:tcPr anchor="ctr">
                    <a:noFill/>
                  </a:tcPr>
                </a:tc>
                <a:tc>
                  <a:txBody>
                    <a:bodyPr/>
                    <a:lstStyle/>
                    <a:p>
                      <a:pPr algn="ctr"/>
                      <a:r>
                        <a:rPr kumimoji="1" lang="en-US" altLang="ja-JP" sz="1000" dirty="0">
                          <a:solidFill>
                            <a:schemeClr val="tx1"/>
                          </a:solidFill>
                        </a:rPr>
                        <a:t>s760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入浴及び清拭動作に介助が必要</a:t>
                      </a:r>
                    </a:p>
                  </a:txBody>
                  <a:tcPr>
                    <a:solidFill>
                      <a:srgbClr val="FFFF00"/>
                    </a:solidFill>
                  </a:tcPr>
                </a:tc>
                <a:tc>
                  <a:txBody>
                    <a:bodyPr/>
                    <a:lstStyle/>
                    <a:p>
                      <a:pPr algn="ctr"/>
                      <a:r>
                        <a:rPr kumimoji="1" lang="en-US" altLang="ja-JP" sz="1000" dirty="0">
                          <a:solidFill>
                            <a:schemeClr val="tx1"/>
                          </a:solidFill>
                        </a:rPr>
                        <a:t>d510</a:t>
                      </a:r>
                      <a:endParaRPr kumimoji="1" lang="ja-JP" altLang="en-US" sz="1000" dirty="0">
                        <a:solidFill>
                          <a:schemeClr val="tx1"/>
                        </a:solidFill>
                      </a:endParaRPr>
                    </a:p>
                  </a:txBody>
                  <a:tcPr anchor="ctr">
                    <a:solidFill>
                      <a:srgbClr val="FFFF00"/>
                    </a:solidFill>
                  </a:tcPr>
                </a:tc>
                <a:tc>
                  <a:txBody>
                    <a:bodyPr/>
                    <a:lstStyle/>
                    <a:p>
                      <a:pPr algn="l"/>
                      <a:r>
                        <a:rPr kumimoji="1" lang="ja-JP" altLang="en-US" sz="1000" dirty="0">
                          <a:solidFill>
                            <a:schemeClr val="tx1"/>
                          </a:solidFill>
                        </a:rPr>
                        <a:t>キーパーソンの妹は遠方に在住</a:t>
                      </a:r>
                    </a:p>
                  </a:txBody>
                  <a:tcPr/>
                </a:tc>
                <a:tc>
                  <a:txBody>
                    <a:bodyPr/>
                    <a:lstStyle/>
                    <a:p>
                      <a:pPr algn="ctr"/>
                      <a:r>
                        <a:rPr kumimoji="1" lang="en-US" altLang="ja-JP" sz="1000" dirty="0"/>
                        <a:t>e310</a:t>
                      </a:r>
                      <a:endParaRPr kumimoji="1" lang="ja-JP" altLang="en-US" sz="10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うつ傾向</a:t>
                      </a:r>
                    </a:p>
                  </a:txBody>
                  <a:tcPr anchor="ctr"/>
                </a:tc>
                <a:tc>
                  <a:txBody>
                    <a:bodyPr/>
                    <a:lstStyle/>
                    <a:p>
                      <a:pPr algn="ctr"/>
                      <a:r>
                        <a:rPr kumimoji="1" lang="en-US" altLang="ja-JP" sz="1000" dirty="0">
                          <a:solidFill>
                            <a:schemeClr val="tx1"/>
                          </a:solidFill>
                        </a:rPr>
                        <a:t>b126</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尿失禁あり</a:t>
                      </a:r>
                    </a:p>
                  </a:txBody>
                  <a:tcPr>
                    <a:solidFill>
                      <a:srgbClr val="FFFF00"/>
                    </a:solidFill>
                  </a:tcPr>
                </a:tc>
                <a:tc>
                  <a:txBody>
                    <a:bodyPr/>
                    <a:lstStyle/>
                    <a:p>
                      <a:pPr algn="ctr"/>
                      <a:r>
                        <a:rPr kumimoji="1" lang="en-US" altLang="ja-JP" sz="1000" dirty="0">
                          <a:solidFill>
                            <a:schemeClr val="tx1"/>
                          </a:solidFill>
                        </a:rPr>
                        <a:t>d530</a:t>
                      </a:r>
                      <a:endParaRPr kumimoji="1" lang="ja-JP" altLang="en-US" sz="1000" dirty="0">
                        <a:solidFill>
                          <a:schemeClr val="tx1"/>
                        </a:solidFill>
                      </a:endParaRPr>
                    </a:p>
                  </a:txBody>
                  <a:tcPr anchor="ctr">
                    <a:solidFill>
                      <a:srgbClr val="FFFF00"/>
                    </a:solidFill>
                  </a:tcPr>
                </a:tc>
                <a:tc>
                  <a:txBody>
                    <a:bodyPr/>
                    <a:lstStyle/>
                    <a:p>
                      <a:pPr algn="l"/>
                      <a:r>
                        <a:rPr kumimoji="1" lang="ja-JP" altLang="en-US" sz="1000" dirty="0">
                          <a:solidFill>
                            <a:schemeClr val="tx1"/>
                          </a:solidFill>
                        </a:rPr>
                        <a:t>親族との関わりが希薄</a:t>
                      </a:r>
                    </a:p>
                  </a:txBody>
                  <a:tcPr>
                    <a:noFill/>
                  </a:tcPr>
                </a:tc>
                <a:tc>
                  <a:txBody>
                    <a:bodyPr/>
                    <a:lstStyle/>
                    <a:p>
                      <a:pPr algn="ctr"/>
                      <a:r>
                        <a:rPr kumimoji="1" lang="en-US" altLang="ja-JP" sz="1000" dirty="0"/>
                        <a:t>e315</a:t>
                      </a:r>
                      <a:endParaRPr kumimoji="1" lang="ja-JP" altLang="en-US" sz="10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下肢筋力低下</a:t>
                      </a:r>
                    </a:p>
                  </a:txBody>
                  <a:tcPr anchor="ctr">
                    <a:solidFill>
                      <a:srgbClr val="FFFF00"/>
                    </a:solidFill>
                  </a:tcPr>
                </a:tc>
                <a:tc>
                  <a:txBody>
                    <a:bodyPr/>
                    <a:lstStyle/>
                    <a:p>
                      <a:pPr algn="ctr"/>
                      <a:r>
                        <a:rPr kumimoji="1" lang="en-US" altLang="ja-JP" sz="1000" dirty="0">
                          <a:solidFill>
                            <a:schemeClr val="tx1"/>
                          </a:solidFill>
                        </a:rPr>
                        <a:t>b730</a:t>
                      </a:r>
                      <a:endParaRPr kumimoji="1" lang="ja-JP" altLang="en-US" sz="1000" dirty="0">
                        <a:solidFill>
                          <a:schemeClr val="tx1"/>
                        </a:solidFill>
                      </a:endParaRPr>
                    </a:p>
                  </a:txBody>
                  <a:tcPr anchor="ctr">
                    <a:solidFill>
                      <a:srgbClr val="FFFF00"/>
                    </a:solidFill>
                  </a:tcPr>
                </a:tc>
                <a:tc>
                  <a:txBody>
                    <a:bodyPr/>
                    <a:lstStyle/>
                    <a:p>
                      <a:pPr algn="l"/>
                      <a:r>
                        <a:rPr kumimoji="1" lang="ja-JP" altLang="en-US" sz="1000" dirty="0">
                          <a:solidFill>
                            <a:schemeClr val="tx1"/>
                          </a:solidFill>
                        </a:rPr>
                        <a:t>掃除未実施で室内の整理が必要</a:t>
                      </a:r>
                    </a:p>
                  </a:txBody>
                  <a:tcPr>
                    <a:solidFill>
                      <a:srgbClr val="FFFF00"/>
                    </a:solidFill>
                  </a:tcPr>
                </a:tc>
                <a:tc>
                  <a:txBody>
                    <a:bodyPr/>
                    <a:lstStyle/>
                    <a:p>
                      <a:pPr algn="ctr"/>
                      <a:r>
                        <a:rPr kumimoji="1" lang="en-US" altLang="ja-JP" sz="1000" dirty="0">
                          <a:solidFill>
                            <a:schemeClr val="tx1"/>
                          </a:solidFill>
                        </a:rPr>
                        <a:t>d640</a:t>
                      </a:r>
                      <a:endParaRPr kumimoji="1" lang="ja-JP" altLang="en-US" sz="1000" dirty="0">
                        <a:solidFill>
                          <a:schemeClr val="tx1"/>
                        </a:solidFill>
                      </a:endParaRPr>
                    </a:p>
                  </a:txBody>
                  <a:tcPr anchor="ctr">
                    <a:solidFill>
                      <a:srgbClr val="FFFF00"/>
                    </a:solidFill>
                  </a:tcPr>
                </a:tc>
                <a:tc>
                  <a:txBody>
                    <a:bodyPr/>
                    <a:lstStyle/>
                    <a:p>
                      <a:pPr algn="l"/>
                      <a:endParaRPr kumimoji="1" lang="ja-JP" altLang="en-US" sz="1000" dirty="0">
                        <a:solidFill>
                          <a:schemeClr val="tx1"/>
                        </a:solidFill>
                      </a:endParaRPr>
                    </a:p>
                  </a:txBody>
                  <a:tcPr/>
                </a:tc>
                <a:tc>
                  <a:txBody>
                    <a:bodyPr/>
                    <a:lstStyle/>
                    <a:p>
                      <a:pPr algn="ctr"/>
                      <a:endParaRPr kumimoji="1" lang="ja-JP" altLang="en-US" sz="10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1000" dirty="0">
                        <a:solidFill>
                          <a:schemeClr val="tx1"/>
                        </a:solidFill>
                      </a:endParaRPr>
                    </a:p>
                  </a:txBody>
                  <a:tcPr anchor="ctr"/>
                </a:tc>
                <a:tc>
                  <a:txBody>
                    <a:bodyPr/>
                    <a:lstStyle/>
                    <a:p>
                      <a:pPr algn="ctr"/>
                      <a:endParaRPr kumimoji="1" lang="ja-JP" altLang="en-US" sz="1000" dirty="0">
                        <a:solidFill>
                          <a:schemeClr val="tx1"/>
                        </a:solidFill>
                      </a:endParaRPr>
                    </a:p>
                  </a:txBody>
                  <a:tcPr anchor="ctr"/>
                </a:tc>
                <a:tc>
                  <a:txBody>
                    <a:bodyPr/>
                    <a:lstStyle/>
                    <a:p>
                      <a:pPr algn="l"/>
                      <a:r>
                        <a:rPr kumimoji="1" lang="ja-JP" altLang="en-US" sz="900" dirty="0">
                          <a:solidFill>
                            <a:schemeClr val="tx1"/>
                          </a:solidFill>
                        </a:rPr>
                        <a:t>食事は弁当などで栄養管理が不十分</a:t>
                      </a:r>
                    </a:p>
                  </a:txBody>
                  <a:tcPr/>
                </a:tc>
                <a:tc>
                  <a:txBody>
                    <a:bodyPr/>
                    <a:lstStyle/>
                    <a:p>
                      <a:pPr algn="ctr"/>
                      <a:r>
                        <a:rPr kumimoji="1" lang="en-US" altLang="ja-JP" sz="1000" dirty="0">
                          <a:solidFill>
                            <a:schemeClr val="tx1"/>
                          </a:solidFill>
                        </a:rPr>
                        <a:t>d570</a:t>
                      </a:r>
                      <a:endParaRPr kumimoji="1" lang="ja-JP" altLang="en-US" sz="1000" dirty="0">
                        <a:solidFill>
                          <a:schemeClr val="tx1"/>
                        </a:solidFill>
                      </a:endParaRPr>
                    </a:p>
                  </a:txBody>
                  <a:tcPr anchor="ctr"/>
                </a:tc>
                <a:tc>
                  <a:txBody>
                    <a:bodyPr/>
                    <a:lstStyle/>
                    <a:p>
                      <a:pPr algn="l"/>
                      <a:endParaRPr kumimoji="1" lang="ja-JP" altLang="en-US" sz="1000" dirty="0">
                        <a:solidFill>
                          <a:schemeClr val="tx1"/>
                        </a:solidFill>
                      </a:endParaRPr>
                    </a:p>
                  </a:txBody>
                  <a:tcPr/>
                </a:tc>
                <a:tc>
                  <a:txBody>
                    <a:bodyPr/>
                    <a:lstStyle/>
                    <a:p>
                      <a:pPr algn="ctr"/>
                      <a:endParaRPr kumimoji="1" lang="ja-JP" altLang="en-US" sz="10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1000" dirty="0">
                          <a:solidFill>
                            <a:schemeClr val="tx1"/>
                          </a:solidFill>
                        </a:rPr>
                        <a:t>認知機能問題なし</a:t>
                      </a:r>
                    </a:p>
                  </a:txBody>
                  <a:tcPr anchor="ctr">
                    <a:noFill/>
                  </a:tcPr>
                </a:tc>
                <a:tc>
                  <a:txBody>
                    <a:bodyPr/>
                    <a:lstStyle/>
                    <a:p>
                      <a:pPr algn="ctr"/>
                      <a:r>
                        <a:rPr kumimoji="1" lang="en-US" altLang="ja-JP" sz="1000" dirty="0">
                          <a:solidFill>
                            <a:schemeClr val="tx1"/>
                          </a:solidFill>
                        </a:rPr>
                        <a:t>b117</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屋内歩行は安定して可能</a:t>
                      </a:r>
                    </a:p>
                  </a:txBody>
                  <a:tcPr>
                    <a:noFill/>
                  </a:tcPr>
                </a:tc>
                <a:tc>
                  <a:txBody>
                    <a:bodyPr/>
                    <a:lstStyle/>
                    <a:p>
                      <a:pPr algn="ctr"/>
                      <a:r>
                        <a:rPr kumimoji="1" lang="en-US" altLang="ja-JP" sz="1000" dirty="0">
                          <a:solidFill>
                            <a:schemeClr val="tx1"/>
                          </a:solidFill>
                        </a:rPr>
                        <a:t>d460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近隣にコンビニなどあり</a:t>
                      </a:r>
                    </a:p>
                  </a:txBody>
                  <a:tcPr/>
                </a:tc>
                <a:tc>
                  <a:txBody>
                    <a:bodyPr/>
                    <a:lstStyle/>
                    <a:p>
                      <a:pPr algn="ctr"/>
                      <a:r>
                        <a:rPr kumimoji="1" lang="en-US" altLang="ja-JP" sz="1000" dirty="0"/>
                        <a:t>e210</a:t>
                      </a:r>
                      <a:endParaRPr kumimoji="1" lang="ja-JP" altLang="en-US" sz="10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noFill/>
                  </a:tcPr>
                </a:tc>
                <a:tc>
                  <a:txBody>
                    <a:bodyPr/>
                    <a:lstStyle/>
                    <a:p>
                      <a:pPr algn="ct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noFill/>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107071" y="1243907"/>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79761" y="5423352"/>
            <a:ext cx="8925727" cy="626499"/>
            <a:chOff x="78058" y="6156964"/>
            <a:chExt cx="8987884" cy="626499"/>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97029" y="6156964"/>
              <a:ext cx="1072871" cy="626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100054" y="4220345"/>
            <a:ext cx="8938309" cy="2641268"/>
            <a:chOff x="194283" y="1155228"/>
            <a:chExt cx="8938309" cy="2641268"/>
          </a:xfrm>
        </p:grpSpPr>
        <p:sp>
          <p:nvSpPr>
            <p:cNvPr id="22" name="角丸四角形 3">
              <a:extLst>
                <a:ext uri="{FF2B5EF4-FFF2-40B4-BE49-F238E27FC236}">
                  <a16:creationId xmlns:a16="http://schemas.microsoft.com/office/drawing/2014/main" id="{02CA2A26-65E9-4231-AFDE-8A6FC4AF5012}"/>
                </a:ext>
              </a:extLst>
            </p:cNvPr>
            <p:cNvSpPr/>
            <p:nvPr/>
          </p:nvSpPr>
          <p:spPr>
            <a:xfrm>
              <a:off x="211929" y="1165432"/>
              <a:ext cx="8887786"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211930" y="1155228"/>
              <a:ext cx="1030846"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94283" y="3110800"/>
              <a:ext cx="1080344" cy="484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268016" y="3542580"/>
              <a:ext cx="7864576" cy="253916"/>
            </a:xfrm>
            <a:prstGeom prst="rect">
              <a:avLst/>
            </a:prstGeom>
            <a:noFill/>
          </p:spPr>
          <p:txBody>
            <a:bodyPr wrap="square" rtlCol="0">
              <a:spAutoFit/>
            </a:bodyPr>
            <a:lstStyle/>
            <a:p>
              <a:endParaRPr kumimoji="1" lang="ja-JP" altLang="en-US" sz="1050" dirty="0"/>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117943" y="6179767"/>
            <a:ext cx="8887545" cy="497445"/>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22049" y="6231073"/>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05972"/>
            <a:ext cx="879696" cy="261610"/>
          </a:xfrm>
          <a:prstGeom prst="rect">
            <a:avLst/>
          </a:prstGeom>
          <a:noFill/>
        </p:spPr>
        <p:txBody>
          <a:bodyPr wrap="square" rtlCol="0">
            <a:spAutoFit/>
          </a:bodyPr>
          <a:lstStyle/>
          <a:p>
            <a:r>
              <a:rPr kumimoji="1" lang="ja-JP" altLang="en-US" sz="1100" dirty="0"/>
              <a:t>要介護</a:t>
            </a:r>
            <a:r>
              <a:rPr lang="ja-JP" altLang="en-US" sz="1100" dirty="0"/>
              <a:t>１</a:t>
            </a:r>
            <a:endParaRPr kumimoji="1" lang="ja-JP" altLang="en-US" sz="1100" dirty="0"/>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028386" y="800696"/>
            <a:ext cx="977103" cy="261610"/>
          </a:xfrm>
          <a:prstGeom prst="rect">
            <a:avLst/>
          </a:prstGeom>
          <a:noFill/>
        </p:spPr>
        <p:txBody>
          <a:bodyPr wrap="square" rtlCol="0">
            <a:spAutoFit/>
          </a:bodyPr>
          <a:lstStyle/>
          <a:p>
            <a:r>
              <a:rPr lang="ja-JP" altLang="en-US" sz="1100" dirty="0">
                <a:solidFill>
                  <a:srgbClr val="FF0000"/>
                </a:solidFill>
              </a:rPr>
              <a:t>　</a:t>
            </a:r>
            <a:r>
              <a:rPr lang="ja-JP" altLang="en-US" sz="1100" dirty="0"/>
              <a:t>廃用</a:t>
            </a:r>
            <a:endParaRPr kumimoji="1" lang="ja-JP" altLang="en-US" sz="1100" dirty="0"/>
          </a:p>
        </p:txBody>
      </p:sp>
      <p:sp>
        <p:nvSpPr>
          <p:cNvPr id="41" name="正方形/長方形 40"/>
          <p:cNvSpPr/>
          <p:nvPr/>
        </p:nvSpPr>
        <p:spPr>
          <a:xfrm>
            <a:off x="1169808" y="657055"/>
            <a:ext cx="5913550" cy="415498"/>
          </a:xfrm>
          <a:prstGeom prst="rect">
            <a:avLst/>
          </a:prstGeom>
        </p:spPr>
        <p:txBody>
          <a:bodyPr wrap="square">
            <a:spAutoFit/>
          </a:bodyPr>
          <a:lstStyle/>
          <a:p>
            <a:pPr defTabSz="633039"/>
            <a:r>
              <a:rPr lang="en-US" altLang="ja-JP" sz="1050" dirty="0">
                <a:latin typeface="ＭＳ Ｐゴシック"/>
                <a:cs typeface="ＭＳ Ｐゴシック" charset="0"/>
              </a:rPr>
              <a:t>60</a:t>
            </a:r>
            <a:r>
              <a:rPr lang="ja-JP" altLang="en-US" sz="1050" dirty="0">
                <a:latin typeface="ＭＳ Ｐゴシック"/>
                <a:cs typeface="ＭＳ Ｐゴシック" charset="0"/>
              </a:rPr>
              <a:t>代　男性　脱力感や意欲低下、動作緩慢などの症状が持続してみられ入院される。入院中から尿失禁など多くなり、身なりの清潔感が乏しい。退院時においても尿失禁や動作緩慢さなどみられていた。</a:t>
            </a:r>
            <a:endParaRPr lang="en-US" altLang="ja-JP" sz="105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199530" y="4744831"/>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（環境調整　）</a:t>
            </a:r>
            <a:endParaRPr lang="ja-JP" altLang="ja-JP" sz="1200" dirty="0"/>
          </a:p>
        </p:txBody>
      </p:sp>
      <p:sp>
        <p:nvSpPr>
          <p:cNvPr id="60" name="テキスト ボックス 59"/>
          <p:cNvSpPr txBox="1"/>
          <p:nvPr/>
        </p:nvSpPr>
        <p:spPr>
          <a:xfrm>
            <a:off x="1183618" y="5413437"/>
            <a:ext cx="7821868" cy="646331"/>
          </a:xfrm>
          <a:prstGeom prst="rect">
            <a:avLst/>
          </a:prstGeom>
          <a:noFill/>
        </p:spPr>
        <p:txBody>
          <a:bodyPr wrap="square" rtlCol="0">
            <a:spAutoFit/>
          </a:bodyPr>
          <a:lstStyle/>
          <a:p>
            <a:pPr defTabSz="633039"/>
            <a:r>
              <a:rPr lang="ja-JP" altLang="en-US" sz="1200" spc="-150" dirty="0">
                <a:latin typeface="ＭＳ ゴシック" panose="020B0609070205080204" pitchFamily="49" charset="-128"/>
                <a:ea typeface="ＭＳ ゴシック" panose="020B0609070205080204" pitchFamily="49" charset="-128"/>
              </a:rPr>
              <a:t>入院による廃用症候群の影響が大きいと考え、まずは日常生活での活動性向上を考えた。通所リハでは基礎体力の向上や他利用者との交流をはかりながら、訪問ヘルパー利用時には共同作業を促した。また自宅環境などから本人の生活習慣の改善も必要と考え、自宅内の環境調整を実施した。</a:t>
            </a:r>
            <a:endParaRPr lang="en-US" altLang="ja-JP" sz="1200" spc="-150" dirty="0">
              <a:solidFill>
                <a:srgbClr val="FF0000"/>
              </a:solidFill>
              <a:latin typeface="ＭＳ ゴシック" panose="020B0609070205080204" pitchFamily="49" charset="-128"/>
              <a:ea typeface="ＭＳ ゴシック" panose="020B0609070205080204" pitchFamily="49" charset="-128"/>
            </a:endParaRPr>
          </a:p>
        </p:txBody>
      </p:sp>
      <p:sp>
        <p:nvSpPr>
          <p:cNvPr id="45" name="テキスト ボックス 44">
            <a:extLst>
              <a:ext uri="{FF2B5EF4-FFF2-40B4-BE49-F238E27FC236}">
                <a16:creationId xmlns:a16="http://schemas.microsoft.com/office/drawing/2014/main" id="{35BEC973-27B4-49A0-9194-CC7667660517}"/>
              </a:ext>
            </a:extLst>
          </p:cNvPr>
          <p:cNvSpPr txBox="1"/>
          <p:nvPr/>
        </p:nvSpPr>
        <p:spPr>
          <a:xfrm>
            <a:off x="1222049" y="4275193"/>
            <a:ext cx="4105681" cy="400110"/>
          </a:xfrm>
          <a:prstGeom prst="rect">
            <a:avLst/>
          </a:prstGeom>
          <a:noFill/>
        </p:spPr>
        <p:txBody>
          <a:bodyPr wrap="square" rtlCol="0">
            <a:spAutoFit/>
          </a:bodyPr>
          <a:lstStyle/>
          <a:p>
            <a:r>
              <a:rPr lang="ja-JP" altLang="en-US" sz="1000" dirty="0"/>
              <a:t>まずは身の回りの事を一人で出来るようになる。</a:t>
            </a:r>
            <a:endParaRPr lang="en-US" altLang="ja-JP" sz="1000" dirty="0"/>
          </a:p>
          <a:p>
            <a:r>
              <a:rPr lang="ja-JP" altLang="en-US" sz="1000" dirty="0"/>
              <a:t>入院前の</a:t>
            </a:r>
            <a:r>
              <a:rPr lang="en-US" altLang="ja-JP" sz="1000" dirty="0"/>
              <a:t>ADL</a:t>
            </a:r>
            <a:r>
              <a:rPr lang="ja-JP" altLang="en-US" sz="1000" dirty="0"/>
              <a:t>を目標にする。（セルフケア、買い物、近隣への散歩など）</a:t>
            </a:r>
          </a:p>
        </p:txBody>
      </p:sp>
      <p:sp>
        <p:nvSpPr>
          <p:cNvPr id="58" name="テキスト ボックス 57">
            <a:extLst>
              <a:ext uri="{FF2B5EF4-FFF2-40B4-BE49-F238E27FC236}">
                <a16:creationId xmlns:a16="http://schemas.microsoft.com/office/drawing/2014/main" id="{CA5EB2B3-7976-4B8E-B4ED-CAA8AB6D0C44}"/>
              </a:ext>
            </a:extLst>
          </p:cNvPr>
          <p:cNvSpPr txBox="1"/>
          <p:nvPr/>
        </p:nvSpPr>
        <p:spPr>
          <a:xfrm>
            <a:off x="1206123" y="6406966"/>
            <a:ext cx="1949573" cy="253916"/>
          </a:xfrm>
          <a:prstGeom prst="rect">
            <a:avLst/>
          </a:prstGeom>
          <a:noFill/>
        </p:spPr>
        <p:txBody>
          <a:bodyPr wrap="none" rtlCol="0">
            <a:spAutoFit/>
          </a:bodyPr>
          <a:lstStyle/>
          <a:p>
            <a:r>
              <a:rPr lang="ja-JP" altLang="en-US" sz="1050" dirty="0"/>
              <a:t>実行度　</a:t>
            </a:r>
            <a:r>
              <a:rPr lang="en-US" altLang="ja-JP" sz="1050" dirty="0"/>
              <a:t>3</a:t>
            </a:r>
            <a:r>
              <a:rPr lang="ja-JP" altLang="en-US" sz="1050" dirty="0"/>
              <a:t>→</a:t>
            </a:r>
            <a:r>
              <a:rPr lang="en-US" altLang="ja-JP" sz="1050" dirty="0"/>
              <a:t>10</a:t>
            </a:r>
            <a:r>
              <a:rPr lang="ja-JP" altLang="en-US" sz="1050" dirty="0"/>
              <a:t>　　満足度</a:t>
            </a:r>
            <a:r>
              <a:rPr lang="en-US" altLang="ja-JP" sz="1050" dirty="0"/>
              <a:t>5</a:t>
            </a:r>
            <a:r>
              <a:rPr lang="ja-JP" altLang="en-US" sz="1050" dirty="0"/>
              <a:t>→</a:t>
            </a:r>
            <a:r>
              <a:rPr lang="en-US" altLang="ja-JP" sz="1050" dirty="0"/>
              <a:t>10</a:t>
            </a:r>
            <a:r>
              <a:rPr lang="ja-JP" altLang="en-US" sz="1050" dirty="0"/>
              <a:t> </a:t>
            </a:r>
          </a:p>
        </p:txBody>
      </p:sp>
      <p:sp>
        <p:nvSpPr>
          <p:cNvPr id="61" name="テキスト ボックス 60">
            <a:extLst>
              <a:ext uri="{FF2B5EF4-FFF2-40B4-BE49-F238E27FC236}">
                <a16:creationId xmlns:a16="http://schemas.microsoft.com/office/drawing/2014/main" id="{35BEC973-27B4-49A0-9194-CC7667660517}"/>
              </a:ext>
            </a:extLst>
          </p:cNvPr>
          <p:cNvSpPr txBox="1"/>
          <p:nvPr/>
        </p:nvSpPr>
        <p:spPr>
          <a:xfrm>
            <a:off x="3108656" y="6230079"/>
            <a:ext cx="5857761" cy="400110"/>
          </a:xfrm>
          <a:prstGeom prst="rect">
            <a:avLst/>
          </a:prstGeom>
          <a:noFill/>
        </p:spPr>
        <p:txBody>
          <a:bodyPr wrap="square" rtlCol="0">
            <a:spAutoFit/>
          </a:bodyPr>
          <a:lstStyle/>
          <a:p>
            <a:r>
              <a:rPr lang="ja-JP" altLang="en-US" sz="1000" dirty="0"/>
              <a:t>近隣の散歩や買い物などは一人で行ける様になった。また、今後は自動車運転も再開していきたいと活動への意欲も向上した。</a:t>
            </a:r>
          </a:p>
        </p:txBody>
      </p:sp>
      <p:sp>
        <p:nvSpPr>
          <p:cNvPr id="30" name="スライド番号プレースホルダー 3">
            <a:extLst>
              <a:ext uri="{FF2B5EF4-FFF2-40B4-BE49-F238E27FC236}">
                <a16:creationId xmlns:a16="http://schemas.microsoft.com/office/drawing/2014/main" id="{3048AEB6-1983-408E-AD71-0682980F922D}"/>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16</a:t>
            </a:r>
          </a:p>
        </p:txBody>
      </p:sp>
      <p:sp>
        <p:nvSpPr>
          <p:cNvPr id="32" name="スライド番号プレースホルダー 5">
            <a:extLst>
              <a:ext uri="{FF2B5EF4-FFF2-40B4-BE49-F238E27FC236}">
                <a16:creationId xmlns:a16="http://schemas.microsoft.com/office/drawing/2014/main" id="{7DD528F2-17D8-4668-AED2-62F83316AF3C}"/>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18</a:t>
            </a:fld>
            <a:r>
              <a:rPr kumimoji="1" lang="en-US" altLang="ja-JP" sz="2000" dirty="0">
                <a:solidFill>
                  <a:schemeClr val="tx1"/>
                </a:solidFill>
              </a:rPr>
              <a:t>-</a:t>
            </a:r>
          </a:p>
        </p:txBody>
      </p:sp>
    </p:spTree>
    <p:extLst>
      <p:ext uri="{BB962C8B-B14F-4D97-AF65-F5344CB8AC3E}">
        <p14:creationId xmlns:p14="http://schemas.microsoft.com/office/powerpoint/2010/main" val="247966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54B2C87-552C-463B-96FB-4865C3E6E189}"/>
              </a:ext>
            </a:extLst>
          </p:cNvPr>
          <p:cNvSpPr>
            <a:spLocks noGrp="1"/>
          </p:cNvSpPr>
          <p:nvPr>
            <p:ph idx="1"/>
          </p:nvPr>
        </p:nvSpPr>
        <p:spPr>
          <a:xfrm>
            <a:off x="3131840" y="3735288"/>
            <a:ext cx="3408476" cy="432048"/>
          </a:xfrm>
        </p:spPr>
        <p:txBody>
          <a:bodyPr>
            <a:noAutofit/>
          </a:bodyPr>
          <a:lstStyle/>
          <a:p>
            <a:pPr marL="0" indent="0" algn="ctr">
              <a:buNone/>
            </a:pPr>
            <a:r>
              <a:rPr lang="ja-JP" altLang="en-US" sz="2000" dirty="0">
                <a:latin typeface="メイリオ" panose="020B0604030504040204" pitchFamily="50" charset="-128"/>
                <a:ea typeface="メイリオ" panose="020B0604030504040204" pitchFamily="50" charset="-128"/>
              </a:rPr>
              <a:t>事　例　集　目　次</a:t>
            </a:r>
            <a:endParaRPr kumimoji="1" lang="ja-JP" altLang="en-US" sz="200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BFBEC573-C46F-4D3B-AE2C-19C7D3E12804}"/>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a:t>
            </a:fld>
            <a:r>
              <a:rPr kumimoji="1" lang="en-US" altLang="ja-JP" sz="2000" dirty="0">
                <a:solidFill>
                  <a:schemeClr val="tx1"/>
                </a:solidFill>
              </a:rPr>
              <a:t>-</a:t>
            </a:r>
          </a:p>
        </p:txBody>
      </p:sp>
      <p:graphicFrame>
        <p:nvGraphicFramePr>
          <p:cNvPr id="10" name="表 9">
            <a:extLst>
              <a:ext uri="{FF2B5EF4-FFF2-40B4-BE49-F238E27FC236}">
                <a16:creationId xmlns:a16="http://schemas.microsoft.com/office/drawing/2014/main" id="{2707476D-FE3A-4058-B028-0C5ADA56D28F}"/>
              </a:ext>
            </a:extLst>
          </p:cNvPr>
          <p:cNvGraphicFramePr>
            <a:graphicFrameLocks noGrp="1"/>
          </p:cNvGraphicFramePr>
          <p:nvPr>
            <p:extLst>
              <p:ext uri="{D42A27DB-BD31-4B8C-83A1-F6EECF244321}">
                <p14:modId xmlns:p14="http://schemas.microsoft.com/office/powerpoint/2010/main" val="3712224119"/>
              </p:ext>
            </p:extLst>
          </p:nvPr>
        </p:nvGraphicFramePr>
        <p:xfrm>
          <a:off x="673224" y="4167336"/>
          <a:ext cx="7992888" cy="1981200"/>
        </p:xfrm>
        <a:graphic>
          <a:graphicData uri="http://schemas.openxmlformats.org/drawingml/2006/table">
            <a:tbl>
              <a:tblPr firstRow="1" bandRow="1">
                <a:tableStyleId>{5C22544A-7EE6-4342-B048-85BDC9FD1C3A}</a:tableStyleId>
              </a:tblPr>
              <a:tblGrid>
                <a:gridCol w="6242065">
                  <a:extLst>
                    <a:ext uri="{9D8B030D-6E8A-4147-A177-3AD203B41FA5}">
                      <a16:colId xmlns:a16="http://schemas.microsoft.com/office/drawing/2014/main" val="2985056615"/>
                    </a:ext>
                  </a:extLst>
                </a:gridCol>
                <a:gridCol w="1750823">
                  <a:extLst>
                    <a:ext uri="{9D8B030D-6E8A-4147-A177-3AD203B41FA5}">
                      <a16:colId xmlns:a16="http://schemas.microsoft.com/office/drawing/2014/main" val="298628841"/>
                    </a:ext>
                  </a:extLst>
                </a:gridCol>
              </a:tblGrid>
              <a:tr h="370840">
                <a:tc>
                  <a:txBody>
                    <a:bodyPr/>
                    <a:lstStyle/>
                    <a:p>
                      <a:pPr algn="ctr"/>
                      <a:r>
                        <a:rPr kumimoji="1" lang="ja-JP" altLang="en-US" sz="2000" b="0" dirty="0">
                          <a:latin typeface="メイリオ" panose="020B0604030504040204" pitchFamily="50" charset="-128"/>
                          <a:ea typeface="メイリオ" panose="020B0604030504040204" pitchFamily="50" charset="-128"/>
                        </a:rPr>
                        <a:t>項　目</a:t>
                      </a:r>
                    </a:p>
                  </a:txBody>
                  <a:tcPr/>
                </a:tc>
                <a:tc>
                  <a:txBody>
                    <a:bodyPr/>
                    <a:lstStyle/>
                    <a:p>
                      <a:pPr algn="ctr"/>
                      <a:r>
                        <a:rPr kumimoji="1" lang="ja-JP" altLang="en-US" sz="2000" b="0" dirty="0">
                          <a:latin typeface="メイリオ" panose="020B0604030504040204" pitchFamily="50" charset="-128"/>
                          <a:ea typeface="メイリオ" panose="020B0604030504040204" pitchFamily="50" charset="-128"/>
                        </a:rPr>
                        <a:t>ページ</a:t>
                      </a:r>
                    </a:p>
                  </a:txBody>
                  <a:tcPr/>
                </a:tc>
                <a:extLst>
                  <a:ext uri="{0D108BD9-81ED-4DB2-BD59-A6C34878D82A}">
                    <a16:rowId xmlns:a16="http://schemas.microsoft.com/office/drawing/2014/main" val="897636727"/>
                  </a:ext>
                </a:extLst>
              </a:tr>
              <a:tr h="370840">
                <a:tc>
                  <a:txBody>
                    <a:bodyPr/>
                    <a:lstStyle/>
                    <a:p>
                      <a:r>
                        <a:rPr kumimoji="1" lang="ja-JP" altLang="en-US" sz="2000" b="0" dirty="0">
                          <a:latin typeface="メイリオ" panose="020B0604030504040204" pitchFamily="50" charset="-128"/>
                          <a:ea typeface="メイリオ" panose="020B0604030504040204" pitchFamily="50" charset="-128"/>
                        </a:rPr>
                        <a:t>　事例一覧</a:t>
                      </a:r>
                    </a:p>
                  </a:txBody>
                  <a:tcPr/>
                </a:tc>
                <a:tc>
                  <a:txBody>
                    <a:bodyPr/>
                    <a:lstStyle/>
                    <a:p>
                      <a:pPr algn="ctr"/>
                      <a:r>
                        <a:rPr kumimoji="1" lang="ja-JP" altLang="en-US" sz="2000" b="0" dirty="0">
                          <a:latin typeface="メイリオ" panose="020B0604030504040204" pitchFamily="50" charset="-128"/>
                          <a:ea typeface="メイリオ" panose="020B0604030504040204" pitchFamily="50" charset="-128"/>
                        </a:rPr>
                        <a:t>２</a:t>
                      </a:r>
                    </a:p>
                  </a:txBody>
                  <a:tcPr/>
                </a:tc>
                <a:extLst>
                  <a:ext uri="{0D108BD9-81ED-4DB2-BD59-A6C34878D82A}">
                    <a16:rowId xmlns:a16="http://schemas.microsoft.com/office/drawing/2014/main" val="68844726"/>
                  </a:ext>
                </a:extLst>
              </a:tr>
              <a:tr h="370840">
                <a:tc>
                  <a:txBody>
                    <a:bodyPr/>
                    <a:lstStyle/>
                    <a:p>
                      <a:r>
                        <a:rPr kumimoji="1" lang="ja-JP" altLang="en-US" sz="2000" b="0" dirty="0">
                          <a:latin typeface="メイリオ" panose="020B0604030504040204" pitchFamily="50" charset="-128"/>
                          <a:ea typeface="メイリオ" panose="020B0604030504040204" pitchFamily="50" charset="-128"/>
                        </a:rPr>
                        <a:t>　事例</a:t>
                      </a:r>
                    </a:p>
                  </a:txBody>
                  <a:tcPr/>
                </a:tc>
                <a:tc>
                  <a:txBody>
                    <a:bodyPr/>
                    <a:lstStyle/>
                    <a:p>
                      <a:pPr algn="ctr"/>
                      <a:r>
                        <a:rPr kumimoji="1" lang="ja-JP" altLang="en-US" sz="2000" b="0" dirty="0">
                          <a:latin typeface="メイリオ" panose="020B0604030504040204" pitchFamily="50" charset="-128"/>
                          <a:ea typeface="メイリオ" panose="020B0604030504040204" pitchFamily="50" charset="-128"/>
                        </a:rPr>
                        <a:t>３</a:t>
                      </a:r>
                    </a:p>
                  </a:txBody>
                  <a:tcPr/>
                </a:tc>
                <a:extLst>
                  <a:ext uri="{0D108BD9-81ED-4DB2-BD59-A6C34878D82A}">
                    <a16:rowId xmlns:a16="http://schemas.microsoft.com/office/drawing/2014/main" val="2395818418"/>
                  </a:ext>
                </a:extLst>
              </a:tr>
              <a:tr h="185420">
                <a:tc>
                  <a:txBody>
                    <a:bodyPr/>
                    <a:lstStyle/>
                    <a:p>
                      <a:r>
                        <a:rPr kumimoji="1" lang="ja-JP" altLang="en-US" sz="2000" b="0" dirty="0">
                          <a:latin typeface="メイリオ" panose="020B0604030504040204" pitchFamily="50" charset="-128"/>
                          <a:ea typeface="メイリオ" panose="020B0604030504040204" pitchFamily="50" charset="-128"/>
                        </a:rPr>
                        <a:t>　</a:t>
                      </a:r>
                      <a:r>
                        <a:rPr kumimoji="1" lang="en-US" altLang="ja-JP" sz="2000" b="0" dirty="0">
                          <a:latin typeface="メイリオ" panose="020B0604030504040204" pitchFamily="50" charset="-128"/>
                          <a:ea typeface="メイリオ" panose="020B0604030504040204" pitchFamily="50" charset="-128"/>
                        </a:rPr>
                        <a:t>ICF</a:t>
                      </a:r>
                      <a:r>
                        <a:rPr kumimoji="1" lang="ja-JP" altLang="en-US" sz="2000" b="0" dirty="0">
                          <a:latin typeface="メイリオ" panose="020B0604030504040204" pitchFamily="50" charset="-128"/>
                          <a:ea typeface="メイリオ" panose="020B0604030504040204" pitchFamily="50" charset="-128"/>
                        </a:rPr>
                        <a:t>の傾向</a:t>
                      </a:r>
                    </a:p>
                  </a:txBody>
                  <a:tcPr/>
                </a:tc>
                <a:tc>
                  <a:txBody>
                    <a:bodyPr/>
                    <a:lstStyle/>
                    <a:p>
                      <a:pPr algn="ctr"/>
                      <a:r>
                        <a:rPr kumimoji="1" lang="ja-JP" altLang="en-US" sz="2000" b="0" dirty="0">
                          <a:latin typeface="メイリオ" panose="020B0604030504040204" pitchFamily="50" charset="-128"/>
                          <a:ea typeface="メイリオ" panose="020B0604030504040204" pitchFamily="50" charset="-128"/>
                        </a:rPr>
                        <a:t>２１</a:t>
                      </a:r>
                    </a:p>
                  </a:txBody>
                  <a:tcPr/>
                </a:tc>
                <a:extLst>
                  <a:ext uri="{0D108BD9-81ED-4DB2-BD59-A6C34878D82A}">
                    <a16:rowId xmlns:a16="http://schemas.microsoft.com/office/drawing/2014/main" val="4282064523"/>
                  </a:ext>
                </a:extLst>
              </a:tr>
              <a:tr h="185420">
                <a:tc>
                  <a:txBody>
                    <a:bodyPr/>
                    <a:lstStyle/>
                    <a:p>
                      <a:r>
                        <a:rPr kumimoji="1" lang="ja-JP" altLang="en-US" sz="2000" b="0" dirty="0">
                          <a:latin typeface="メイリオ" panose="020B0604030504040204" pitchFamily="50" charset="-128"/>
                          <a:ea typeface="メイリオ" panose="020B0604030504040204" pitchFamily="50" charset="-128"/>
                        </a:rPr>
                        <a:t>　事例集作成に協力いただいた皆様</a:t>
                      </a:r>
                    </a:p>
                  </a:txBody>
                  <a:tcPr/>
                </a:tc>
                <a:tc>
                  <a:txBody>
                    <a:bodyPr/>
                    <a:lstStyle/>
                    <a:p>
                      <a:pPr algn="ctr"/>
                      <a:r>
                        <a:rPr kumimoji="1" lang="ja-JP" altLang="en-US" sz="2000" b="0" dirty="0">
                          <a:latin typeface="メイリオ" panose="020B0604030504040204" pitchFamily="50" charset="-128"/>
                          <a:ea typeface="メイリオ" panose="020B0604030504040204" pitchFamily="50" charset="-128"/>
                        </a:rPr>
                        <a:t>３０</a:t>
                      </a:r>
                    </a:p>
                  </a:txBody>
                  <a:tcPr/>
                </a:tc>
                <a:extLst>
                  <a:ext uri="{0D108BD9-81ED-4DB2-BD59-A6C34878D82A}">
                    <a16:rowId xmlns:a16="http://schemas.microsoft.com/office/drawing/2014/main" val="3705727077"/>
                  </a:ext>
                </a:extLst>
              </a:tr>
            </a:tbl>
          </a:graphicData>
        </a:graphic>
      </p:graphicFrame>
      <p:sp>
        <p:nvSpPr>
          <p:cNvPr id="11" name="コンテンツ プレースホルダー 2">
            <a:extLst>
              <a:ext uri="{FF2B5EF4-FFF2-40B4-BE49-F238E27FC236}">
                <a16:creationId xmlns:a16="http://schemas.microsoft.com/office/drawing/2014/main" id="{B5BF52C1-0C08-40F6-B080-1757113503E8}"/>
              </a:ext>
            </a:extLst>
          </p:cNvPr>
          <p:cNvSpPr txBox="1">
            <a:spLocks/>
          </p:cNvSpPr>
          <p:nvPr/>
        </p:nvSpPr>
        <p:spPr>
          <a:xfrm>
            <a:off x="179513" y="826210"/>
            <a:ext cx="8570055"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2400" dirty="0">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4B2E590A-2FE2-4609-8F68-D783FED72F5E}"/>
              </a:ext>
            </a:extLst>
          </p:cNvPr>
          <p:cNvSpPr>
            <a:spLocks noGrp="1"/>
          </p:cNvSpPr>
          <p:nvPr>
            <p:ph type="title"/>
          </p:nvPr>
        </p:nvSpPr>
        <p:spPr>
          <a:xfrm>
            <a:off x="436512" y="826210"/>
            <a:ext cx="8229600" cy="2846008"/>
          </a:xfrm>
        </p:spPr>
        <p:txBody>
          <a:bodyPr>
            <a:normAutofit fontScale="90000"/>
          </a:bodyPr>
          <a:lstStyle/>
          <a:p>
            <a:pPr algn="l"/>
            <a:r>
              <a:rPr lang="ja-JP" altLang="en-US" sz="2000" dirty="0">
                <a:latin typeface="メイリオ" panose="020B0604030504040204" pitchFamily="50" charset="-128"/>
                <a:ea typeface="メイリオ" panose="020B0604030504040204" pitchFamily="50" charset="-128"/>
              </a:rPr>
              <a:t>　「</a:t>
            </a:r>
            <a:r>
              <a:rPr lang="ja-JP" altLang="ja-JP" sz="2000" dirty="0">
                <a:latin typeface="メイリオ" panose="020B0604030504040204" pitchFamily="50" charset="-128"/>
                <a:ea typeface="メイリオ" panose="020B0604030504040204" pitchFamily="50" charset="-128"/>
              </a:rPr>
              <a:t>自立支援型ケアプラン作成に向けたリハビリテーション</a:t>
            </a:r>
            <a:r>
              <a:rPr lang="ja-JP" altLang="en-US" sz="2000" dirty="0">
                <a:latin typeface="メイリオ" panose="020B0604030504040204" pitchFamily="50" charset="-128"/>
                <a:ea typeface="メイリオ" panose="020B0604030504040204" pitchFamily="50" charset="-128"/>
              </a:rPr>
              <a:t>専門職</a:t>
            </a:r>
            <a:r>
              <a:rPr lang="ja-JP" altLang="ja-JP" sz="2000" dirty="0">
                <a:latin typeface="メイリオ" panose="020B0604030504040204" pitchFamily="50" charset="-128"/>
                <a:ea typeface="メイリオ" panose="020B0604030504040204" pitchFamily="50" charset="-128"/>
              </a:rPr>
              <a:t>派遣事業</a:t>
            </a:r>
            <a:r>
              <a:rPr lang="ja-JP" altLang="en-US" sz="2000" dirty="0">
                <a:latin typeface="メイリオ" panose="020B0604030504040204" pitchFamily="50" charset="-128"/>
                <a:ea typeface="メイリオ" panose="020B0604030504040204" pitchFamily="50" charset="-128"/>
              </a:rPr>
              <a:t>」は、平成</a:t>
            </a:r>
            <a:r>
              <a:rPr lang="en-US" altLang="ja-JP" sz="2000" dirty="0">
                <a:latin typeface="メイリオ" panose="020B0604030504040204" pitchFamily="50" charset="-128"/>
                <a:ea typeface="メイリオ" panose="020B0604030504040204" pitchFamily="50" charset="-128"/>
              </a:rPr>
              <a:t>30</a:t>
            </a:r>
            <a:r>
              <a:rPr lang="ja-JP" altLang="en-US" sz="2000" dirty="0">
                <a:latin typeface="メイリオ" panose="020B0604030504040204" pitchFamily="50" charset="-128"/>
                <a:ea typeface="メイリオ" panose="020B0604030504040204" pitchFamily="50" charset="-128"/>
              </a:rPr>
              <a:t>年度に熊本県理学療法士協会・熊本県作業療法士会・熊本県言語聴覚士会と熊本市が連携して取り組んだ事業です。</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この事業は、ケアマネジャーとリハビリテーション専門職が協力し、専門職の視点を活かしながら自立支援型のケアプランを作成することによって、対象者の早期自立や生活の質の向上を目指したところです。</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本事例集は、平成</a:t>
            </a:r>
            <a:r>
              <a:rPr lang="en-US" altLang="ja-JP" sz="2000" dirty="0">
                <a:latin typeface="メイリオ" panose="020B0604030504040204" pitchFamily="50" charset="-128"/>
                <a:ea typeface="メイリオ" panose="020B0604030504040204" pitchFamily="50" charset="-128"/>
              </a:rPr>
              <a:t>30</a:t>
            </a:r>
            <a:r>
              <a:rPr lang="ja-JP" altLang="en-US" sz="2000" dirty="0">
                <a:latin typeface="メイリオ" panose="020B0604030504040204" pitchFamily="50" charset="-128"/>
                <a:ea typeface="メイリオ" panose="020B0604030504040204" pitchFamily="50" charset="-128"/>
              </a:rPr>
              <a:t>年度における特徴的な取組事例を取りまとめたもので、今後のケアマネジャーやリハビリテーション専門職をはじめとする「自立支援型ケアマネジメント」に向けたアプローチの一助となれば幸いです。</a:t>
            </a:r>
            <a:endParaRPr kumimoji="1" lang="ja-JP" altLang="en-US" sz="2000" dirty="0">
              <a:latin typeface="メイリオ" panose="020B0604030504040204" pitchFamily="50" charset="-128"/>
              <a:ea typeface="メイリオ" panose="020B0604030504040204" pitchFamily="50" charset="-128"/>
            </a:endParaRPr>
          </a:p>
        </p:txBody>
      </p:sp>
      <p:sp>
        <p:nvSpPr>
          <p:cNvPr id="13" name="コンテンツ プレースホルダー 2">
            <a:extLst>
              <a:ext uri="{FF2B5EF4-FFF2-40B4-BE49-F238E27FC236}">
                <a16:creationId xmlns:a16="http://schemas.microsoft.com/office/drawing/2014/main" id="{4823C633-9B30-47BD-9040-5E8ECA0AACF6}"/>
              </a:ext>
            </a:extLst>
          </p:cNvPr>
          <p:cNvSpPr txBox="1">
            <a:spLocks/>
          </p:cNvSpPr>
          <p:nvPr/>
        </p:nvSpPr>
        <p:spPr>
          <a:xfrm>
            <a:off x="3059832" y="277762"/>
            <a:ext cx="340847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rPr>
              <a:t>は　じ　め　に</a:t>
            </a:r>
          </a:p>
        </p:txBody>
      </p:sp>
    </p:spTree>
    <p:extLst>
      <p:ext uri="{BB962C8B-B14F-4D97-AF65-F5344CB8AC3E}">
        <p14:creationId xmlns:p14="http://schemas.microsoft.com/office/powerpoint/2010/main" val="116187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4447" y="473964"/>
            <a:ext cx="6968382" cy="940986"/>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96440" y="465241"/>
            <a:ext cx="1052106" cy="937548"/>
          </a:xfrm>
          <a:prstGeom prst="roundRect">
            <a:avLst>
              <a:gd name="adj" fmla="val 7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外出頻度の増加から、地域住民との交流が再開した事例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44864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487713"/>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66511" y="5085100"/>
            <a:ext cx="8938977"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58590" y="5079132"/>
            <a:ext cx="1127806" cy="6067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p>
        </p:txBody>
      </p:sp>
      <p:sp>
        <p:nvSpPr>
          <p:cNvPr id="2" name="正方形/長方形 1"/>
          <p:cNvSpPr/>
          <p:nvPr/>
        </p:nvSpPr>
        <p:spPr>
          <a:xfrm>
            <a:off x="1135927" y="497096"/>
            <a:ext cx="5933707" cy="1015663"/>
          </a:xfrm>
          <a:prstGeom prst="rect">
            <a:avLst/>
          </a:prstGeom>
        </p:spPr>
        <p:txBody>
          <a:bodyPr wrap="square">
            <a:spAutoFit/>
          </a:bodyPr>
          <a:lstStyle/>
          <a:p>
            <a:pPr defTabSz="633039"/>
            <a:r>
              <a:rPr lang="en-US" altLang="ja-JP" sz="1000" dirty="0">
                <a:latin typeface="ＭＳ Ｐゴシック"/>
                <a:cs typeface="ＭＳ Ｐゴシック" charset="0"/>
              </a:rPr>
              <a:t>60</a:t>
            </a:r>
            <a:r>
              <a:rPr lang="ja-JP" altLang="en-US" sz="1000" dirty="0">
                <a:latin typeface="ＭＳ Ｐゴシック"/>
                <a:cs typeface="ＭＳ Ｐゴシック" charset="0"/>
              </a:rPr>
              <a:t>代　男性　</a:t>
            </a:r>
            <a:r>
              <a:rPr lang="ja-JP" altLang="ja-JP" sz="1000" dirty="0"/>
              <a:t>現在、自宅内は独歩、屋外は杖を使用しているが、手作りの杖であるので身体に合っていない。また、下肢筋力の低下もあるため、疲労感によっては下垂足となりバランス不良になる場面もある。日課として散歩を実施しているが、疲労感に伴いバランス能力が不良となる。現在の生活を続けると廃用によって介護量の増加が考えられるため、効果的に継続できる運動習慣の確保が必要。認知面も低下してきている為、自宅周囲の地域との関わりが狭小化してきている。</a:t>
            </a:r>
          </a:p>
          <a:p>
            <a:pPr defTabSz="633039"/>
            <a:r>
              <a:rPr lang="ja-JP" altLang="en-US" sz="1000" dirty="0">
                <a:solidFill>
                  <a:srgbClr val="FF0000"/>
                </a:solidFill>
                <a:latin typeface="ＭＳ Ｐゴシック"/>
                <a:cs typeface="ＭＳ Ｐゴシック" charset="0"/>
              </a:rPr>
              <a:t>　</a:t>
            </a:r>
            <a:endParaRPr lang="en-US" altLang="ja-JP" sz="1000" dirty="0">
              <a:solidFill>
                <a:srgbClr val="FF0000"/>
              </a:solidFill>
              <a:latin typeface="ＭＳ Ｐゴシック"/>
              <a:cs typeface="ＭＳ Ｐゴシック" charset="0"/>
            </a:endParaRPr>
          </a:p>
        </p:txBody>
      </p:sp>
      <p:graphicFrame>
        <p:nvGraphicFramePr>
          <p:cNvPr id="14" name="表 13"/>
          <p:cNvGraphicFramePr>
            <a:graphicFrameLocks noGrp="1"/>
          </p:cNvGraphicFramePr>
          <p:nvPr>
            <p:extLst/>
          </p:nvPr>
        </p:nvGraphicFramePr>
        <p:xfrm>
          <a:off x="85098" y="1489950"/>
          <a:ext cx="8920390" cy="3117824"/>
        </p:xfrm>
        <a:graphic>
          <a:graphicData uri="http://schemas.openxmlformats.org/drawingml/2006/table">
            <a:tbl>
              <a:tblPr firstRow="1" bandRow="1">
                <a:tableStyleId>{5940675A-B579-460E-94D1-54222C63F5DA}</a:tableStyleId>
              </a:tblPr>
              <a:tblGrid>
                <a:gridCol w="215839">
                  <a:extLst>
                    <a:ext uri="{9D8B030D-6E8A-4147-A177-3AD203B41FA5}">
                      <a16:colId xmlns:a16="http://schemas.microsoft.com/office/drawing/2014/main" val="20000"/>
                    </a:ext>
                  </a:extLst>
                </a:gridCol>
                <a:gridCol w="827292">
                  <a:extLst>
                    <a:ext uri="{9D8B030D-6E8A-4147-A177-3AD203B41FA5}">
                      <a16:colId xmlns:a16="http://schemas.microsoft.com/office/drawing/2014/main" val="20001"/>
                    </a:ext>
                  </a:extLst>
                </a:gridCol>
                <a:gridCol w="2158153">
                  <a:extLst>
                    <a:ext uri="{9D8B030D-6E8A-4147-A177-3AD203B41FA5}">
                      <a16:colId xmlns:a16="http://schemas.microsoft.com/office/drawing/2014/main" val="20002"/>
                    </a:ext>
                  </a:extLst>
                </a:gridCol>
                <a:gridCol w="467600">
                  <a:extLst>
                    <a:ext uri="{9D8B030D-6E8A-4147-A177-3AD203B41FA5}">
                      <a16:colId xmlns:a16="http://schemas.microsoft.com/office/drawing/2014/main" val="20003"/>
                    </a:ext>
                  </a:extLst>
                </a:gridCol>
                <a:gridCol w="2158153">
                  <a:extLst>
                    <a:ext uri="{9D8B030D-6E8A-4147-A177-3AD203B41FA5}">
                      <a16:colId xmlns:a16="http://schemas.microsoft.com/office/drawing/2014/main" val="20004"/>
                    </a:ext>
                  </a:extLst>
                </a:gridCol>
                <a:gridCol w="467600">
                  <a:extLst>
                    <a:ext uri="{9D8B030D-6E8A-4147-A177-3AD203B41FA5}">
                      <a16:colId xmlns:a16="http://schemas.microsoft.com/office/drawing/2014/main" val="20005"/>
                    </a:ext>
                  </a:extLst>
                </a:gridCol>
                <a:gridCol w="2158153">
                  <a:extLst>
                    <a:ext uri="{9D8B030D-6E8A-4147-A177-3AD203B41FA5}">
                      <a16:colId xmlns:a16="http://schemas.microsoft.com/office/drawing/2014/main" val="20006"/>
                    </a:ext>
                  </a:extLst>
                </a:gridCol>
                <a:gridCol w="467600">
                  <a:extLst>
                    <a:ext uri="{9D8B030D-6E8A-4147-A177-3AD203B41FA5}">
                      <a16:colId xmlns:a16="http://schemas.microsoft.com/office/drawing/2014/main" val="20007"/>
                    </a:ext>
                  </a:extLst>
                </a:gridCol>
              </a:tblGrid>
              <a:tr h="129571">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45771">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extLst>
                  <a:ext uri="{0D108BD9-81ED-4DB2-BD59-A6C34878D82A}">
                    <a16:rowId xmlns:a16="http://schemas.microsoft.com/office/drawing/2014/main" val="10001"/>
                  </a:ext>
                </a:extLst>
              </a:tr>
              <a:tr h="217955">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solidFill>
                            <a:schemeClr val="tx1"/>
                          </a:solidFill>
                        </a:rPr>
                        <a:t>見当識の低下</a:t>
                      </a:r>
                    </a:p>
                  </a:txBody>
                  <a:tcPr anchor="ctr"/>
                </a:tc>
                <a:tc>
                  <a:txBody>
                    <a:bodyPr/>
                    <a:lstStyle/>
                    <a:p>
                      <a:pPr algn="ctr"/>
                      <a:r>
                        <a:rPr kumimoji="1" lang="en-US" altLang="ja-JP" sz="900" dirty="0">
                          <a:solidFill>
                            <a:schemeClr val="tx1"/>
                          </a:solidFill>
                        </a:rPr>
                        <a:t>b114</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入浴時に着替えの準備が必要</a:t>
                      </a:r>
                    </a:p>
                  </a:txBody>
                  <a:tcPr/>
                </a:tc>
                <a:tc>
                  <a:txBody>
                    <a:bodyPr/>
                    <a:lstStyle/>
                    <a:p>
                      <a:pPr algn="ctr"/>
                      <a:r>
                        <a:rPr kumimoji="1" lang="en-US" altLang="ja-JP" sz="900" dirty="0">
                          <a:solidFill>
                            <a:schemeClr val="tx1"/>
                          </a:solidFill>
                        </a:rPr>
                        <a:t>d540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夜間は尿器を使用している</a:t>
                      </a:r>
                    </a:p>
                  </a:txBody>
                  <a:tcPr/>
                </a:tc>
                <a:tc>
                  <a:txBody>
                    <a:bodyPr/>
                    <a:lstStyle/>
                    <a:p>
                      <a:pPr algn="ctr"/>
                      <a:r>
                        <a:rPr kumimoji="1" lang="en-US" altLang="ja-JP" sz="900" dirty="0">
                          <a:solidFill>
                            <a:schemeClr val="tx1"/>
                          </a:solidFill>
                        </a:rPr>
                        <a:t>e115</a:t>
                      </a:r>
                      <a:endParaRPr kumimoji="1" lang="ja-JP" altLang="en-US" sz="900" dirty="0">
                        <a:solidFill>
                          <a:schemeClr val="tx1"/>
                        </a:solidFill>
                      </a:endParaRPr>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短期記憶力の低下</a:t>
                      </a:r>
                    </a:p>
                  </a:txBody>
                  <a:tcPr anchor="ctr">
                    <a:noFill/>
                  </a:tcPr>
                </a:tc>
                <a:tc>
                  <a:txBody>
                    <a:bodyPr/>
                    <a:lstStyle/>
                    <a:p>
                      <a:pPr algn="ctr"/>
                      <a:r>
                        <a:rPr kumimoji="1" lang="en-US" altLang="ja-JP" sz="900" dirty="0">
                          <a:solidFill>
                            <a:schemeClr val="tx1"/>
                          </a:solidFill>
                        </a:rPr>
                        <a:t>b144</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金銭管理は妻がしている</a:t>
                      </a:r>
                    </a:p>
                  </a:txBody>
                  <a:tcPr/>
                </a:tc>
                <a:tc>
                  <a:txBody>
                    <a:bodyPr/>
                    <a:lstStyle/>
                    <a:p>
                      <a:pPr algn="ctr"/>
                      <a:r>
                        <a:rPr kumimoji="1" lang="en-US" altLang="ja-JP" sz="900" dirty="0">
                          <a:solidFill>
                            <a:schemeClr val="tx1"/>
                          </a:solidFill>
                        </a:rPr>
                        <a:t>d865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自動車運転免許書を返納予定</a:t>
                      </a:r>
                    </a:p>
                  </a:txBody>
                  <a:tcPr/>
                </a:tc>
                <a:tc>
                  <a:txBody>
                    <a:bodyPr/>
                    <a:lstStyle/>
                    <a:p>
                      <a:pPr algn="ctr"/>
                      <a:r>
                        <a:rPr kumimoji="1" lang="en-US" altLang="ja-JP" sz="900" dirty="0">
                          <a:solidFill>
                            <a:schemeClr val="tx1"/>
                          </a:solidFill>
                        </a:rPr>
                        <a:t>e540</a:t>
                      </a:r>
                      <a:endParaRPr kumimoji="1" lang="ja-JP" altLang="en-US" sz="900" dirty="0">
                        <a:solidFill>
                          <a:schemeClr val="tx1"/>
                        </a:solidFill>
                      </a:endParaRPr>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聴力の低下</a:t>
                      </a:r>
                    </a:p>
                  </a:txBody>
                  <a:tcPr anchor="ctr"/>
                </a:tc>
                <a:tc>
                  <a:txBody>
                    <a:bodyPr/>
                    <a:lstStyle/>
                    <a:p>
                      <a:pPr algn="ctr"/>
                      <a:r>
                        <a:rPr kumimoji="1" lang="en-US" altLang="ja-JP" sz="900" dirty="0">
                          <a:solidFill>
                            <a:schemeClr val="tx1"/>
                          </a:solidFill>
                        </a:rPr>
                        <a:t>b230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他者と接する機会が少ない</a:t>
                      </a:r>
                    </a:p>
                  </a:txBody>
                  <a:tcPr>
                    <a:solidFill>
                      <a:srgbClr val="FFFF00"/>
                    </a:solidFill>
                  </a:tcPr>
                </a:tc>
                <a:tc>
                  <a:txBody>
                    <a:bodyPr/>
                    <a:lstStyle/>
                    <a:p>
                      <a:pPr algn="ctr"/>
                      <a:r>
                        <a:rPr kumimoji="1" lang="en-US" altLang="ja-JP" sz="900" dirty="0">
                          <a:solidFill>
                            <a:schemeClr val="tx1"/>
                          </a:solidFill>
                        </a:rPr>
                        <a:t>d720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noFill/>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下肢筋力の低下</a:t>
                      </a:r>
                    </a:p>
                  </a:txBody>
                  <a:tcPr anchor="ctr">
                    <a:solidFill>
                      <a:srgbClr val="FFFF00"/>
                    </a:solidFill>
                  </a:tcPr>
                </a:tc>
                <a:tc>
                  <a:txBody>
                    <a:bodyPr/>
                    <a:lstStyle/>
                    <a:p>
                      <a:pPr algn="ctr"/>
                      <a:r>
                        <a:rPr kumimoji="1" lang="en-US" altLang="ja-JP" sz="900" dirty="0">
                          <a:solidFill>
                            <a:schemeClr val="tx1"/>
                          </a:solidFill>
                        </a:rPr>
                        <a:t>S750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同窓会（他県）への参加ができていない</a:t>
                      </a:r>
                    </a:p>
                  </a:txBody>
                  <a:tcPr/>
                </a:tc>
                <a:tc>
                  <a:txBody>
                    <a:bodyPr/>
                    <a:lstStyle/>
                    <a:p>
                      <a:pPr algn="ctr"/>
                      <a:r>
                        <a:rPr kumimoji="1" lang="en-US" altLang="ja-JP" sz="900" dirty="0">
                          <a:solidFill>
                            <a:schemeClr val="tx1"/>
                          </a:solidFill>
                        </a:rPr>
                        <a:t>d750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バランス能力不良</a:t>
                      </a:r>
                    </a:p>
                  </a:txBody>
                  <a:tcPr anchor="ctr"/>
                </a:tc>
                <a:tc>
                  <a:txBody>
                    <a:bodyPr/>
                    <a:lstStyle/>
                    <a:p>
                      <a:pPr algn="ctr"/>
                      <a:r>
                        <a:rPr kumimoji="1" lang="en-US" altLang="ja-JP" sz="900" dirty="0">
                          <a:solidFill>
                            <a:schemeClr val="tx1"/>
                          </a:solidFill>
                        </a:rPr>
                        <a:t>b780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時間の確認が出来る</a:t>
                      </a:r>
                    </a:p>
                  </a:txBody>
                  <a:tcPr anchor="ctr">
                    <a:noFill/>
                  </a:tcPr>
                </a:tc>
                <a:tc>
                  <a:txBody>
                    <a:bodyPr/>
                    <a:lstStyle/>
                    <a:p>
                      <a:pPr algn="ctr"/>
                      <a:r>
                        <a:rPr kumimoji="1" lang="en-US" altLang="ja-JP" sz="900" dirty="0">
                          <a:solidFill>
                            <a:schemeClr val="tx1"/>
                          </a:solidFill>
                        </a:rPr>
                        <a:t>b140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日誌を継続してつけている</a:t>
                      </a:r>
                    </a:p>
                  </a:txBody>
                  <a:tcPr>
                    <a:solidFill>
                      <a:srgbClr val="FFFF00"/>
                    </a:solidFill>
                  </a:tcPr>
                </a:tc>
                <a:tc>
                  <a:txBody>
                    <a:bodyPr/>
                    <a:lstStyle/>
                    <a:p>
                      <a:pPr algn="ctr"/>
                      <a:r>
                        <a:rPr kumimoji="1" lang="en-US" altLang="ja-JP" sz="900" dirty="0">
                          <a:solidFill>
                            <a:schemeClr val="tx1"/>
                          </a:solidFill>
                        </a:rPr>
                        <a:t>d230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徒歩圏内に電鉄の駅がある</a:t>
                      </a:r>
                    </a:p>
                  </a:txBody>
                  <a:tcPr/>
                </a:tc>
                <a:tc>
                  <a:txBody>
                    <a:bodyPr/>
                    <a:lstStyle/>
                    <a:p>
                      <a:pPr algn="ctr"/>
                      <a:r>
                        <a:rPr kumimoji="1" lang="en-US" altLang="ja-JP" sz="900" dirty="0">
                          <a:solidFill>
                            <a:schemeClr val="tx1"/>
                          </a:solidFill>
                        </a:rPr>
                        <a:t>e540</a:t>
                      </a:r>
                      <a:endParaRPr kumimoji="1" lang="ja-JP" altLang="en-US" sz="900" dirty="0">
                        <a:solidFill>
                          <a:schemeClr val="tx1"/>
                        </a:solidFill>
                      </a:endParaRPr>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社交的な面が保たれている</a:t>
                      </a:r>
                    </a:p>
                  </a:txBody>
                  <a:tcPr anchor="ctr"/>
                </a:tc>
                <a:tc>
                  <a:txBody>
                    <a:bodyPr/>
                    <a:lstStyle/>
                    <a:p>
                      <a:pPr algn="ctr"/>
                      <a:r>
                        <a:rPr kumimoji="1" lang="en-US" altLang="ja-JP" sz="900" dirty="0">
                          <a:solidFill>
                            <a:schemeClr val="tx1"/>
                          </a:solidFill>
                        </a:rPr>
                        <a:t>b146</a:t>
                      </a:r>
                    </a:p>
                  </a:txBody>
                  <a:tcPr anchor="ctr"/>
                </a:tc>
                <a:tc>
                  <a:txBody>
                    <a:bodyPr/>
                    <a:lstStyle/>
                    <a:p>
                      <a:pPr algn="l"/>
                      <a:r>
                        <a:rPr kumimoji="1" lang="ja-JP" altLang="en-US" sz="900" dirty="0">
                          <a:solidFill>
                            <a:schemeClr val="tx1"/>
                          </a:solidFill>
                        </a:rPr>
                        <a:t>読書が趣味</a:t>
                      </a:r>
                    </a:p>
                  </a:txBody>
                  <a:tcPr/>
                </a:tc>
                <a:tc>
                  <a:txBody>
                    <a:bodyPr/>
                    <a:lstStyle/>
                    <a:p>
                      <a:pPr algn="ctr"/>
                      <a:r>
                        <a:rPr kumimoji="1" lang="en-US" altLang="ja-JP" sz="900" dirty="0">
                          <a:solidFill>
                            <a:schemeClr val="tx1"/>
                          </a:solidFill>
                        </a:rPr>
                        <a:t>d920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近所の方と顔なじみの関係がある</a:t>
                      </a:r>
                    </a:p>
                  </a:txBody>
                  <a:tcPr>
                    <a:solidFill>
                      <a:srgbClr val="FFFF00"/>
                    </a:solidFill>
                  </a:tcPr>
                </a:tc>
                <a:tc>
                  <a:txBody>
                    <a:bodyPr/>
                    <a:lstStyle/>
                    <a:p>
                      <a:pPr algn="ctr"/>
                      <a:r>
                        <a:rPr kumimoji="1" lang="en-US" altLang="ja-JP" sz="900" dirty="0">
                          <a:solidFill>
                            <a:schemeClr val="tx1"/>
                          </a:solidFill>
                        </a:rPr>
                        <a:t>e325</a:t>
                      </a:r>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定期的に散歩している（２㎞程度、約</a:t>
                      </a:r>
                      <a:r>
                        <a:rPr kumimoji="1" lang="en-US" altLang="ja-JP" sz="900" dirty="0">
                          <a:solidFill>
                            <a:schemeClr val="tx1"/>
                          </a:solidFill>
                        </a:rPr>
                        <a:t>1</a:t>
                      </a:r>
                      <a:r>
                        <a:rPr kumimoji="1" lang="ja-JP" altLang="en-US" sz="900" dirty="0">
                          <a:solidFill>
                            <a:schemeClr val="tx1"/>
                          </a:solidFill>
                        </a:rPr>
                        <a:t>時間）</a:t>
                      </a:r>
                    </a:p>
                  </a:txBody>
                  <a:tcPr>
                    <a:solidFill>
                      <a:srgbClr val="FFFF00"/>
                    </a:solidFill>
                  </a:tcPr>
                </a:tc>
                <a:tc>
                  <a:txBody>
                    <a:bodyPr/>
                    <a:lstStyle/>
                    <a:p>
                      <a:pPr algn="ctr"/>
                      <a:r>
                        <a:rPr kumimoji="1" lang="en-US" altLang="ja-JP" sz="900" dirty="0">
                          <a:solidFill>
                            <a:schemeClr val="tx1"/>
                          </a:solidFill>
                        </a:rPr>
                        <a:t>d460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妻が民生委員をされていたため、近所との交流が多い</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e325</a:t>
                      </a:r>
                    </a:p>
                    <a:p>
                      <a:pPr algn="ctr"/>
                      <a:endParaRPr kumimoji="1" lang="ja-JP" altLang="en-US" sz="900" dirty="0">
                        <a:solidFill>
                          <a:schemeClr val="tx1"/>
                        </a:solidFill>
                      </a:endParaRPr>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買い物が可能</a:t>
                      </a:r>
                    </a:p>
                  </a:txBody>
                  <a:tcPr/>
                </a:tc>
                <a:tc>
                  <a:txBody>
                    <a:bodyPr/>
                    <a:lstStyle/>
                    <a:p>
                      <a:pPr algn="ctr"/>
                      <a:r>
                        <a:rPr kumimoji="1" lang="en-US" altLang="ja-JP" sz="900" dirty="0">
                          <a:solidFill>
                            <a:schemeClr val="tx1"/>
                          </a:solidFill>
                        </a:rPr>
                        <a:t>d860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妻が協力的である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e310</a:t>
                      </a:r>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月に一度長女の病院へ通っている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d230</a:t>
                      </a:r>
                      <a:endParaRPr kumimoji="1" lang="ja-JP" altLang="en-US" sz="900" dirty="0">
                        <a:solidFill>
                          <a:schemeClr val="tx1"/>
                        </a:solidFill>
                      </a:endParaRPr>
                    </a:p>
                    <a:p>
                      <a:pPr algn="ct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solidFill>
                          <a:schemeClr val="tx1"/>
                        </a:solidFill>
                      </a:endParaRPr>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72585" y="1477372"/>
            <a:ext cx="1075963" cy="5157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sp>
        <p:nvSpPr>
          <p:cNvPr id="68" name="角丸四角形 67"/>
          <p:cNvSpPr/>
          <p:nvPr/>
        </p:nvSpPr>
        <p:spPr>
          <a:xfrm>
            <a:off x="72585" y="5739084"/>
            <a:ext cx="8932903"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65587" y="5732318"/>
            <a:ext cx="1113812" cy="58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sp>
        <p:nvSpPr>
          <p:cNvPr id="70" name="テキスト ボックス 69"/>
          <p:cNvSpPr txBox="1"/>
          <p:nvPr/>
        </p:nvSpPr>
        <p:spPr>
          <a:xfrm>
            <a:off x="1210158" y="5743316"/>
            <a:ext cx="7753006" cy="553998"/>
          </a:xfrm>
          <a:prstGeom prst="rect">
            <a:avLst/>
          </a:prstGeom>
          <a:noFill/>
        </p:spPr>
        <p:txBody>
          <a:bodyPr wrap="square" rtlCol="0">
            <a:spAutoFit/>
          </a:bodyPr>
          <a:lstStyle/>
          <a:p>
            <a:r>
              <a:rPr lang="ja-JP" altLang="ja-JP" sz="1000" dirty="0"/>
              <a:t>定期的な散歩や読書などの趣味は継続できているが、近隣住民や友達との交流が途絶えている状況。生活が毎日の日課をこなすだけの単調な状態になっていることから活動性の低下につながっていることが考えられる。また、元々社交的な性格であるが認知面の低下により地域との交流が希薄な状態である。閉じこもりの防止に訪問リハにて基礎的な耐久性、意欲の向上を図り地域のサロンやデイサービスへとつなげていく。</a:t>
            </a:r>
          </a:p>
        </p:txBody>
      </p:sp>
      <p:sp>
        <p:nvSpPr>
          <p:cNvPr id="21" name="角丸四角形 66">
            <a:extLst>
              <a:ext uri="{FF2B5EF4-FFF2-40B4-BE49-F238E27FC236}">
                <a16:creationId xmlns:a16="http://schemas.microsoft.com/office/drawing/2014/main" id="{EEE5BFFB-5BDC-4ED8-BC9C-469AE10E8112}"/>
              </a:ext>
            </a:extLst>
          </p:cNvPr>
          <p:cNvSpPr/>
          <p:nvPr/>
        </p:nvSpPr>
        <p:spPr>
          <a:xfrm>
            <a:off x="7293918" y="793852"/>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sp>
        <p:nvSpPr>
          <p:cNvPr id="22" name="角丸四角形 3">
            <a:extLst>
              <a:ext uri="{FF2B5EF4-FFF2-40B4-BE49-F238E27FC236}">
                <a16:creationId xmlns:a16="http://schemas.microsoft.com/office/drawing/2014/main" id="{02CA2A26-65E9-4231-AFDE-8A6FC4AF5012}"/>
              </a:ext>
            </a:extLst>
          </p:cNvPr>
          <p:cNvSpPr/>
          <p:nvPr/>
        </p:nvSpPr>
        <p:spPr>
          <a:xfrm>
            <a:off x="78059" y="4673499"/>
            <a:ext cx="8927429" cy="352624"/>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72583" y="4653140"/>
            <a:ext cx="1120990" cy="372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58590" y="6360909"/>
            <a:ext cx="1127806" cy="482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200692" y="6587777"/>
            <a:ext cx="1983294" cy="255911"/>
          </a:xfrm>
          <a:prstGeom prst="rect">
            <a:avLst/>
          </a:prstGeom>
          <a:noFill/>
        </p:spPr>
        <p:txBody>
          <a:bodyPr wrap="square" rtlCol="0">
            <a:spAutoFit/>
          </a:bodyPr>
          <a:lstStyle/>
          <a:p>
            <a:r>
              <a:rPr kumimoji="1" lang="ja-JP" altLang="en-US" sz="1050" dirty="0"/>
              <a:t>実行度　１→８</a:t>
            </a:r>
            <a:r>
              <a:rPr lang="ja-JP" altLang="en-US" sz="1050" dirty="0"/>
              <a:t> </a:t>
            </a:r>
            <a:r>
              <a:rPr kumimoji="1" lang="ja-JP" altLang="en-US" sz="1050" dirty="0"/>
              <a:t>　　満足度　</a:t>
            </a:r>
            <a:r>
              <a:rPr lang="ja-JP" altLang="en-US" sz="1050" dirty="0"/>
              <a:t>１→７</a:t>
            </a:r>
            <a:endParaRPr kumimoji="1" lang="ja-JP" altLang="en-US" sz="1050" dirty="0"/>
          </a:p>
        </p:txBody>
      </p:sp>
      <p:sp>
        <p:nvSpPr>
          <p:cNvPr id="28" name="テキスト ボックス 27">
            <a:extLst>
              <a:ext uri="{FF2B5EF4-FFF2-40B4-BE49-F238E27FC236}">
                <a16:creationId xmlns:a16="http://schemas.microsoft.com/office/drawing/2014/main" id="{35BEC973-27B4-49A0-9194-CC7667660517}"/>
              </a:ext>
            </a:extLst>
          </p:cNvPr>
          <p:cNvSpPr txBox="1"/>
          <p:nvPr/>
        </p:nvSpPr>
        <p:spPr>
          <a:xfrm>
            <a:off x="1257083" y="4738535"/>
            <a:ext cx="7706083" cy="246221"/>
          </a:xfrm>
          <a:prstGeom prst="rect">
            <a:avLst/>
          </a:prstGeom>
          <a:noFill/>
        </p:spPr>
        <p:txBody>
          <a:bodyPr wrap="square" rtlCol="0">
            <a:spAutoFit/>
          </a:bodyPr>
          <a:lstStyle/>
          <a:p>
            <a:r>
              <a:rPr lang="en-US" altLang="ja-JP" sz="1000" dirty="0"/>
              <a:t>3</a:t>
            </a:r>
            <a:r>
              <a:rPr lang="ja-JP" altLang="en-US" sz="1000" dirty="0"/>
              <a:t>ヵ月：近隣の電鉄の駅まで歩けるようになる。　</a:t>
            </a:r>
            <a:r>
              <a:rPr lang="en-US" altLang="ja-JP" sz="1000" dirty="0"/>
              <a:t>6</a:t>
            </a:r>
            <a:r>
              <a:rPr lang="ja-JP" altLang="en-US" sz="1000" dirty="0"/>
              <a:t>ヶ月：同窓会へ出席する。</a:t>
            </a:r>
          </a:p>
        </p:txBody>
      </p:sp>
      <p:sp>
        <p:nvSpPr>
          <p:cNvPr id="52" name="テキスト ボックス 51">
            <a:extLst>
              <a:ext uri="{FF2B5EF4-FFF2-40B4-BE49-F238E27FC236}">
                <a16:creationId xmlns:a16="http://schemas.microsoft.com/office/drawing/2014/main" id="{79123FA6-B7AA-4236-A468-BE9C0BCFBBBA}"/>
              </a:ext>
            </a:extLst>
          </p:cNvPr>
          <p:cNvSpPr txBox="1"/>
          <p:nvPr/>
        </p:nvSpPr>
        <p:spPr>
          <a:xfrm>
            <a:off x="1210160" y="5057718"/>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4" name="角丸四角形 25">
            <a:extLst>
              <a:ext uri="{FF2B5EF4-FFF2-40B4-BE49-F238E27FC236}">
                <a16:creationId xmlns:a16="http://schemas.microsoft.com/office/drawing/2014/main" id="{7132C9D3-0A06-4290-9618-B0A09F5EE62B}"/>
              </a:ext>
            </a:extLst>
          </p:cNvPr>
          <p:cNvSpPr/>
          <p:nvPr/>
        </p:nvSpPr>
        <p:spPr>
          <a:xfrm>
            <a:off x="63773" y="6364979"/>
            <a:ext cx="8949350" cy="478706"/>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17920" y="6388061"/>
            <a:ext cx="3185806"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034914" y="448643"/>
            <a:ext cx="879696" cy="261610"/>
          </a:xfrm>
          <a:prstGeom prst="rect">
            <a:avLst/>
          </a:prstGeom>
          <a:noFill/>
        </p:spPr>
        <p:txBody>
          <a:bodyPr wrap="square" rtlCol="0">
            <a:spAutoFit/>
          </a:bodyPr>
          <a:lstStyle/>
          <a:p>
            <a:r>
              <a:rPr kumimoji="1" lang="ja-JP" altLang="en-US" sz="1100" dirty="0"/>
              <a:t>要介護</a:t>
            </a:r>
            <a:r>
              <a:rPr kumimoji="1" lang="en-US" altLang="ja-JP" sz="1100" dirty="0"/>
              <a:t>1</a:t>
            </a:r>
            <a:endParaRPr kumimoji="1" lang="ja-JP" altLang="en-US" sz="1100" dirty="0"/>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27" y="739729"/>
            <a:ext cx="604137" cy="261610"/>
          </a:xfrm>
          <a:prstGeom prst="rect">
            <a:avLst/>
          </a:prstGeom>
          <a:noFill/>
        </p:spPr>
        <p:txBody>
          <a:bodyPr wrap="square" rtlCol="0">
            <a:spAutoFit/>
          </a:bodyPr>
          <a:lstStyle/>
          <a:p>
            <a:r>
              <a:rPr lang="ja-JP" altLang="en-US" sz="1100" dirty="0"/>
              <a:t>認知</a:t>
            </a:r>
            <a:endParaRPr kumimoji="1" lang="ja-JP" altLang="en-US" sz="1100" dirty="0"/>
          </a:p>
        </p:txBody>
      </p:sp>
      <p:sp>
        <p:nvSpPr>
          <p:cNvPr id="30" name="テキスト ボックス 29">
            <a:extLst>
              <a:ext uri="{FF2B5EF4-FFF2-40B4-BE49-F238E27FC236}">
                <a16:creationId xmlns:a16="http://schemas.microsoft.com/office/drawing/2014/main" id="{35BEC973-27B4-49A0-9194-CC7667660517}"/>
              </a:ext>
            </a:extLst>
          </p:cNvPr>
          <p:cNvSpPr txBox="1"/>
          <p:nvPr/>
        </p:nvSpPr>
        <p:spPr>
          <a:xfrm>
            <a:off x="3106016" y="6364982"/>
            <a:ext cx="5899471" cy="507831"/>
          </a:xfrm>
          <a:prstGeom prst="rect">
            <a:avLst/>
          </a:prstGeom>
          <a:noFill/>
        </p:spPr>
        <p:txBody>
          <a:bodyPr wrap="square" rtlCol="0" anchor="ctr">
            <a:spAutoFit/>
          </a:bodyPr>
          <a:lstStyle/>
          <a:p>
            <a:r>
              <a:rPr lang="ja-JP" altLang="ja-JP" sz="900" dirty="0"/>
              <a:t>散歩を継続し歩行可能の延長と日記の習慣化が図れていた。また、体力の向上とともに、散歩中の地域住人との交流も増えたことで、老人会などに誘われるようになった。訪問リハの導入により、玄関への福祉用具の導入、下肢筋力、歩行耐久性の向上により安定した外出と日課の定着が図れた。</a:t>
            </a:r>
          </a:p>
        </p:txBody>
      </p:sp>
      <p:sp>
        <p:nvSpPr>
          <p:cNvPr id="29" name="スライド番号プレースホルダー 3">
            <a:extLst>
              <a:ext uri="{FF2B5EF4-FFF2-40B4-BE49-F238E27FC236}">
                <a16:creationId xmlns:a16="http://schemas.microsoft.com/office/drawing/2014/main" id="{6CA4FB1F-4DFF-4ED3-9BAF-2B6E65FE4E5E}"/>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17</a:t>
            </a:r>
          </a:p>
        </p:txBody>
      </p:sp>
      <p:sp>
        <p:nvSpPr>
          <p:cNvPr id="31" name="スライド番号プレースホルダー 5">
            <a:extLst>
              <a:ext uri="{FF2B5EF4-FFF2-40B4-BE49-F238E27FC236}">
                <a16:creationId xmlns:a16="http://schemas.microsoft.com/office/drawing/2014/main" id="{498E073C-0281-48B1-8512-D24DAC23AC30}"/>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19</a:t>
            </a:fld>
            <a:r>
              <a:rPr kumimoji="1" lang="en-US" altLang="ja-JP" sz="2000" dirty="0">
                <a:solidFill>
                  <a:schemeClr val="tx1"/>
                </a:solidFill>
              </a:rPr>
              <a:t>-</a:t>
            </a:r>
          </a:p>
        </p:txBody>
      </p:sp>
    </p:spTree>
    <p:extLst>
      <p:ext uri="{BB962C8B-B14F-4D97-AF65-F5344CB8AC3E}">
        <p14:creationId xmlns:p14="http://schemas.microsoft.com/office/powerpoint/2010/main" val="251452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4"/>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86399" y="512760"/>
            <a:ext cx="1062148"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1"/>
            <a:ext cx="9144000" cy="47980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趣味の囲碁を通じた社会参加と妻の介護負担軽減に取り組んだ事例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9"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94595" y="4764243"/>
            <a:ext cx="7423808" cy="767975"/>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96439" y="4739707"/>
            <a:ext cx="1089960" cy="81324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sp>
        <p:nvSpPr>
          <p:cNvPr id="2" name="正方形/長方形 1"/>
          <p:cNvSpPr/>
          <p:nvPr/>
        </p:nvSpPr>
        <p:spPr>
          <a:xfrm>
            <a:off x="1148546" y="528710"/>
            <a:ext cx="5936215" cy="646331"/>
          </a:xfrm>
          <a:prstGeom prst="rect">
            <a:avLst/>
          </a:prstGeom>
        </p:spPr>
        <p:txBody>
          <a:bodyPr wrap="square">
            <a:spAutoFit/>
          </a:bodyPr>
          <a:lstStyle/>
          <a:p>
            <a:pPr defTabSz="633039"/>
            <a:r>
              <a:rPr lang="en-US" altLang="ja-JP" sz="900" dirty="0">
                <a:latin typeface="ＭＳ Ｐゴシック"/>
                <a:cs typeface="ＭＳ Ｐゴシック" charset="0"/>
              </a:rPr>
              <a:t>70</a:t>
            </a:r>
            <a:r>
              <a:rPr lang="ja-JP" altLang="en-US" sz="900" dirty="0">
                <a:latin typeface="ＭＳ Ｐゴシック"/>
                <a:cs typeface="ＭＳ Ｐゴシック" charset="0"/>
              </a:rPr>
              <a:t>代　男性　脳梗塞に伴う軽度右上下肢運動麻痺と失語症、軽度認知症状を呈する。元自衛官で退官後より早朝</a:t>
            </a:r>
            <a:r>
              <a:rPr lang="en-US" altLang="ja-JP" sz="900" dirty="0">
                <a:latin typeface="ＭＳ Ｐゴシック"/>
                <a:cs typeface="ＭＳ Ｐゴシック" charset="0"/>
              </a:rPr>
              <a:t>2</a:t>
            </a:r>
            <a:r>
              <a:rPr lang="ja-JP" altLang="en-US" sz="900" dirty="0">
                <a:latin typeface="ＭＳ Ｐゴシック"/>
                <a:cs typeface="ＭＳ Ｐゴシック" charset="0"/>
              </a:rPr>
              <a:t>～</a:t>
            </a:r>
            <a:r>
              <a:rPr lang="en-US" altLang="ja-JP" sz="900" dirty="0">
                <a:latin typeface="ＭＳ Ｐゴシック"/>
                <a:cs typeface="ＭＳ Ｐゴシック" charset="0"/>
              </a:rPr>
              <a:t>3</a:t>
            </a:r>
            <a:r>
              <a:rPr lang="ja-JP" altLang="en-US" sz="900" dirty="0">
                <a:latin typeface="ＭＳ Ｐゴシック"/>
                <a:cs typeface="ＭＳ Ｐゴシック" charset="0"/>
              </a:rPr>
              <a:t>時間の散歩を日課とし、最近では散歩中の転倒や飲水不足による救急搬送あり。妻の介護負担と心労増加し、趣味のスイミングへの参加が難しくなっている。趣味の囲碁や園芸、洗濯物の取り入れやたたむといった家庭内役割も現在出来ていない。</a:t>
            </a:r>
            <a:endParaRPr lang="en-US" altLang="ja-JP" sz="900" dirty="0">
              <a:latin typeface="ＭＳ Ｐゴシック"/>
              <a:cs typeface="ＭＳ Ｐゴシック" charset="0"/>
            </a:endParaRPr>
          </a:p>
        </p:txBody>
      </p:sp>
      <p:graphicFrame>
        <p:nvGraphicFramePr>
          <p:cNvPr id="14" name="表 13"/>
          <p:cNvGraphicFramePr>
            <a:graphicFrameLocks noGrp="1"/>
          </p:cNvGraphicFramePr>
          <p:nvPr>
            <p:extLst/>
          </p:nvPr>
        </p:nvGraphicFramePr>
        <p:xfrm>
          <a:off x="96440" y="1268760"/>
          <a:ext cx="8928024" cy="2926080"/>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1000" dirty="0"/>
                        <a:t>発話困難</a:t>
                      </a:r>
                      <a:endParaRPr kumimoji="1" lang="en-US" altLang="ja-JP" sz="1000" dirty="0"/>
                    </a:p>
                  </a:txBody>
                  <a:tcPr anchor="ctr"/>
                </a:tc>
                <a:tc>
                  <a:txBody>
                    <a:bodyPr/>
                    <a:lstStyle/>
                    <a:p>
                      <a:pPr algn="ctr"/>
                      <a:r>
                        <a:rPr kumimoji="1" lang="en-US" altLang="ja-JP" sz="1000" dirty="0"/>
                        <a:t>b164</a:t>
                      </a:r>
                      <a:endParaRPr kumimoji="1" lang="ja-JP" altLang="en-US" sz="1000" dirty="0"/>
                    </a:p>
                  </a:txBody>
                  <a:tcPr anchor="ctr"/>
                </a:tc>
                <a:tc>
                  <a:txBody>
                    <a:bodyPr/>
                    <a:lstStyle/>
                    <a:p>
                      <a:pPr algn="l"/>
                      <a:r>
                        <a:rPr kumimoji="1" lang="ja-JP" altLang="en-US" sz="1000" dirty="0"/>
                        <a:t>歩行不安定</a:t>
                      </a:r>
                    </a:p>
                  </a:txBody>
                  <a:tcPr/>
                </a:tc>
                <a:tc>
                  <a:txBody>
                    <a:bodyPr/>
                    <a:lstStyle/>
                    <a:p>
                      <a:pPr algn="ctr"/>
                      <a:r>
                        <a:rPr kumimoji="1" lang="en-US" altLang="ja-JP" sz="1000" dirty="0"/>
                        <a:t>d450</a:t>
                      </a:r>
                    </a:p>
                  </a:txBody>
                  <a:tcPr anchor="ctr"/>
                </a:tc>
                <a:tc>
                  <a:txBody>
                    <a:bodyPr/>
                    <a:lstStyle/>
                    <a:p>
                      <a:pPr algn="l"/>
                      <a:r>
                        <a:rPr kumimoji="1" lang="ja-JP" altLang="en-US" sz="1000" dirty="0"/>
                        <a:t>浴室の環境不十分</a:t>
                      </a:r>
                    </a:p>
                  </a:txBody>
                  <a:tcPr/>
                </a:tc>
                <a:tc>
                  <a:txBody>
                    <a:bodyPr/>
                    <a:lstStyle/>
                    <a:p>
                      <a:pPr algn="ctr"/>
                      <a:r>
                        <a:rPr kumimoji="1" lang="en-US" altLang="ja-JP" sz="1000" dirty="0"/>
                        <a:t>e155</a:t>
                      </a:r>
                      <a:endParaRPr kumimoji="1" lang="ja-JP" altLang="en-US" sz="10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認知機能低下</a:t>
                      </a:r>
                    </a:p>
                  </a:txBody>
                  <a:tcPr anchor="ctr">
                    <a:solidFill>
                      <a:schemeClr val="bg1"/>
                    </a:solidFill>
                  </a:tcPr>
                </a:tc>
                <a:tc>
                  <a:txBody>
                    <a:bodyPr/>
                    <a:lstStyle/>
                    <a:p>
                      <a:pPr algn="ctr"/>
                      <a:r>
                        <a:rPr kumimoji="1" lang="en-US" altLang="ja-JP" sz="1000" dirty="0"/>
                        <a:t>b144</a:t>
                      </a:r>
                      <a:endParaRPr kumimoji="1" lang="ja-JP" altLang="en-US" sz="1000" dirty="0"/>
                    </a:p>
                  </a:txBody>
                  <a:tcPr anchor="ctr"/>
                </a:tc>
                <a:tc>
                  <a:txBody>
                    <a:bodyPr/>
                    <a:lstStyle/>
                    <a:p>
                      <a:pPr algn="l"/>
                      <a:r>
                        <a:rPr kumimoji="1" lang="ja-JP" altLang="en-US" sz="1000" dirty="0"/>
                        <a:t>自宅での役割の喪失</a:t>
                      </a:r>
                    </a:p>
                  </a:txBody>
                  <a:tcPr/>
                </a:tc>
                <a:tc>
                  <a:txBody>
                    <a:bodyPr/>
                    <a:lstStyle/>
                    <a:p>
                      <a:pPr algn="ctr"/>
                      <a:r>
                        <a:rPr kumimoji="1" lang="en-US" altLang="ja-JP" sz="1000" dirty="0"/>
                        <a:t>d230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t>意欲低下</a:t>
                      </a:r>
                    </a:p>
                  </a:txBody>
                  <a:tcPr anchor="ctr"/>
                </a:tc>
                <a:tc>
                  <a:txBody>
                    <a:bodyPr/>
                    <a:lstStyle/>
                    <a:p>
                      <a:pPr algn="ctr"/>
                      <a:r>
                        <a:rPr kumimoji="1" lang="en-US" altLang="ja-JP" sz="1000" dirty="0"/>
                        <a:t>b130</a:t>
                      </a:r>
                      <a:endParaRPr kumimoji="1" lang="ja-JP" altLang="en-US" sz="1000" dirty="0"/>
                    </a:p>
                  </a:txBody>
                  <a:tcPr anchor="ctr"/>
                </a:tc>
                <a:tc>
                  <a:txBody>
                    <a:bodyPr/>
                    <a:lstStyle/>
                    <a:p>
                      <a:pPr algn="l"/>
                      <a:r>
                        <a:rPr kumimoji="1" lang="ja-JP" altLang="en-US" sz="1000" dirty="0"/>
                        <a:t>自己管理困難</a:t>
                      </a:r>
                    </a:p>
                  </a:txBody>
                  <a:tcPr/>
                </a:tc>
                <a:tc>
                  <a:txBody>
                    <a:bodyPr/>
                    <a:lstStyle/>
                    <a:p>
                      <a:pPr algn="ctr"/>
                      <a:r>
                        <a:rPr kumimoji="1" lang="en-US" altLang="ja-JP" sz="1000" dirty="0"/>
                        <a:t>d210</a:t>
                      </a:r>
                      <a:endParaRPr kumimoji="1" lang="ja-JP" altLang="en-US" sz="1000" dirty="0"/>
                    </a:p>
                  </a:txBody>
                  <a:tcPr anchor="ctr"/>
                </a:tc>
                <a:tc>
                  <a:txBody>
                    <a:bodyPr/>
                    <a:lstStyle/>
                    <a:p>
                      <a:pPr algn="l"/>
                      <a:endParaRPr kumimoji="1" lang="ja-JP" altLang="en-US" sz="1000" dirty="0"/>
                    </a:p>
                  </a:txBody>
                  <a:tcPr>
                    <a:solidFill>
                      <a:schemeClr val="bg1"/>
                    </a:solidFill>
                  </a:tcPr>
                </a:tc>
                <a:tc>
                  <a:txBody>
                    <a:bodyPr/>
                    <a:lstStyle/>
                    <a:p>
                      <a:pPr algn="ctr"/>
                      <a:endParaRPr kumimoji="1" lang="ja-JP" altLang="en-US" sz="10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1000" dirty="0"/>
                        <a:t>筋力に問題なし</a:t>
                      </a:r>
                    </a:p>
                  </a:txBody>
                  <a:tcPr anchor="ctr">
                    <a:solidFill>
                      <a:srgbClr val="FFFF00"/>
                    </a:solidFill>
                  </a:tcPr>
                </a:tc>
                <a:tc>
                  <a:txBody>
                    <a:bodyPr/>
                    <a:lstStyle/>
                    <a:p>
                      <a:pPr algn="ctr"/>
                      <a:r>
                        <a:rPr kumimoji="1" lang="en-US" altLang="ja-JP" sz="1000" dirty="0"/>
                        <a:t>b730</a:t>
                      </a:r>
                      <a:endParaRPr kumimoji="1" lang="ja-JP" altLang="en-US" sz="1000" dirty="0"/>
                    </a:p>
                  </a:txBody>
                  <a:tcPr anchor="ctr"/>
                </a:tc>
                <a:tc>
                  <a:txBody>
                    <a:bodyPr/>
                    <a:lstStyle/>
                    <a:p>
                      <a:pPr algn="l"/>
                      <a:r>
                        <a:rPr kumimoji="1" lang="ja-JP" altLang="en-US" sz="1000" dirty="0"/>
                        <a:t>囲碁や園芸への興味あり</a:t>
                      </a:r>
                    </a:p>
                  </a:txBody>
                  <a:tcPr>
                    <a:solidFill>
                      <a:srgbClr val="FFFF00"/>
                    </a:solidFill>
                  </a:tcPr>
                </a:tc>
                <a:tc>
                  <a:txBody>
                    <a:bodyPr/>
                    <a:lstStyle/>
                    <a:p>
                      <a:pPr algn="ctr"/>
                      <a:r>
                        <a:rPr kumimoji="1" lang="en-US" altLang="ja-JP" sz="1000" dirty="0"/>
                        <a:t>d910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1000" dirty="0"/>
                        <a:t>単語レベルのコミュニケーション可能</a:t>
                      </a:r>
                    </a:p>
                  </a:txBody>
                  <a:tcPr anchor="ctr">
                    <a:noFill/>
                  </a:tcPr>
                </a:tc>
                <a:tc>
                  <a:txBody>
                    <a:bodyPr/>
                    <a:lstStyle/>
                    <a:p>
                      <a:pPr algn="ctr"/>
                      <a:r>
                        <a:rPr kumimoji="1" lang="en-US" altLang="ja-JP" sz="1000" dirty="0"/>
                        <a:t>b330</a:t>
                      </a:r>
                      <a:endParaRPr kumimoji="1" lang="ja-JP" altLang="en-US" sz="1000" dirty="0"/>
                    </a:p>
                  </a:txBody>
                  <a:tcPr anchor="ctr"/>
                </a:tc>
                <a:tc>
                  <a:txBody>
                    <a:bodyPr/>
                    <a:lstStyle/>
                    <a:p>
                      <a:pPr algn="l"/>
                      <a:r>
                        <a:rPr kumimoji="1" lang="ja-JP" altLang="en-US" sz="1000" dirty="0"/>
                        <a:t>妻の介護力あり</a:t>
                      </a:r>
                    </a:p>
                  </a:txBody>
                  <a:tcPr>
                    <a:solidFill>
                      <a:srgbClr val="FFFF00"/>
                    </a:solidFill>
                  </a:tcPr>
                </a:tc>
                <a:tc>
                  <a:txBody>
                    <a:bodyPr/>
                    <a:lstStyle/>
                    <a:p>
                      <a:pPr algn="ctr"/>
                      <a:r>
                        <a:rPr kumimoji="1" lang="en-US" altLang="ja-JP" sz="1000" dirty="0"/>
                        <a:t>d760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r>
                        <a:rPr kumimoji="1" lang="ja-JP" altLang="en-US" sz="1000" dirty="0"/>
                        <a:t>毎日</a:t>
                      </a:r>
                      <a:r>
                        <a:rPr kumimoji="1" lang="en-US" altLang="ja-JP" sz="1000" dirty="0"/>
                        <a:t>2</a:t>
                      </a:r>
                      <a:r>
                        <a:rPr kumimoji="1" lang="ja-JP" altLang="en-US" sz="1000" dirty="0"/>
                        <a:t>時間の散歩を継続</a:t>
                      </a:r>
                    </a:p>
                  </a:txBody>
                  <a:tcPr>
                    <a:solidFill>
                      <a:schemeClr val="bg1"/>
                    </a:solidFill>
                  </a:tcPr>
                </a:tc>
                <a:tc>
                  <a:txBody>
                    <a:bodyPr/>
                    <a:lstStyle/>
                    <a:p>
                      <a:pPr algn="ctr"/>
                      <a:r>
                        <a:rPr kumimoji="1" lang="en-US" altLang="ja-JP" sz="1000" dirty="0"/>
                        <a:t>d230</a:t>
                      </a: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p>
                  </a:txBody>
                  <a:tcPr anchor="ct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tc>
                  <a:txBody>
                    <a:bodyPr/>
                    <a:lstStyle/>
                    <a:p>
                      <a:pPr algn="l"/>
                      <a:endParaRPr kumimoji="1" lang="ja-JP" altLang="en-US" sz="1000" dirty="0"/>
                    </a:p>
                  </a:txBody>
                  <a:tcPr/>
                </a:tc>
                <a:tc>
                  <a:txBody>
                    <a:bodyPr/>
                    <a:lstStyle/>
                    <a:p>
                      <a:pPr algn="ctr"/>
                      <a:endParaRPr kumimoji="1" lang="ja-JP" altLang="en-US" sz="10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87792" y="1263743"/>
            <a:ext cx="1060754" cy="5090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94593" y="5577485"/>
            <a:ext cx="7500478" cy="612690"/>
            <a:chOff x="75820" y="6165533"/>
            <a:chExt cx="9082968" cy="612690"/>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75820" y="6165533"/>
              <a:ext cx="1300334" cy="612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sp>
          <p:nvSpPr>
            <p:cNvPr id="70" name="テキスト ボックス 69"/>
            <p:cNvSpPr txBox="1"/>
            <p:nvPr/>
          </p:nvSpPr>
          <p:spPr>
            <a:xfrm>
              <a:off x="1444988" y="6239372"/>
              <a:ext cx="7713800" cy="461665"/>
            </a:xfrm>
            <a:prstGeom prst="rect">
              <a:avLst/>
            </a:prstGeom>
            <a:noFill/>
          </p:spPr>
          <p:txBody>
            <a:bodyPr wrap="square" rtlCol="0">
              <a:spAutoFit/>
            </a:bodyPr>
            <a:lstStyle/>
            <a:p>
              <a:pPr defTabSz="633039"/>
              <a:r>
                <a:rPr lang="ja-JP" altLang="en-US" sz="1200" spc="-150" dirty="0">
                  <a:latin typeface="ＭＳ Ｐゴシック" panose="020B0600070205080204" pitchFamily="50" charset="-128"/>
                  <a:ea typeface="ＭＳ Ｐゴシック" panose="020B0600070205080204" pitchFamily="50" charset="-128"/>
                </a:rPr>
                <a:t>自宅での動作は福祉用具の提案や、リハサービスでの用具使用と動作習得を目指す。囲碁と園芸は通所系サービスにてまずは体験することから始めてみることを提案。</a:t>
              </a:r>
              <a:endParaRPr lang="en-US" altLang="ja-JP" sz="1200" spc="-150" dirty="0">
                <a:latin typeface="ＭＳ Ｐゴシック" panose="020B0600070205080204" pitchFamily="50" charset="-128"/>
                <a:ea typeface="ＭＳ Ｐゴシック" panose="020B0600070205080204" pitchFamily="50" charset="-128"/>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86398" y="4260160"/>
            <a:ext cx="7441735" cy="2512249"/>
            <a:chOff x="196134" y="1313380"/>
            <a:chExt cx="7441735" cy="2512249"/>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7440341"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206176" y="1313380"/>
              <a:ext cx="1099690"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96134" y="3320506"/>
              <a:ext cx="1105495" cy="50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15787" y="3559501"/>
              <a:ext cx="1811714" cy="253916"/>
            </a:xfrm>
            <a:prstGeom prst="rect">
              <a:avLst/>
            </a:prstGeom>
            <a:noFill/>
          </p:spPr>
          <p:txBody>
            <a:bodyPr wrap="none" rtlCol="0">
              <a:spAutoFit/>
            </a:bodyPr>
            <a:lstStyle/>
            <a:p>
              <a:r>
                <a:rPr lang="ja-JP" altLang="en-US" sz="1050" dirty="0"/>
                <a:t>実行度　</a:t>
              </a:r>
              <a:r>
                <a:rPr lang="en-US" altLang="ja-JP" sz="1050" dirty="0"/>
                <a:t>2</a:t>
              </a:r>
              <a:r>
                <a:rPr lang="ja-JP" altLang="en-US" sz="1050" dirty="0"/>
                <a:t>→</a:t>
              </a:r>
              <a:r>
                <a:rPr lang="en-US" altLang="ja-JP" sz="1050" dirty="0"/>
                <a:t>7</a:t>
              </a:r>
              <a:r>
                <a:rPr lang="ja-JP" altLang="en-US" sz="1050" dirty="0"/>
                <a:t>　　満足度</a:t>
              </a:r>
              <a:r>
                <a:rPr lang="en-US" altLang="ja-JP" sz="1050" dirty="0"/>
                <a:t>4</a:t>
              </a:r>
              <a:r>
                <a:rPr lang="ja-JP" altLang="en-US" sz="1050" dirty="0"/>
                <a:t>→</a:t>
              </a:r>
              <a:r>
                <a:rPr lang="en-US" altLang="ja-JP" sz="1050" dirty="0"/>
                <a:t>8</a:t>
              </a:r>
              <a:r>
                <a:rPr lang="ja-JP" altLang="en-US" sz="1050" dirty="0"/>
                <a:t> </a:t>
              </a:r>
            </a:p>
          </p:txBody>
        </p:sp>
        <p:sp>
          <p:nvSpPr>
            <p:cNvPr id="28" name="テキスト ボックス 27">
              <a:extLst>
                <a:ext uri="{FF2B5EF4-FFF2-40B4-BE49-F238E27FC236}">
                  <a16:creationId xmlns:a16="http://schemas.microsoft.com/office/drawing/2014/main" id="{35BEC973-27B4-49A0-9194-CC7667660517}"/>
                </a:ext>
              </a:extLst>
            </p:cNvPr>
            <p:cNvSpPr txBox="1"/>
            <p:nvPr/>
          </p:nvSpPr>
          <p:spPr>
            <a:xfrm>
              <a:off x="1356767" y="1362279"/>
              <a:ext cx="4105681" cy="400110"/>
            </a:xfrm>
            <a:prstGeom prst="rect">
              <a:avLst/>
            </a:prstGeom>
            <a:noFill/>
          </p:spPr>
          <p:txBody>
            <a:bodyPr wrap="square" rtlCol="0">
              <a:spAutoFit/>
            </a:bodyPr>
            <a:lstStyle/>
            <a:p>
              <a:r>
                <a:rPr lang="ja-JP" altLang="en-US" sz="1000" dirty="0"/>
                <a:t>自宅での動作の安定　囲碁と園芸の再開</a:t>
              </a:r>
              <a:endParaRPr lang="en-US" altLang="ja-JP" sz="1000" dirty="0"/>
            </a:p>
            <a:p>
              <a:r>
                <a:rPr lang="ja-JP" altLang="en-US" sz="1000" dirty="0"/>
                <a:t>妻のスイミングの継続</a:t>
              </a:r>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111622" y="6267286"/>
            <a:ext cx="7406781" cy="497445"/>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08367" y="6285172"/>
            <a:ext cx="3185806"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5" y="505972"/>
            <a:ext cx="766687" cy="261610"/>
          </a:xfrm>
          <a:prstGeom prst="rect">
            <a:avLst/>
          </a:prstGeom>
          <a:noFill/>
        </p:spPr>
        <p:txBody>
          <a:bodyPr wrap="square" rtlCol="0">
            <a:spAutoFit/>
          </a:bodyPr>
          <a:lstStyle/>
          <a:p>
            <a:r>
              <a:rPr lang="ja-JP" altLang="en-US" sz="1100"/>
              <a:t>要介護</a:t>
            </a:r>
            <a:r>
              <a:rPr lang="ja-JP" altLang="en-US" sz="1100" dirty="0"/>
              <a:t>２</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31" y="800696"/>
            <a:ext cx="604137" cy="261610"/>
          </a:xfrm>
          <a:prstGeom prst="rect">
            <a:avLst/>
          </a:prstGeom>
          <a:noFill/>
        </p:spPr>
        <p:txBody>
          <a:bodyPr wrap="square" rtlCol="0">
            <a:spAutoFit/>
          </a:bodyPr>
          <a:lstStyle/>
          <a:p>
            <a:r>
              <a:rPr lang="ja-JP" altLang="en-US" sz="1100" dirty="0"/>
              <a:t>脳卒中</a:t>
            </a:r>
          </a:p>
        </p:txBody>
      </p:sp>
      <p:sp>
        <p:nvSpPr>
          <p:cNvPr id="7" name="角丸四角形 6"/>
          <p:cNvSpPr/>
          <p:nvPr/>
        </p:nvSpPr>
        <p:spPr>
          <a:xfrm>
            <a:off x="7638727" y="4330180"/>
            <a:ext cx="1335067" cy="1222768"/>
          </a:xfrm>
          <a:prstGeom prst="roundRect">
            <a:avLst/>
          </a:prstGeom>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rgbClr val="FF0000"/>
              </a:solidFill>
            </a:endParaRPr>
          </a:p>
        </p:txBody>
      </p:sp>
      <p:sp>
        <p:nvSpPr>
          <p:cNvPr id="41" name="角丸四角形 40"/>
          <p:cNvSpPr/>
          <p:nvPr/>
        </p:nvSpPr>
        <p:spPr>
          <a:xfrm>
            <a:off x="7638726" y="5669821"/>
            <a:ext cx="1335067" cy="1158950"/>
          </a:xfrm>
          <a:prstGeom prst="roundRect">
            <a:avLst/>
          </a:prstGeom>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rgbClr val="FF0000"/>
              </a:solidFill>
            </a:endParaRPr>
          </a:p>
        </p:txBody>
      </p:sp>
      <p:sp>
        <p:nvSpPr>
          <p:cNvPr id="60" name="テキスト ボックス 59">
            <a:extLst>
              <a:ext uri="{FF2B5EF4-FFF2-40B4-BE49-F238E27FC236}">
                <a16:creationId xmlns:a16="http://schemas.microsoft.com/office/drawing/2014/main" id="{79123FA6-B7AA-4236-A468-BE9C0BCFBBBA}"/>
              </a:ext>
            </a:extLst>
          </p:cNvPr>
          <p:cNvSpPr txBox="1"/>
          <p:nvPr/>
        </p:nvSpPr>
        <p:spPr>
          <a:xfrm>
            <a:off x="1247031" y="4756905"/>
            <a:ext cx="5837732" cy="830997"/>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endParaRPr lang="en-US" altLang="ja-JP" sz="1200" dirty="0"/>
          </a:p>
          <a:p>
            <a:r>
              <a:rPr lang="ja-JP" altLang="en-US" sz="1200" dirty="0"/>
              <a:t>□</a:t>
            </a:r>
            <a:r>
              <a:rPr lang="ja-JP" altLang="ja-JP" sz="1200" dirty="0"/>
              <a:t>目標の合意</a:t>
            </a:r>
            <a:r>
              <a:rPr lang="ja-JP" altLang="en-US" sz="1200" dirty="0"/>
              <a:t>　□自主訓練　■</a:t>
            </a:r>
            <a:r>
              <a:rPr lang="ja-JP" altLang="ja-JP" sz="1200" dirty="0"/>
              <a:t>活動・参加を意識したプラン</a:t>
            </a:r>
            <a:r>
              <a:rPr lang="ja-JP" altLang="en-US" sz="1200" dirty="0"/>
              <a:t>　■</a:t>
            </a:r>
            <a:r>
              <a:rPr lang="ja-JP" altLang="ja-JP" sz="1200" dirty="0"/>
              <a:t>無理のないプラン</a:t>
            </a:r>
            <a:endParaRPr lang="en-US" altLang="ja-JP" sz="1200" dirty="0"/>
          </a:p>
          <a:p>
            <a:r>
              <a:rPr lang="ja-JP" altLang="en-US" sz="1200" dirty="0"/>
              <a:t>□</a:t>
            </a:r>
            <a:r>
              <a:rPr lang="ja-JP" altLang="ja-JP" sz="1200" dirty="0"/>
              <a:t>本人・家族への説明</a:t>
            </a:r>
            <a:r>
              <a:rPr lang="ja-JP" altLang="en-US" sz="1200" dirty="0"/>
              <a:t>　□</a:t>
            </a:r>
            <a:r>
              <a:rPr lang="ja-JP" altLang="ja-JP" sz="1200" dirty="0"/>
              <a:t>関連機関との連絡・調整</a:t>
            </a:r>
            <a:r>
              <a:rPr lang="ja-JP" altLang="en-US" sz="1200" dirty="0"/>
              <a:t>□</a:t>
            </a:r>
            <a:r>
              <a:rPr lang="ja-JP" altLang="ja-JP" sz="1200" dirty="0"/>
              <a:t>インフォーマルサービスの活用</a:t>
            </a:r>
            <a:endParaRPr lang="en-US" altLang="ja-JP" sz="1200" dirty="0"/>
          </a:p>
          <a:p>
            <a:r>
              <a:rPr lang="ja-JP" altLang="en-US" sz="1200" dirty="0"/>
              <a:t>□</a:t>
            </a:r>
            <a:r>
              <a:rPr lang="ja-JP" altLang="ja-JP" sz="1200" dirty="0"/>
              <a:t>その他</a:t>
            </a:r>
            <a:r>
              <a:rPr lang="ja-JP" altLang="en-US" sz="1200" dirty="0"/>
              <a:t>（　　　　　　　　　　　　　　　　　　　　　　　　　　　　　　　　　　　　　　　　　　　　　）</a:t>
            </a:r>
            <a:endParaRPr lang="ja-JP" altLang="ja-JP" sz="1200" dirty="0"/>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3019217" y="6285176"/>
            <a:ext cx="4370675" cy="507831"/>
          </a:xfrm>
          <a:prstGeom prst="rect">
            <a:avLst/>
          </a:prstGeom>
          <a:noFill/>
        </p:spPr>
        <p:txBody>
          <a:bodyPr wrap="square" rtlCol="0">
            <a:spAutoFit/>
          </a:bodyPr>
          <a:lstStyle/>
          <a:p>
            <a:r>
              <a:rPr lang="ja-JP" altLang="en-US" sz="900" dirty="0">
                <a:latin typeface="ＭＳ Ｐゴシック" panose="020B0600070205080204" pitchFamily="50" charset="-128"/>
                <a:ea typeface="ＭＳ Ｐゴシック" panose="020B0600070205080204" pitchFamily="50" charset="-128"/>
              </a:rPr>
              <a:t>囲碁の再開や生活動作における妻の介護負担軽減については達成できたが、庭や園芸への興味関心が薄れていたことが今後の課題。地域資源もうまく活用し、自立支援に向けた関わりを継続していく。</a:t>
            </a:r>
          </a:p>
        </p:txBody>
      </p:sp>
      <p:grpSp>
        <p:nvGrpSpPr>
          <p:cNvPr id="47" name="グループ化 46"/>
          <p:cNvGrpSpPr>
            <a:grpSpLocks noChangeAspect="1"/>
          </p:cNvGrpSpPr>
          <p:nvPr/>
        </p:nvGrpSpPr>
        <p:grpSpPr>
          <a:xfrm>
            <a:off x="7694009" y="4509124"/>
            <a:ext cx="1198473" cy="900095"/>
            <a:chOff x="539552" y="476672"/>
            <a:chExt cx="6146032" cy="4615874"/>
          </a:xfrm>
        </p:grpSpPr>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6672"/>
              <a:ext cx="6146032" cy="461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69142" t="593" r="20317" b="79909"/>
            <a:stretch/>
          </p:blipFill>
          <p:spPr bwMode="auto">
            <a:xfrm>
              <a:off x="4788024" y="486999"/>
              <a:ext cx="64800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l="8" t="12329" r="78321" b="58036"/>
            <a:stretch/>
          </p:blipFill>
          <p:spPr bwMode="auto">
            <a:xfrm>
              <a:off x="539552" y="1052736"/>
              <a:ext cx="1332000"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2" name="グループ化 61"/>
          <p:cNvGrpSpPr>
            <a:grpSpLocks noChangeAspect="1"/>
          </p:cNvGrpSpPr>
          <p:nvPr/>
        </p:nvGrpSpPr>
        <p:grpSpPr>
          <a:xfrm>
            <a:off x="7724837" y="5811095"/>
            <a:ext cx="1178635" cy="876402"/>
            <a:chOff x="58142" y="853116"/>
            <a:chExt cx="7754218" cy="5765800"/>
          </a:xfrm>
        </p:grpSpPr>
        <p:pic>
          <p:nvPicPr>
            <p:cNvPr id="6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42" y="853116"/>
              <a:ext cx="7681913" cy="576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l="25869" t="5466" r="65226" b="77055"/>
            <a:stretch/>
          </p:blipFill>
          <p:spPr bwMode="auto">
            <a:xfrm>
              <a:off x="2195736" y="1144849"/>
              <a:ext cx="68400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l="81776" t="19806" r="316" b="58962"/>
            <a:stretch/>
          </p:blipFill>
          <p:spPr bwMode="auto">
            <a:xfrm>
              <a:off x="6516360" y="2132992"/>
              <a:ext cx="1296000"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artisticBlur/>
                      </a14:imgEffect>
                    </a14:imgLayer>
                  </a14:imgProps>
                </a:ext>
                <a:ext uri="{28A0092B-C50C-407E-A947-70E740481C1C}">
                  <a14:useLocalDpi xmlns:a14="http://schemas.microsoft.com/office/drawing/2010/main" val="0"/>
                </a:ext>
              </a:extLst>
            </a:blip>
            <a:srcRect l="83191" t="-57" r="10247" b="90057"/>
            <a:stretch/>
          </p:blipFill>
          <p:spPr bwMode="auto">
            <a:xfrm>
              <a:off x="6516360" y="893294"/>
              <a:ext cx="504000"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artisticBlur/>
                      </a14:imgEffect>
                    </a14:imgLayer>
                  </a14:imgProps>
                </a:ext>
                <a:ext uri="{28A0092B-C50C-407E-A947-70E740481C1C}">
                  <a14:useLocalDpi xmlns:a14="http://schemas.microsoft.com/office/drawing/2010/main" val="0"/>
                </a:ext>
              </a:extLst>
            </a:blip>
            <a:srcRect l="52951" t="3262" r="38613" b="82452"/>
            <a:stretch/>
          </p:blipFill>
          <p:spPr bwMode="auto">
            <a:xfrm>
              <a:off x="4211960" y="1124744"/>
              <a:ext cx="648000"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2" name="スライド番号プレースホルダー 3">
            <a:extLst>
              <a:ext uri="{FF2B5EF4-FFF2-40B4-BE49-F238E27FC236}">
                <a16:creationId xmlns:a16="http://schemas.microsoft.com/office/drawing/2014/main" id="{A9C66302-992F-4F3D-A365-202814666598}"/>
              </a:ext>
            </a:extLst>
          </p:cNvPr>
          <p:cNvSpPr txBox="1">
            <a:spLocks/>
          </p:cNvSpPr>
          <p:nvPr/>
        </p:nvSpPr>
        <p:spPr>
          <a:xfrm>
            <a:off x="0" y="6227"/>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18</a:t>
            </a:r>
          </a:p>
        </p:txBody>
      </p:sp>
      <p:sp>
        <p:nvSpPr>
          <p:cNvPr id="43" name="スライド番号プレースホルダー 5">
            <a:extLst>
              <a:ext uri="{FF2B5EF4-FFF2-40B4-BE49-F238E27FC236}">
                <a16:creationId xmlns:a16="http://schemas.microsoft.com/office/drawing/2014/main" id="{DC917A97-BC3D-4EFD-99BB-9768FC9EE619}"/>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20</a:t>
            </a:fld>
            <a:r>
              <a:rPr kumimoji="1" lang="en-US" altLang="ja-JP" sz="2000" dirty="0">
                <a:solidFill>
                  <a:schemeClr val="tx1"/>
                </a:solidFill>
              </a:rPr>
              <a:t>-</a:t>
            </a:r>
          </a:p>
        </p:txBody>
      </p:sp>
    </p:spTree>
    <p:extLst>
      <p:ext uri="{BB962C8B-B14F-4D97-AF65-F5344CB8AC3E}">
        <p14:creationId xmlns:p14="http://schemas.microsoft.com/office/powerpoint/2010/main" val="205443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349078" y="2996956"/>
            <a:ext cx="8337722" cy="893961"/>
          </a:xfrm>
        </p:spPr>
        <p:txBody>
          <a:bodyPr>
            <a:norm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ICF</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の傾向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5">
            <a:extLst>
              <a:ext uri="{FF2B5EF4-FFF2-40B4-BE49-F238E27FC236}">
                <a16:creationId xmlns:a16="http://schemas.microsoft.com/office/drawing/2014/main" id="{DDF35BE2-D026-47CA-B868-B54F86AA1F68}"/>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21</a:t>
            </a:fld>
            <a:r>
              <a:rPr kumimoji="1" lang="en-US" altLang="ja-JP" sz="2000" dirty="0">
                <a:solidFill>
                  <a:schemeClr val="tx1"/>
                </a:solidFill>
              </a:rPr>
              <a:t>-</a:t>
            </a:r>
          </a:p>
        </p:txBody>
      </p:sp>
      <p:sp>
        <p:nvSpPr>
          <p:cNvPr id="4" name="タイトル 5"/>
          <p:cNvSpPr txBox="1">
            <a:spLocks/>
          </p:cNvSpPr>
          <p:nvPr/>
        </p:nvSpPr>
        <p:spPr>
          <a:xfrm>
            <a:off x="374684" y="1628800"/>
            <a:ext cx="8337722" cy="8939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予防ケアマネジメント</a:t>
            </a:r>
          </a:p>
        </p:txBody>
      </p:sp>
    </p:spTree>
    <p:extLst>
      <p:ext uri="{BB962C8B-B14F-4D97-AF65-F5344CB8AC3E}">
        <p14:creationId xmlns:p14="http://schemas.microsoft.com/office/powerpoint/2010/main" val="241105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0800000">
            <a:off x="4303350" y="3058956"/>
            <a:ext cx="539646" cy="1378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タイトル 6"/>
          <p:cNvSpPr>
            <a:spLocks noGrp="1"/>
          </p:cNvSpPr>
          <p:nvPr>
            <p:ph type="title"/>
          </p:nvPr>
        </p:nvSpPr>
        <p:spPr>
          <a:xfrm>
            <a:off x="-24890" y="1"/>
            <a:ext cx="9168893" cy="491319"/>
          </a:xfrm>
          <a:solidFill>
            <a:schemeClr val="accent2">
              <a:lumMod val="20000"/>
              <a:lumOff val="80000"/>
            </a:schemeClr>
          </a:solidFill>
        </p:spPr>
        <p:txBody>
          <a:bodyPr>
            <a:noAutofit/>
          </a:bodyPr>
          <a:lstStyle/>
          <a:p>
            <a:r>
              <a:rPr lang="ja-JP" altLang="ja-JP" sz="3200" dirty="0"/>
              <a:t>介護予防ケアマネジメント</a:t>
            </a:r>
            <a:r>
              <a:rPr lang="ja-JP" altLang="en-US" sz="3200" dirty="0"/>
              <a:t>の対象者像</a:t>
            </a:r>
            <a:endParaRPr kumimoji="1" lang="ja-JP" altLang="en-US" sz="3200" dirty="0"/>
          </a:p>
        </p:txBody>
      </p:sp>
      <p:sp>
        <p:nvSpPr>
          <p:cNvPr id="2" name="テキスト ボックス 1"/>
          <p:cNvSpPr txBox="1"/>
          <p:nvPr/>
        </p:nvSpPr>
        <p:spPr>
          <a:xfrm>
            <a:off x="1256866" y="1304622"/>
            <a:ext cx="7128875" cy="1754326"/>
          </a:xfrm>
          <a:prstGeom prst="rect">
            <a:avLst/>
          </a:prstGeom>
          <a:noFill/>
        </p:spPr>
        <p:txBody>
          <a:bodyPr wrap="none" rtlCol="0">
            <a:spAutoFit/>
          </a:bodyPr>
          <a:lstStyle/>
          <a:p>
            <a:r>
              <a:rPr lang="ja-JP" altLang="en-US" sz="2800" dirty="0">
                <a:solidFill>
                  <a:prstClr val="black"/>
                </a:solidFill>
              </a:rPr>
              <a:t>認定調査結果から見ると、</a:t>
            </a:r>
            <a:endParaRPr lang="en-US" altLang="ja-JP" sz="2800" dirty="0">
              <a:solidFill>
                <a:prstClr val="black"/>
              </a:solidFill>
            </a:endParaRPr>
          </a:p>
          <a:p>
            <a:r>
              <a:rPr lang="ja-JP" altLang="en-US" sz="2800" dirty="0">
                <a:solidFill>
                  <a:prstClr val="black"/>
                </a:solidFill>
              </a:rPr>
              <a:t>その多くは、</a:t>
            </a:r>
            <a:r>
              <a:rPr lang="ja-JP" altLang="en-US" sz="4000" u="sng" dirty="0">
                <a:solidFill>
                  <a:srgbClr val="FFC000"/>
                </a:solidFill>
              </a:rPr>
              <a:t>ＡＤＬは自立</a:t>
            </a:r>
            <a:r>
              <a:rPr lang="ja-JP" altLang="en-US" sz="2800" dirty="0">
                <a:solidFill>
                  <a:prstClr val="black"/>
                </a:solidFill>
              </a:rPr>
              <a:t>しているが、</a:t>
            </a:r>
            <a:endParaRPr lang="en-US" altLang="ja-JP" sz="2800" dirty="0">
              <a:solidFill>
                <a:prstClr val="black"/>
              </a:solidFill>
            </a:endParaRPr>
          </a:p>
          <a:p>
            <a:r>
              <a:rPr lang="ja-JP" altLang="en-US" sz="4000" u="sng" dirty="0">
                <a:solidFill>
                  <a:srgbClr val="FFC000"/>
                </a:solidFill>
              </a:rPr>
              <a:t>ＩＡＤＬの一部は行いにくく</a:t>
            </a:r>
            <a:r>
              <a:rPr lang="ja-JP" altLang="en-US" sz="2800" dirty="0">
                <a:solidFill>
                  <a:prstClr val="black"/>
                </a:solidFill>
              </a:rPr>
              <a:t>なっている</a:t>
            </a:r>
          </a:p>
        </p:txBody>
      </p:sp>
      <p:sp>
        <p:nvSpPr>
          <p:cNvPr id="3" name="テキスト ボックス 2"/>
          <p:cNvSpPr txBox="1"/>
          <p:nvPr/>
        </p:nvSpPr>
        <p:spPr>
          <a:xfrm>
            <a:off x="1177773" y="4437098"/>
            <a:ext cx="6738655" cy="2246769"/>
          </a:xfrm>
          <a:prstGeom prst="rect">
            <a:avLst/>
          </a:prstGeom>
          <a:noFill/>
          <a:ln>
            <a:solidFill>
              <a:schemeClr val="accent1"/>
            </a:solidFill>
          </a:ln>
        </p:spPr>
        <p:txBody>
          <a:bodyPr wrap="square" rtlCol="0">
            <a:spAutoFit/>
          </a:bodyPr>
          <a:lstStyle/>
          <a:p>
            <a:r>
              <a:rPr lang="ja-JP" altLang="en-US" sz="2800" dirty="0">
                <a:solidFill>
                  <a:prstClr val="black"/>
                </a:solidFill>
              </a:rPr>
              <a:t>加齢に伴う視力や聴力の低下</a:t>
            </a:r>
            <a:endParaRPr lang="en-US" altLang="ja-JP" sz="2800" dirty="0">
              <a:solidFill>
                <a:prstClr val="black"/>
              </a:solidFill>
            </a:endParaRPr>
          </a:p>
          <a:p>
            <a:r>
              <a:rPr lang="ja-JP" altLang="en-US" sz="2800" dirty="0">
                <a:solidFill>
                  <a:prstClr val="black"/>
                </a:solidFill>
              </a:rPr>
              <a:t>病気による体調の不良等</a:t>
            </a:r>
            <a:endParaRPr lang="en-US" altLang="ja-JP" sz="2800" dirty="0">
              <a:solidFill>
                <a:prstClr val="black"/>
              </a:solidFill>
            </a:endParaRPr>
          </a:p>
          <a:p>
            <a:r>
              <a:rPr lang="ja-JP" altLang="en-US" sz="2800" dirty="0">
                <a:solidFill>
                  <a:prstClr val="black"/>
                </a:solidFill>
              </a:rPr>
              <a:t>家族や友人との死別</a:t>
            </a:r>
            <a:endParaRPr lang="en-US" altLang="ja-JP" sz="2800" dirty="0">
              <a:solidFill>
                <a:prstClr val="black"/>
              </a:solidFill>
            </a:endParaRPr>
          </a:p>
          <a:p>
            <a:r>
              <a:rPr lang="ja-JP" altLang="en-US" sz="2800" dirty="0">
                <a:solidFill>
                  <a:prstClr val="black"/>
                </a:solidFill>
              </a:rPr>
              <a:t>家族との同居により家庭内の役割を喪失　など　</a:t>
            </a:r>
          </a:p>
        </p:txBody>
      </p:sp>
      <p:sp>
        <p:nvSpPr>
          <p:cNvPr id="6" name="テキスト ボックス 5"/>
          <p:cNvSpPr txBox="1"/>
          <p:nvPr/>
        </p:nvSpPr>
        <p:spPr>
          <a:xfrm>
            <a:off x="395537" y="3710628"/>
            <a:ext cx="8352927" cy="461665"/>
          </a:xfrm>
          <a:prstGeom prst="rect">
            <a:avLst/>
          </a:prstGeom>
          <a:solidFill>
            <a:schemeClr val="accent5">
              <a:lumMod val="20000"/>
              <a:lumOff val="80000"/>
            </a:schemeClr>
          </a:solidFill>
          <a:ln>
            <a:solidFill>
              <a:schemeClr val="accent1"/>
            </a:solidFill>
          </a:ln>
        </p:spPr>
        <p:txBody>
          <a:bodyPr wrap="square" rtlCol="0">
            <a:spAutoFit/>
          </a:bodyPr>
          <a:lstStyle/>
          <a:p>
            <a:r>
              <a:rPr lang="ja-JP" altLang="en-US" sz="2400" dirty="0">
                <a:solidFill>
                  <a:prstClr val="black"/>
                </a:solidFill>
              </a:rPr>
              <a:t>心身機能や生活環境が少しずつ変化する中で起こってきている</a:t>
            </a:r>
            <a:endParaRPr lang="en-US" altLang="ja-JP" sz="2400" dirty="0">
              <a:solidFill>
                <a:prstClr val="black"/>
              </a:solidFill>
            </a:endParaRPr>
          </a:p>
        </p:txBody>
      </p:sp>
      <p:sp>
        <p:nvSpPr>
          <p:cNvPr id="8" name="テキスト ボックス 7"/>
          <p:cNvSpPr txBox="1"/>
          <p:nvPr/>
        </p:nvSpPr>
        <p:spPr>
          <a:xfrm>
            <a:off x="2915816" y="6550230"/>
            <a:ext cx="6008376" cy="307777"/>
          </a:xfrm>
          <a:prstGeom prst="rect">
            <a:avLst/>
          </a:prstGeom>
          <a:noFill/>
        </p:spPr>
        <p:txBody>
          <a:bodyPr wrap="none" rtlCol="0">
            <a:spAutoFit/>
          </a:bodyPr>
          <a:lstStyle/>
          <a:p>
            <a:r>
              <a:rPr lang="ja-JP" altLang="en-US" sz="1400" dirty="0">
                <a:solidFill>
                  <a:prstClr val="black"/>
                </a:solidFill>
              </a:rPr>
              <a:t>厚生労働省「平成</a:t>
            </a:r>
            <a:r>
              <a:rPr lang="en-US" altLang="ja-JP" sz="1400" dirty="0">
                <a:solidFill>
                  <a:prstClr val="black"/>
                </a:solidFill>
              </a:rPr>
              <a:t>28</a:t>
            </a:r>
            <a:r>
              <a:rPr lang="ja-JP" altLang="en-US" sz="1400" dirty="0">
                <a:solidFill>
                  <a:prstClr val="black"/>
                </a:solidFill>
              </a:rPr>
              <a:t>年度介護予防ケアマネジメント実務者研修」資料より引用</a:t>
            </a:r>
          </a:p>
        </p:txBody>
      </p:sp>
    </p:spTree>
    <p:extLst>
      <p:ext uri="{BB962C8B-B14F-4D97-AF65-F5344CB8AC3E}">
        <p14:creationId xmlns:p14="http://schemas.microsoft.com/office/powerpoint/2010/main" val="319367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noGrp="1"/>
          </p:cNvGraphicFramePr>
          <p:nvPr>
            <p:extLst>
              <p:ext uri="{D42A27DB-BD31-4B8C-83A1-F6EECF244321}">
                <p14:modId xmlns:p14="http://schemas.microsoft.com/office/powerpoint/2010/main" val="562567889"/>
              </p:ext>
            </p:extLst>
          </p:nvPr>
        </p:nvGraphicFramePr>
        <p:xfrm>
          <a:off x="174252" y="1086282"/>
          <a:ext cx="9241440" cy="461954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矢印コネクタ 15"/>
          <p:cNvCxnSpPr/>
          <p:nvPr/>
        </p:nvCxnSpPr>
        <p:spPr>
          <a:xfrm>
            <a:off x="5580134" y="5847109"/>
            <a:ext cx="1900337"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683599" y="5838725"/>
            <a:ext cx="4824535"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5436110" y="1014196"/>
            <a:ext cx="49347" cy="4896544"/>
          </a:xfrm>
          <a:custGeom>
            <a:avLst/>
            <a:gdLst>
              <a:gd name="connsiteX0" fmla="*/ 13447 w 13447"/>
              <a:gd name="connsiteY0" fmla="*/ 5204012 h 5204012"/>
              <a:gd name="connsiteX1" fmla="*/ 0 w 13447"/>
              <a:gd name="connsiteY1" fmla="*/ 0 h 5204012"/>
            </a:gdLst>
            <a:ahLst/>
            <a:cxnLst>
              <a:cxn ang="0">
                <a:pos x="connsiteX0" y="connsiteY0"/>
              </a:cxn>
              <a:cxn ang="0">
                <a:pos x="connsiteX1" y="connsiteY1"/>
              </a:cxn>
            </a:cxnLst>
            <a:rect l="l" t="t" r="r" b="b"/>
            <a:pathLst>
              <a:path w="13447" h="5204012">
                <a:moveTo>
                  <a:pt x="13447" y="5204012"/>
                </a:moveTo>
                <a:cubicBezTo>
                  <a:pt x="8965" y="3469341"/>
                  <a:pt x="4482" y="1734671"/>
                  <a:pt x="0" y="0"/>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dirty="0">
              <a:solidFill>
                <a:prstClr val="black"/>
              </a:solidFill>
            </a:endParaRPr>
          </a:p>
        </p:txBody>
      </p:sp>
      <p:sp>
        <p:nvSpPr>
          <p:cNvPr id="7" name="正方形/長方形 6"/>
          <p:cNvSpPr/>
          <p:nvPr/>
        </p:nvSpPr>
        <p:spPr>
          <a:xfrm>
            <a:off x="2442229" y="5705899"/>
            <a:ext cx="1625766"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defTabSz="913575"/>
            <a:r>
              <a:rPr lang="ja-JP" altLang="en-US" sz="1200" dirty="0">
                <a:solidFill>
                  <a:prstClr val="black"/>
                </a:solidFill>
              </a:rPr>
              <a:t>身の回りの動作（</a:t>
            </a:r>
            <a:r>
              <a:rPr lang="en-US" altLang="ja-JP" sz="1200" dirty="0">
                <a:solidFill>
                  <a:prstClr val="black"/>
                </a:solidFill>
              </a:rPr>
              <a:t>ADL</a:t>
            </a:r>
            <a:r>
              <a:rPr lang="ja-JP" altLang="en-US" sz="1200" dirty="0">
                <a:solidFill>
                  <a:prstClr val="black"/>
                </a:solidFill>
              </a:rPr>
              <a:t>）</a:t>
            </a:r>
          </a:p>
        </p:txBody>
      </p:sp>
      <p:sp>
        <p:nvSpPr>
          <p:cNvPr id="8" name="正方形/長方形 7"/>
          <p:cNvSpPr/>
          <p:nvPr/>
        </p:nvSpPr>
        <p:spPr>
          <a:xfrm>
            <a:off x="6040288" y="5694709"/>
            <a:ext cx="1224137"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dirty="0">
                <a:solidFill>
                  <a:prstClr val="black"/>
                </a:solidFill>
              </a:rPr>
              <a:t>生活行為</a:t>
            </a:r>
            <a:r>
              <a:rPr lang="en-US" altLang="ja-JP" sz="1200" dirty="0">
                <a:solidFill>
                  <a:prstClr val="black"/>
                </a:solidFill>
              </a:rPr>
              <a:t>(IADL)</a:t>
            </a:r>
            <a:endParaRPr lang="ja-JP" altLang="en-US" sz="1200" dirty="0">
              <a:solidFill>
                <a:prstClr val="black"/>
              </a:solidFill>
            </a:endParaRPr>
          </a:p>
        </p:txBody>
      </p:sp>
      <p:sp>
        <p:nvSpPr>
          <p:cNvPr id="12" name="サブタイトル 2"/>
          <p:cNvSpPr txBox="1">
            <a:spLocks/>
          </p:cNvSpPr>
          <p:nvPr/>
        </p:nvSpPr>
        <p:spPr>
          <a:xfrm>
            <a:off x="251557" y="692699"/>
            <a:ext cx="8712967" cy="360032"/>
          </a:xfrm>
          <a:prstGeom prst="rect">
            <a:avLst/>
          </a:prstGeom>
          <a:ln w="9525">
            <a:solidFill>
              <a:schemeClr val="accent1"/>
            </a:solidFill>
          </a:ln>
        </p:spPr>
        <p:txBody>
          <a:bodyPr vert="horz" wrap="none" lIns="91440" tIns="45720" rIns="91440" bIns="45720" rtlCol="0" anchor="ctr" anchorCtr="0">
            <a:noAutofit/>
          </a:bodyPr>
          <a:lstStyle/>
          <a:p>
            <a:pPr marL="342900" indent="-342900" algn="ctr" defTabSz="913575">
              <a:spcBef>
                <a:spcPct val="20000"/>
              </a:spcBef>
              <a:defRPr/>
            </a:pPr>
            <a:r>
              <a:rPr lang="ja-JP" altLang="en-US" sz="1400" dirty="0">
                <a:solidFill>
                  <a:prstClr val="black"/>
                </a:solidFill>
                <a:latin typeface="ＭＳ Ｐゴシック"/>
              </a:rPr>
              <a:t>要支援者のほとんどは、身の回りの動作は自立しているが、買い物など生活行為の一部がしづらくなっている。</a:t>
            </a:r>
          </a:p>
        </p:txBody>
      </p:sp>
      <p:sp>
        <p:nvSpPr>
          <p:cNvPr id="10" name="正方形/長方形 9"/>
          <p:cNvSpPr/>
          <p:nvPr/>
        </p:nvSpPr>
        <p:spPr>
          <a:xfrm>
            <a:off x="0" y="0"/>
            <a:ext cx="9144000" cy="4766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a:defRPr/>
            </a:pPr>
            <a:r>
              <a:rPr lang="ja-JP" altLang="en-US" sz="3200" dirty="0">
                <a:solidFill>
                  <a:prstClr val="black"/>
                </a:solidFill>
                <a:latin typeface="ＭＳ Ｐゴシック"/>
              </a:rPr>
              <a:t>要支援１～要介護２の認定調査結果</a:t>
            </a:r>
          </a:p>
        </p:txBody>
      </p:sp>
      <p:sp>
        <p:nvSpPr>
          <p:cNvPr id="20" name="正方形/長方形 19"/>
          <p:cNvSpPr/>
          <p:nvPr/>
        </p:nvSpPr>
        <p:spPr>
          <a:xfrm>
            <a:off x="7740390" y="2526359"/>
            <a:ext cx="93610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n=851,756</a:t>
            </a:r>
            <a:endParaRPr lang="ja-JP" altLang="en-US" sz="1100" dirty="0">
              <a:solidFill>
                <a:prstClr val="black"/>
              </a:solidFill>
              <a:latin typeface="ＭＳ Ｐゴシック"/>
            </a:endParaRPr>
          </a:p>
        </p:txBody>
      </p:sp>
      <p:sp>
        <p:nvSpPr>
          <p:cNvPr id="21" name="正方形/長方形 20"/>
          <p:cNvSpPr/>
          <p:nvPr/>
        </p:nvSpPr>
        <p:spPr>
          <a:xfrm>
            <a:off x="7740390" y="3102421"/>
            <a:ext cx="93610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n=855,173</a:t>
            </a:r>
            <a:endParaRPr lang="ja-JP" altLang="en-US" sz="1100" dirty="0">
              <a:solidFill>
                <a:prstClr val="black"/>
              </a:solidFill>
              <a:latin typeface="ＭＳ Ｐゴシック"/>
            </a:endParaRPr>
          </a:p>
        </p:txBody>
      </p:sp>
      <p:sp>
        <p:nvSpPr>
          <p:cNvPr id="22" name="正方形/長方形 21"/>
          <p:cNvSpPr/>
          <p:nvPr/>
        </p:nvSpPr>
        <p:spPr>
          <a:xfrm>
            <a:off x="7812394" y="3750498"/>
            <a:ext cx="93610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n=1,047,954</a:t>
            </a:r>
            <a:endParaRPr lang="ja-JP" altLang="en-US" sz="1100" dirty="0">
              <a:solidFill>
                <a:prstClr val="black"/>
              </a:solidFill>
              <a:latin typeface="ＭＳ Ｐゴシック"/>
            </a:endParaRPr>
          </a:p>
        </p:txBody>
      </p:sp>
      <p:sp>
        <p:nvSpPr>
          <p:cNvPr id="23" name="正方形/長方形 22"/>
          <p:cNvSpPr/>
          <p:nvPr/>
        </p:nvSpPr>
        <p:spPr>
          <a:xfrm>
            <a:off x="7740390" y="4326559"/>
            <a:ext cx="93610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n=854,999</a:t>
            </a:r>
            <a:endParaRPr lang="ja-JP" altLang="en-US" sz="1100" dirty="0">
              <a:solidFill>
                <a:prstClr val="black"/>
              </a:solidFill>
              <a:latin typeface="ＭＳ Ｐゴシック"/>
            </a:endParaRPr>
          </a:p>
        </p:txBody>
      </p:sp>
      <p:sp>
        <p:nvSpPr>
          <p:cNvPr id="24" name="テキスト ボックス 23"/>
          <p:cNvSpPr txBox="1"/>
          <p:nvPr/>
        </p:nvSpPr>
        <p:spPr>
          <a:xfrm>
            <a:off x="1259633" y="6270925"/>
            <a:ext cx="7858745" cy="276999"/>
          </a:xfrm>
          <a:prstGeom prst="rect">
            <a:avLst/>
          </a:prstGeom>
          <a:noFill/>
        </p:spPr>
        <p:txBody>
          <a:bodyPr wrap="square" rtlCol="0">
            <a:spAutoFit/>
          </a:bodyPr>
          <a:lstStyle/>
          <a:p>
            <a:pPr defTabSz="913575"/>
            <a:r>
              <a:rPr lang="en-US" altLang="ja-JP" sz="1200" dirty="0">
                <a:solidFill>
                  <a:prstClr val="black"/>
                </a:solidFill>
              </a:rPr>
              <a:t>※</a:t>
            </a:r>
            <a:r>
              <a:rPr lang="ja-JP" altLang="en-US" sz="1200" dirty="0">
                <a:solidFill>
                  <a:prstClr val="black"/>
                </a:solidFill>
              </a:rPr>
              <a:t>２　平成</a:t>
            </a:r>
            <a:r>
              <a:rPr lang="en-US" altLang="ja-JP" sz="1200" dirty="0">
                <a:solidFill>
                  <a:prstClr val="black"/>
                </a:solidFill>
              </a:rPr>
              <a:t>23</a:t>
            </a:r>
            <a:r>
              <a:rPr lang="ja-JP" altLang="en-US" sz="1200" dirty="0">
                <a:solidFill>
                  <a:prstClr val="black"/>
                </a:solidFill>
              </a:rPr>
              <a:t>年度要介護認定における認定調査結果（出典：認定支援ネットワーク（平成</a:t>
            </a:r>
            <a:r>
              <a:rPr lang="en-US" altLang="ja-JP" sz="1200" dirty="0">
                <a:solidFill>
                  <a:prstClr val="black"/>
                </a:solidFill>
              </a:rPr>
              <a:t>24</a:t>
            </a:r>
            <a:r>
              <a:rPr lang="ja-JP" altLang="en-US" sz="1200" dirty="0">
                <a:solidFill>
                  <a:prstClr val="black"/>
                </a:solidFill>
              </a:rPr>
              <a:t>年</a:t>
            </a:r>
            <a:r>
              <a:rPr lang="en-US" altLang="ja-JP" sz="1200" dirty="0">
                <a:solidFill>
                  <a:prstClr val="black"/>
                </a:solidFill>
              </a:rPr>
              <a:t>2</a:t>
            </a:r>
            <a:r>
              <a:rPr lang="ja-JP" altLang="en-US" sz="1200" dirty="0">
                <a:solidFill>
                  <a:prstClr val="black"/>
                </a:solidFill>
              </a:rPr>
              <a:t>月</a:t>
            </a:r>
            <a:r>
              <a:rPr lang="en-US" altLang="ja-JP" sz="1200" dirty="0">
                <a:solidFill>
                  <a:prstClr val="black"/>
                </a:solidFill>
              </a:rPr>
              <a:t>15</a:t>
            </a:r>
            <a:r>
              <a:rPr lang="ja-JP" altLang="en-US" sz="1200" dirty="0">
                <a:solidFill>
                  <a:prstClr val="black"/>
                </a:solidFill>
              </a:rPr>
              <a:t>日集計時点））</a:t>
            </a:r>
          </a:p>
        </p:txBody>
      </p:sp>
      <p:sp>
        <p:nvSpPr>
          <p:cNvPr id="25" name="正方形/長方形 24"/>
          <p:cNvSpPr/>
          <p:nvPr/>
        </p:nvSpPr>
        <p:spPr>
          <a:xfrm>
            <a:off x="7596363" y="4542581"/>
            <a:ext cx="1403648"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a:t>
            </a:r>
            <a:r>
              <a:rPr lang="ja-JP" altLang="en-US" sz="1100" dirty="0">
                <a:solidFill>
                  <a:prstClr val="black"/>
                </a:solidFill>
                <a:latin typeface="ＭＳ Ｐゴシック"/>
              </a:rPr>
              <a:t>二次判定件数</a:t>
            </a:r>
          </a:p>
        </p:txBody>
      </p:sp>
      <p:sp>
        <p:nvSpPr>
          <p:cNvPr id="18" name="テキスト ボックス 17"/>
          <p:cNvSpPr txBox="1"/>
          <p:nvPr/>
        </p:nvSpPr>
        <p:spPr>
          <a:xfrm>
            <a:off x="1249799" y="6065939"/>
            <a:ext cx="7642720" cy="276999"/>
          </a:xfrm>
          <a:prstGeom prst="rect">
            <a:avLst/>
          </a:prstGeom>
          <a:noFill/>
        </p:spPr>
        <p:txBody>
          <a:bodyPr wrap="square" rtlCol="0">
            <a:spAutoFit/>
          </a:bodyPr>
          <a:lstStyle/>
          <a:p>
            <a:pPr defTabSz="913575"/>
            <a:r>
              <a:rPr lang="en-US" altLang="ja-JP" sz="1200" dirty="0">
                <a:solidFill>
                  <a:prstClr val="black"/>
                </a:solidFill>
              </a:rPr>
              <a:t>※</a:t>
            </a:r>
            <a:r>
              <a:rPr lang="ja-JP" altLang="en-US" sz="1200" dirty="0">
                <a:solidFill>
                  <a:prstClr val="black"/>
                </a:solidFill>
              </a:rPr>
              <a:t>１　「歩行できる」には、「何かにつかまればできる」を含む。</a:t>
            </a:r>
          </a:p>
        </p:txBody>
      </p:sp>
      <p:sp>
        <p:nvSpPr>
          <p:cNvPr id="26" name="テキスト ボックス 25"/>
          <p:cNvSpPr txBox="1"/>
          <p:nvPr/>
        </p:nvSpPr>
        <p:spPr>
          <a:xfrm>
            <a:off x="2915816" y="6550230"/>
            <a:ext cx="6008376" cy="307777"/>
          </a:xfrm>
          <a:prstGeom prst="rect">
            <a:avLst/>
          </a:prstGeom>
          <a:noFill/>
        </p:spPr>
        <p:txBody>
          <a:bodyPr wrap="none" rtlCol="0">
            <a:spAutoFit/>
          </a:bodyPr>
          <a:lstStyle/>
          <a:p>
            <a:r>
              <a:rPr lang="ja-JP" altLang="en-US" sz="1400" dirty="0">
                <a:solidFill>
                  <a:prstClr val="black"/>
                </a:solidFill>
              </a:rPr>
              <a:t>厚生労働省「平成</a:t>
            </a:r>
            <a:r>
              <a:rPr lang="en-US" altLang="ja-JP" sz="1400" dirty="0">
                <a:solidFill>
                  <a:prstClr val="black"/>
                </a:solidFill>
              </a:rPr>
              <a:t>28</a:t>
            </a:r>
            <a:r>
              <a:rPr lang="ja-JP" altLang="en-US" sz="1400" dirty="0">
                <a:solidFill>
                  <a:prstClr val="black"/>
                </a:solidFill>
              </a:rPr>
              <a:t>年度介護予防ケアマネジメント実務者研修」資料より引用</a:t>
            </a:r>
          </a:p>
        </p:txBody>
      </p:sp>
    </p:spTree>
    <p:extLst>
      <p:ext uri="{BB962C8B-B14F-4D97-AF65-F5344CB8AC3E}">
        <p14:creationId xmlns:p14="http://schemas.microsoft.com/office/powerpoint/2010/main" val="224503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利用者像の多くに見られる代表的な状態</a:t>
            </a:r>
          </a:p>
        </p:txBody>
      </p:sp>
      <p:sp>
        <p:nvSpPr>
          <p:cNvPr id="3" name="コンテンツ プレースホルダー 2"/>
          <p:cNvSpPr>
            <a:spLocks noGrp="1"/>
          </p:cNvSpPr>
          <p:nvPr>
            <p:ph idx="1"/>
          </p:nvPr>
        </p:nvSpPr>
        <p:spPr>
          <a:xfrm>
            <a:off x="457423" y="1600205"/>
            <a:ext cx="8229161" cy="3496452"/>
          </a:xfrm>
        </p:spPr>
        <p:txBody>
          <a:bodyPr>
            <a:normAutofit fontScale="92500" lnSpcReduction="20000"/>
          </a:bodyPr>
          <a:lstStyle/>
          <a:p>
            <a:pPr marL="0" indent="0">
              <a:buNone/>
            </a:pPr>
            <a:r>
              <a:rPr lang="ja-JP" altLang="en-US" dirty="0"/>
              <a:t>①　</a:t>
            </a:r>
            <a:r>
              <a:rPr lang="ja-JP" altLang="en-US" dirty="0">
                <a:solidFill>
                  <a:srgbClr val="FF0000"/>
                </a:solidFill>
              </a:rPr>
              <a:t>健康管理</a:t>
            </a:r>
            <a:r>
              <a:rPr lang="ja-JP" altLang="en-US" dirty="0"/>
              <a:t>の支援が必要な者</a:t>
            </a:r>
            <a:endParaRPr lang="en-US" altLang="ja-JP" dirty="0"/>
          </a:p>
          <a:p>
            <a:pPr marL="0" indent="0">
              <a:buNone/>
            </a:pPr>
            <a:r>
              <a:rPr kumimoji="1" lang="ja-JP" altLang="en-US" dirty="0"/>
              <a:t>②　</a:t>
            </a:r>
            <a:r>
              <a:rPr kumimoji="1" lang="ja-JP" altLang="en-US" dirty="0">
                <a:solidFill>
                  <a:srgbClr val="FF0000"/>
                </a:solidFill>
              </a:rPr>
              <a:t>体力の改善</a:t>
            </a:r>
            <a:r>
              <a:rPr kumimoji="1" lang="ja-JP" altLang="en-US" dirty="0"/>
              <a:t>に向けた支援が</a:t>
            </a:r>
            <a:r>
              <a:rPr lang="ja-JP" altLang="en-US" dirty="0"/>
              <a:t>必要な者</a:t>
            </a:r>
            <a:endParaRPr lang="en-US" altLang="ja-JP" dirty="0"/>
          </a:p>
          <a:p>
            <a:pPr marL="0" indent="0">
              <a:buNone/>
            </a:pPr>
            <a:r>
              <a:rPr kumimoji="1" lang="ja-JP" altLang="en-US" dirty="0"/>
              <a:t>③　</a:t>
            </a:r>
            <a:r>
              <a:rPr kumimoji="1" lang="ja-JP" altLang="en-US" dirty="0">
                <a:solidFill>
                  <a:srgbClr val="FF0000"/>
                </a:solidFill>
              </a:rPr>
              <a:t>ＡＤＬや</a:t>
            </a:r>
            <a:r>
              <a:rPr kumimoji="1" lang="en-US" altLang="ja-JP" dirty="0">
                <a:solidFill>
                  <a:srgbClr val="FF0000"/>
                </a:solidFill>
              </a:rPr>
              <a:t>IADL</a:t>
            </a:r>
            <a:r>
              <a:rPr kumimoji="1" lang="ja-JP" altLang="en-US" dirty="0">
                <a:solidFill>
                  <a:srgbClr val="FF0000"/>
                </a:solidFill>
              </a:rPr>
              <a:t>の改善</a:t>
            </a:r>
            <a:r>
              <a:rPr kumimoji="1" lang="ja-JP" altLang="en-US" dirty="0"/>
              <a:t>に向けた支援が必要な者</a:t>
            </a:r>
            <a:endParaRPr kumimoji="1" lang="en-US" altLang="ja-JP" dirty="0"/>
          </a:p>
          <a:p>
            <a:pPr marL="0" indent="0">
              <a:buNone/>
            </a:pPr>
            <a:r>
              <a:rPr lang="ja-JP" altLang="en-US" dirty="0"/>
              <a:t>④　</a:t>
            </a:r>
            <a:r>
              <a:rPr lang="ja-JP" altLang="en-US" dirty="0">
                <a:solidFill>
                  <a:srgbClr val="FF0000"/>
                </a:solidFill>
              </a:rPr>
              <a:t>閉じこもり</a:t>
            </a:r>
            <a:r>
              <a:rPr lang="ja-JP" altLang="en-US" dirty="0"/>
              <a:t>に対する支援が必要な者</a:t>
            </a:r>
            <a:endParaRPr lang="en-US" altLang="ja-JP" dirty="0"/>
          </a:p>
          <a:p>
            <a:pPr marL="0" indent="0">
              <a:buNone/>
            </a:pPr>
            <a:r>
              <a:rPr kumimoji="1" lang="ja-JP" altLang="en-US" dirty="0"/>
              <a:t>⑤　家族等の</a:t>
            </a:r>
            <a:r>
              <a:rPr kumimoji="1" lang="ja-JP" altLang="en-US" dirty="0">
                <a:solidFill>
                  <a:srgbClr val="FF0000"/>
                </a:solidFill>
              </a:rPr>
              <a:t>介護者への負担軽減</a:t>
            </a:r>
            <a:r>
              <a:rPr kumimoji="1" lang="ja-JP" altLang="en-US" dirty="0"/>
              <a:t>が必要な者</a:t>
            </a:r>
            <a:endParaRPr kumimoji="1" lang="en-US" altLang="ja-JP" dirty="0"/>
          </a:p>
          <a:p>
            <a:pPr marL="0" indent="0">
              <a:buNone/>
            </a:pPr>
            <a:r>
              <a:rPr lang="ja-JP" altLang="en-US" dirty="0"/>
              <a:t>　</a:t>
            </a:r>
            <a:endParaRPr lang="en-US" altLang="ja-JP" dirty="0"/>
          </a:p>
          <a:p>
            <a:pPr marL="0" indent="0">
              <a:buNone/>
            </a:pPr>
            <a:r>
              <a:rPr kumimoji="1" lang="ja-JP" altLang="en-US" dirty="0"/>
              <a:t>　</a:t>
            </a:r>
            <a:r>
              <a:rPr lang="ja-JP" altLang="en-US" dirty="0"/>
              <a:t>　　　　</a:t>
            </a:r>
            <a:endParaRPr kumimoji="1" lang="ja-JP" altLang="en-US" dirty="0"/>
          </a:p>
        </p:txBody>
      </p:sp>
      <p:sp>
        <p:nvSpPr>
          <p:cNvPr id="5" name="テキスト ボックス 4"/>
          <p:cNvSpPr txBox="1"/>
          <p:nvPr/>
        </p:nvSpPr>
        <p:spPr bwMode="auto">
          <a:xfrm>
            <a:off x="603531" y="4545142"/>
            <a:ext cx="7887133" cy="892552"/>
          </a:xfrm>
          <a:prstGeom prst="rect">
            <a:avLst/>
          </a:prstGeom>
          <a:noFill/>
          <a:ln w="9525">
            <a:noFill/>
            <a:miter lim="800000"/>
            <a:headEnd/>
            <a:tailEnd/>
          </a:ln>
          <a:effectLst/>
        </p:spPr>
        <p:txBody>
          <a:bodyPr wrap="square" rtlCol="0">
            <a:spAutoFit/>
          </a:bodyPr>
          <a:lstStyle/>
          <a:p>
            <a:pPr>
              <a:spcBef>
                <a:spcPct val="50000"/>
              </a:spcBef>
            </a:pPr>
            <a:r>
              <a:rPr lang="ja-JP" altLang="en-US" sz="2600" dirty="0">
                <a:solidFill>
                  <a:prstClr val="black"/>
                </a:solidFill>
              </a:rPr>
              <a:t>　その他、ＭＣＩ高齢者における認知機能の低下や、うつ症状に対する支援が必要な者が想定される。</a:t>
            </a:r>
            <a:endParaRPr lang="en-US" altLang="ja-JP" sz="2600" dirty="0">
              <a:solidFill>
                <a:prstClr val="black"/>
              </a:solidFill>
            </a:endParaRPr>
          </a:p>
        </p:txBody>
      </p:sp>
      <p:sp>
        <p:nvSpPr>
          <p:cNvPr id="6" name="テキスト ボックス 5"/>
          <p:cNvSpPr txBox="1"/>
          <p:nvPr/>
        </p:nvSpPr>
        <p:spPr>
          <a:xfrm>
            <a:off x="2915816" y="6550230"/>
            <a:ext cx="6008376" cy="307777"/>
          </a:xfrm>
          <a:prstGeom prst="rect">
            <a:avLst/>
          </a:prstGeom>
          <a:noFill/>
        </p:spPr>
        <p:txBody>
          <a:bodyPr wrap="none" rtlCol="0">
            <a:spAutoFit/>
          </a:bodyPr>
          <a:lstStyle/>
          <a:p>
            <a:r>
              <a:rPr lang="ja-JP" altLang="en-US" sz="1400" dirty="0">
                <a:solidFill>
                  <a:prstClr val="black"/>
                </a:solidFill>
              </a:rPr>
              <a:t>厚生労働省「平成</a:t>
            </a:r>
            <a:r>
              <a:rPr lang="en-US" altLang="ja-JP" sz="1400" dirty="0">
                <a:solidFill>
                  <a:prstClr val="black"/>
                </a:solidFill>
              </a:rPr>
              <a:t>28</a:t>
            </a:r>
            <a:r>
              <a:rPr lang="ja-JP" altLang="en-US" sz="1400" dirty="0">
                <a:solidFill>
                  <a:prstClr val="black"/>
                </a:solidFill>
              </a:rPr>
              <a:t>年度介護予防ケアマネジメント実務者研修」資料より引用</a:t>
            </a:r>
          </a:p>
        </p:txBody>
      </p:sp>
    </p:spTree>
    <p:extLst>
      <p:ext uri="{BB962C8B-B14F-4D97-AF65-F5344CB8AC3E}">
        <p14:creationId xmlns:p14="http://schemas.microsoft.com/office/powerpoint/2010/main" val="160906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ADL/IADL</a:t>
            </a:r>
            <a:r>
              <a:rPr kumimoji="1" lang="ja-JP" altLang="en-US" dirty="0"/>
              <a:t>の評価とは</a:t>
            </a:r>
          </a:p>
        </p:txBody>
      </p:sp>
      <p:sp>
        <p:nvSpPr>
          <p:cNvPr id="3" name="コンテンツ プレースホルダ 2"/>
          <p:cNvSpPr>
            <a:spLocks noGrp="1"/>
          </p:cNvSpPr>
          <p:nvPr>
            <p:ph idx="1"/>
          </p:nvPr>
        </p:nvSpPr>
        <p:spPr>
          <a:xfrm>
            <a:off x="508004" y="1487452"/>
            <a:ext cx="8312468" cy="4784531"/>
          </a:xfrm>
        </p:spPr>
        <p:txBody>
          <a:bodyPr>
            <a:normAutofit/>
          </a:bodyPr>
          <a:lstStyle/>
          <a:p>
            <a:pPr>
              <a:buNone/>
            </a:pPr>
            <a:r>
              <a:rPr lang="ja-JP" altLang="en-US" sz="5200" dirty="0"/>
              <a:t>　私たちが対象者を</a:t>
            </a:r>
            <a:endParaRPr lang="en-US" altLang="ja-JP" sz="5200" dirty="0"/>
          </a:p>
          <a:p>
            <a:pPr>
              <a:buNone/>
            </a:pPr>
            <a:r>
              <a:rPr lang="ja-JP" altLang="en-US" sz="5200" dirty="0"/>
              <a:t>　　　　　</a:t>
            </a:r>
            <a:r>
              <a:rPr lang="ja-JP" altLang="en-US" sz="5200" b="1" dirty="0">
                <a:solidFill>
                  <a:srgbClr val="FF0000"/>
                </a:solidFill>
              </a:rPr>
              <a:t>「知る作業」</a:t>
            </a:r>
            <a:r>
              <a:rPr lang="ja-JP" altLang="en-US" sz="5200" dirty="0"/>
              <a:t>です。</a:t>
            </a:r>
            <a:endParaRPr lang="en-US" altLang="ja-JP" sz="5200" dirty="0"/>
          </a:p>
          <a:p>
            <a:pPr>
              <a:buNone/>
            </a:pPr>
            <a:r>
              <a:rPr lang="ja-JP" altLang="en-US" sz="5200" dirty="0"/>
              <a:t>　対象者が</a:t>
            </a:r>
            <a:endParaRPr lang="en-US" altLang="ja-JP" sz="5200" dirty="0"/>
          </a:p>
          <a:p>
            <a:pPr>
              <a:buNone/>
            </a:pPr>
            <a:r>
              <a:rPr lang="ja-JP" altLang="en-US" sz="5200" b="1" dirty="0">
                <a:solidFill>
                  <a:srgbClr val="FF0000"/>
                </a:solidFill>
              </a:rPr>
              <a:t>　　　「自分を知る作業」</a:t>
            </a:r>
            <a:endParaRPr lang="en-US" altLang="ja-JP" sz="5200" b="1" dirty="0">
              <a:solidFill>
                <a:srgbClr val="FF0000"/>
              </a:solidFill>
            </a:endParaRPr>
          </a:p>
          <a:p>
            <a:pPr>
              <a:buNone/>
            </a:pPr>
            <a:r>
              <a:rPr lang="ja-JP" altLang="en-US" sz="5200" b="1" dirty="0">
                <a:solidFill>
                  <a:srgbClr val="FF0000"/>
                </a:solidFill>
              </a:rPr>
              <a:t>　　　　　　　　　　</a:t>
            </a:r>
            <a:r>
              <a:rPr lang="ja-JP" altLang="en-US" sz="5200" dirty="0"/>
              <a:t>でもあります。</a:t>
            </a:r>
          </a:p>
        </p:txBody>
      </p:sp>
      <p:sp>
        <p:nvSpPr>
          <p:cNvPr id="5" name="テキスト ボックス 4"/>
          <p:cNvSpPr txBox="1"/>
          <p:nvPr/>
        </p:nvSpPr>
        <p:spPr>
          <a:xfrm>
            <a:off x="2915816" y="6550230"/>
            <a:ext cx="6008376" cy="307777"/>
          </a:xfrm>
          <a:prstGeom prst="rect">
            <a:avLst/>
          </a:prstGeom>
          <a:noFill/>
        </p:spPr>
        <p:txBody>
          <a:bodyPr wrap="none" rtlCol="0">
            <a:spAutoFit/>
          </a:bodyPr>
          <a:lstStyle/>
          <a:p>
            <a:r>
              <a:rPr lang="ja-JP" altLang="en-US" sz="1400" dirty="0">
                <a:solidFill>
                  <a:prstClr val="black"/>
                </a:solidFill>
              </a:rPr>
              <a:t>厚生労働省「平成</a:t>
            </a:r>
            <a:r>
              <a:rPr lang="en-US" altLang="ja-JP" sz="1400" dirty="0">
                <a:solidFill>
                  <a:prstClr val="black"/>
                </a:solidFill>
              </a:rPr>
              <a:t>28</a:t>
            </a:r>
            <a:r>
              <a:rPr lang="ja-JP" altLang="en-US" sz="1400" dirty="0">
                <a:solidFill>
                  <a:prstClr val="black"/>
                </a:solidFill>
              </a:rPr>
              <a:t>年度介護予防ケアマネジメント実務者研修」資料より引用</a:t>
            </a:r>
          </a:p>
        </p:txBody>
      </p:sp>
    </p:spTree>
    <p:extLst>
      <p:ext uri="{BB962C8B-B14F-4D97-AF65-F5344CB8AC3E}">
        <p14:creationId xmlns:p14="http://schemas.microsoft.com/office/powerpoint/2010/main" val="200490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458885" y="1606743"/>
            <a:ext cx="8229161" cy="5089332"/>
          </a:xfrm>
        </p:spPr>
        <p:txBody>
          <a:bodyPr>
            <a:normAutofit fontScale="85000" lnSpcReduction="10000"/>
          </a:bodyPr>
          <a:lstStyle/>
          <a:p>
            <a:pPr marL="0" indent="0">
              <a:buNone/>
            </a:pPr>
            <a:r>
              <a:rPr lang="ja-JP" altLang="en-US" dirty="0"/>
              <a:t>①　</a:t>
            </a:r>
            <a:r>
              <a:rPr lang="ja-JP" altLang="en-US" dirty="0">
                <a:solidFill>
                  <a:srgbClr val="FF0000"/>
                </a:solidFill>
              </a:rPr>
              <a:t>健康管理</a:t>
            </a:r>
            <a:r>
              <a:rPr lang="ja-JP" altLang="en-US" dirty="0"/>
              <a:t>の支援が必要な者</a:t>
            </a:r>
            <a:endParaRPr lang="en-US" altLang="ja-JP" dirty="0"/>
          </a:p>
          <a:p>
            <a:pPr marL="0" indent="0">
              <a:buNone/>
            </a:pPr>
            <a:r>
              <a:rPr lang="ja-JP" altLang="en-US" dirty="0"/>
              <a:t>　ｂ２８０（痛み）：</a:t>
            </a:r>
            <a:r>
              <a:rPr lang="en-US" altLang="ja-JP" dirty="0"/>
              <a:t>12</a:t>
            </a:r>
            <a:r>
              <a:rPr lang="ja-JP" altLang="en-US" dirty="0"/>
              <a:t>件</a:t>
            </a:r>
            <a:endParaRPr lang="en-US" altLang="ja-JP" dirty="0"/>
          </a:p>
          <a:p>
            <a:pPr marL="0" indent="0">
              <a:buNone/>
            </a:pPr>
            <a:r>
              <a:rPr lang="ja-JP" altLang="en-US" dirty="0"/>
              <a:t>　　→ｓ７５０（下肢の構造）：</a:t>
            </a:r>
            <a:r>
              <a:rPr lang="en-US" altLang="ja-JP" dirty="0"/>
              <a:t>8</a:t>
            </a:r>
            <a:r>
              <a:rPr lang="ja-JP" altLang="en-US" dirty="0"/>
              <a:t>件</a:t>
            </a:r>
            <a:endParaRPr lang="en-US" altLang="ja-JP" dirty="0"/>
          </a:p>
          <a:p>
            <a:pPr marL="0" indent="0">
              <a:buNone/>
            </a:pPr>
            <a:r>
              <a:rPr lang="ja-JP" altLang="en-US" dirty="0"/>
              <a:t>　　→ｓ７６０（体幹の構造）：</a:t>
            </a:r>
            <a:r>
              <a:rPr lang="en-US" altLang="ja-JP" dirty="0"/>
              <a:t>6</a:t>
            </a:r>
            <a:r>
              <a:rPr lang="ja-JP" altLang="en-US" dirty="0"/>
              <a:t>件</a:t>
            </a:r>
            <a:endParaRPr lang="en-US" altLang="ja-JP" dirty="0"/>
          </a:p>
          <a:p>
            <a:pPr marL="0" indent="0">
              <a:buNone/>
            </a:pPr>
            <a:r>
              <a:rPr lang="ja-JP" altLang="en-US" dirty="0"/>
              <a:t>　　→ｂ７１５（関節安定性）：</a:t>
            </a:r>
            <a:r>
              <a:rPr lang="en-US" altLang="ja-JP" dirty="0"/>
              <a:t>4</a:t>
            </a:r>
            <a:r>
              <a:rPr lang="ja-JP" altLang="en-US" dirty="0"/>
              <a:t>件</a:t>
            </a:r>
            <a:endParaRPr lang="en-US" altLang="ja-JP" dirty="0"/>
          </a:p>
          <a:p>
            <a:pPr marL="0" indent="0">
              <a:buNone/>
            </a:pPr>
            <a:r>
              <a:rPr lang="ja-JP" altLang="en-US" dirty="0"/>
              <a:t>＊加齢や変形性関節症、骨折等に伴う構造的変化</a:t>
            </a:r>
            <a:endParaRPr lang="en-US" altLang="ja-JP" dirty="0"/>
          </a:p>
          <a:p>
            <a:pPr marL="0" indent="0">
              <a:buNone/>
            </a:pPr>
            <a:r>
              <a:rPr lang="ja-JP" altLang="en-US" dirty="0"/>
              <a:t>　による痛みの要因が大きい</a:t>
            </a:r>
            <a:endParaRPr lang="en-US" altLang="ja-JP" dirty="0"/>
          </a:p>
          <a:p>
            <a:pPr marL="0" indent="0">
              <a:buNone/>
            </a:pPr>
            <a:r>
              <a:rPr lang="ja-JP" altLang="en-US" dirty="0"/>
              <a:t>＊構造的な変化は見込めないが、筋力の向上や動</a:t>
            </a:r>
            <a:endParaRPr lang="en-US" altLang="ja-JP" dirty="0"/>
          </a:p>
          <a:p>
            <a:pPr marL="0" indent="0">
              <a:buNone/>
            </a:pPr>
            <a:r>
              <a:rPr lang="ja-JP" altLang="en-US" dirty="0"/>
              <a:t>　作の工夫・環境の調整により、痛み自体は改善の</a:t>
            </a:r>
            <a:endParaRPr lang="en-US" altLang="ja-JP" dirty="0"/>
          </a:p>
          <a:p>
            <a:pPr marL="0" indent="0">
              <a:buNone/>
            </a:pPr>
            <a:r>
              <a:rPr lang="ja-JP" altLang="en-US" dirty="0"/>
              <a:t>　可能性あり</a:t>
            </a:r>
            <a:endParaRPr lang="en-US" altLang="ja-JP" dirty="0"/>
          </a:p>
        </p:txBody>
      </p:sp>
      <p:sp>
        <p:nvSpPr>
          <p:cNvPr id="7" name="テキスト ボックス 6"/>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129916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458885" y="1606335"/>
            <a:ext cx="8229161" cy="5042119"/>
          </a:xfrm>
        </p:spPr>
        <p:txBody>
          <a:bodyPr>
            <a:normAutofit fontScale="92500"/>
          </a:bodyPr>
          <a:lstStyle/>
          <a:p>
            <a:pPr marL="0" indent="0">
              <a:buNone/>
            </a:pPr>
            <a:r>
              <a:rPr lang="ja-JP" altLang="en-US" sz="3000" dirty="0"/>
              <a:t>②　</a:t>
            </a:r>
            <a:r>
              <a:rPr lang="ja-JP" altLang="en-US" sz="3000" dirty="0">
                <a:solidFill>
                  <a:srgbClr val="FF0000"/>
                </a:solidFill>
              </a:rPr>
              <a:t>体力の改善</a:t>
            </a:r>
            <a:r>
              <a:rPr lang="ja-JP" altLang="en-US" sz="3000" dirty="0"/>
              <a:t>に向けた支援が必要な者</a:t>
            </a:r>
            <a:endParaRPr lang="en-US" altLang="ja-JP" sz="3000" dirty="0"/>
          </a:p>
          <a:p>
            <a:pPr marL="0" indent="0">
              <a:buNone/>
            </a:pPr>
            <a:r>
              <a:rPr lang="ja-JP" altLang="en-US" sz="3000" dirty="0"/>
              <a:t>　ｂ７３０（筋力機能）：</a:t>
            </a:r>
            <a:r>
              <a:rPr lang="en-US" altLang="ja-JP" sz="3000" dirty="0"/>
              <a:t>10</a:t>
            </a:r>
            <a:r>
              <a:rPr lang="ja-JP" altLang="en-US" sz="3000" dirty="0"/>
              <a:t>件</a:t>
            </a:r>
            <a:endParaRPr lang="en-US" altLang="ja-JP" sz="3000" dirty="0"/>
          </a:p>
          <a:p>
            <a:pPr marL="0" indent="0">
              <a:buNone/>
            </a:pPr>
            <a:r>
              <a:rPr lang="ja-JP" altLang="en-US" sz="3000" dirty="0"/>
              <a:t>　ｂ７４０（筋持久力）：</a:t>
            </a:r>
            <a:r>
              <a:rPr lang="en-US" altLang="ja-JP" sz="3000" dirty="0"/>
              <a:t>9</a:t>
            </a:r>
            <a:r>
              <a:rPr lang="ja-JP" altLang="en-US" sz="3000" dirty="0"/>
              <a:t>件</a:t>
            </a:r>
            <a:endParaRPr lang="en-US" altLang="ja-JP" sz="3000" dirty="0"/>
          </a:p>
          <a:p>
            <a:pPr marL="0" indent="0">
              <a:buNone/>
            </a:pPr>
            <a:r>
              <a:rPr lang="ja-JP" altLang="en-US" sz="3000" dirty="0"/>
              <a:t>　　→ｄ７５０（非公式な社会的関係）：</a:t>
            </a:r>
            <a:r>
              <a:rPr lang="en-US" altLang="ja-JP" sz="3000" dirty="0"/>
              <a:t>9</a:t>
            </a:r>
            <a:r>
              <a:rPr lang="ja-JP" altLang="en-US" sz="3000" dirty="0"/>
              <a:t>件</a:t>
            </a:r>
            <a:endParaRPr lang="en-US" altLang="ja-JP" sz="3000" dirty="0"/>
          </a:p>
          <a:p>
            <a:pPr marL="0" indent="0">
              <a:buNone/>
            </a:pPr>
            <a:r>
              <a:rPr lang="ja-JP" altLang="en-US" sz="3000" dirty="0"/>
              <a:t>　　→ｄ９２０（レクリエーションとレジャー）：</a:t>
            </a:r>
            <a:r>
              <a:rPr lang="en-US" altLang="ja-JP" sz="3000" dirty="0"/>
              <a:t>7</a:t>
            </a:r>
            <a:r>
              <a:rPr lang="ja-JP" altLang="en-US" sz="3000" dirty="0"/>
              <a:t>件</a:t>
            </a:r>
            <a:endParaRPr lang="en-US" altLang="ja-JP" sz="3000" dirty="0"/>
          </a:p>
          <a:p>
            <a:pPr marL="0" indent="0">
              <a:buNone/>
            </a:pPr>
            <a:r>
              <a:rPr lang="ja-JP" altLang="en-US" sz="3000" dirty="0"/>
              <a:t>　　→ｄ７２０（複雑な対人関係）：</a:t>
            </a:r>
            <a:r>
              <a:rPr lang="en-US" altLang="ja-JP" sz="3000" dirty="0"/>
              <a:t>6</a:t>
            </a:r>
            <a:r>
              <a:rPr lang="ja-JP" altLang="en-US" sz="3000" dirty="0"/>
              <a:t>件</a:t>
            </a:r>
            <a:endParaRPr lang="en-US" altLang="ja-JP" sz="3000" dirty="0"/>
          </a:p>
          <a:p>
            <a:pPr marL="0" indent="0">
              <a:buNone/>
            </a:pPr>
            <a:r>
              <a:rPr lang="ja-JP" altLang="en-US" sz="3000" dirty="0"/>
              <a:t>＊筋力・筋持久力の影響が大きく、それを改善する</a:t>
            </a:r>
            <a:endParaRPr lang="en-US" altLang="ja-JP" sz="3000" dirty="0"/>
          </a:p>
          <a:p>
            <a:pPr marL="0" indent="0">
              <a:buNone/>
            </a:pPr>
            <a:r>
              <a:rPr lang="ja-JP" altLang="en-US" sz="3000" dirty="0"/>
              <a:t>　ため運動の習慣化や通いの場の確保による社会</a:t>
            </a:r>
            <a:endParaRPr lang="en-US" altLang="ja-JP" sz="3000" dirty="0"/>
          </a:p>
          <a:p>
            <a:pPr marL="0" indent="0">
              <a:buNone/>
            </a:pPr>
            <a:r>
              <a:rPr lang="ja-JP" altLang="en-US" sz="3000" dirty="0"/>
              <a:t>　交流からの改善も可能性あり</a:t>
            </a:r>
            <a:endParaRPr lang="en-US" altLang="ja-JP" sz="3000" dirty="0"/>
          </a:p>
        </p:txBody>
      </p:sp>
      <p:sp>
        <p:nvSpPr>
          <p:cNvPr id="7" name="テキスト ボックス 6"/>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323402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275039" y="1606747"/>
            <a:ext cx="8711038" cy="5048989"/>
          </a:xfrm>
        </p:spPr>
        <p:txBody>
          <a:bodyPr>
            <a:noAutofit/>
          </a:bodyPr>
          <a:lstStyle/>
          <a:p>
            <a:pPr marL="0" indent="0">
              <a:buNone/>
            </a:pPr>
            <a:r>
              <a:rPr lang="ja-JP" altLang="en-US" sz="3000" dirty="0"/>
              <a:t>③　</a:t>
            </a:r>
            <a:r>
              <a:rPr lang="ja-JP" altLang="en-US" sz="3000" dirty="0">
                <a:solidFill>
                  <a:srgbClr val="FF0000"/>
                </a:solidFill>
              </a:rPr>
              <a:t>ＡＤＬや</a:t>
            </a:r>
            <a:r>
              <a:rPr lang="en-US" altLang="ja-JP" sz="3000" dirty="0">
                <a:solidFill>
                  <a:srgbClr val="FF0000"/>
                </a:solidFill>
              </a:rPr>
              <a:t>IADL</a:t>
            </a:r>
            <a:r>
              <a:rPr lang="ja-JP" altLang="en-US" sz="3000" dirty="0">
                <a:solidFill>
                  <a:srgbClr val="FF0000"/>
                </a:solidFill>
              </a:rPr>
              <a:t>の改善</a:t>
            </a:r>
            <a:r>
              <a:rPr lang="ja-JP" altLang="en-US" sz="3000" dirty="0"/>
              <a:t>に向けた支援が必要な者（１）</a:t>
            </a:r>
            <a:endParaRPr lang="en-US" altLang="ja-JP" sz="3000" dirty="0"/>
          </a:p>
          <a:p>
            <a:pPr marL="0" indent="0">
              <a:buNone/>
            </a:pPr>
            <a:r>
              <a:rPr lang="ja-JP" altLang="en-US" sz="3000" dirty="0"/>
              <a:t>　ｄ６４０（調理以外の家事）：</a:t>
            </a:r>
            <a:r>
              <a:rPr lang="en-US" altLang="ja-JP" sz="3000" dirty="0"/>
              <a:t>10</a:t>
            </a:r>
            <a:r>
              <a:rPr lang="ja-JP" altLang="en-US" sz="3000" dirty="0"/>
              <a:t>件</a:t>
            </a:r>
            <a:endParaRPr lang="en-US" altLang="ja-JP" sz="3000" dirty="0"/>
          </a:p>
          <a:p>
            <a:pPr marL="0" indent="0">
              <a:buNone/>
            </a:pPr>
            <a:r>
              <a:rPr lang="ja-JP" altLang="en-US" sz="3000" dirty="0"/>
              <a:t>　ｄ６３０（調理）：</a:t>
            </a:r>
            <a:r>
              <a:rPr lang="en-US" altLang="ja-JP" sz="3000" dirty="0"/>
              <a:t>8</a:t>
            </a:r>
            <a:r>
              <a:rPr lang="ja-JP" altLang="en-US" sz="3000" dirty="0"/>
              <a:t>件</a:t>
            </a:r>
            <a:endParaRPr lang="en-US" altLang="ja-JP" sz="3000" dirty="0"/>
          </a:p>
          <a:p>
            <a:pPr marL="0" indent="0">
              <a:buNone/>
            </a:pPr>
            <a:r>
              <a:rPr lang="ja-JP" altLang="en-US" sz="3000" dirty="0"/>
              <a:t>　ｄ６２０（物品とサービスの入手）：</a:t>
            </a:r>
            <a:r>
              <a:rPr lang="en-US" altLang="ja-JP" sz="3000" dirty="0"/>
              <a:t>5</a:t>
            </a:r>
            <a:r>
              <a:rPr lang="ja-JP" altLang="en-US" sz="3000" dirty="0"/>
              <a:t>件</a:t>
            </a:r>
            <a:endParaRPr lang="en-US" altLang="ja-JP" sz="3000" dirty="0"/>
          </a:p>
          <a:p>
            <a:pPr marL="0" indent="0">
              <a:buNone/>
            </a:pPr>
            <a:r>
              <a:rPr lang="ja-JP" altLang="en-US" sz="3000" dirty="0"/>
              <a:t>＊</a:t>
            </a:r>
            <a:r>
              <a:rPr lang="en-US" altLang="ja-JP" sz="3000" dirty="0"/>
              <a:t>IADL</a:t>
            </a:r>
            <a:r>
              <a:rPr lang="ja-JP" altLang="en-US" sz="3000" dirty="0"/>
              <a:t>は課題になる可能性が高い一方、改善の可能</a:t>
            </a:r>
            <a:endParaRPr lang="en-US" altLang="ja-JP" sz="3000" dirty="0"/>
          </a:p>
          <a:p>
            <a:pPr marL="0" indent="0">
              <a:buNone/>
            </a:pPr>
            <a:r>
              <a:rPr lang="ja-JP" altLang="en-US" sz="3000" dirty="0"/>
              <a:t>　性も高い</a:t>
            </a:r>
            <a:endParaRPr lang="en-US" altLang="ja-JP" sz="3000" dirty="0"/>
          </a:p>
          <a:p>
            <a:pPr marL="0" indent="0">
              <a:buNone/>
            </a:pPr>
            <a:r>
              <a:rPr lang="ja-JP" altLang="en-US" sz="3000" dirty="0"/>
              <a:t>　ｄ５１０（自分の体を洗う）：</a:t>
            </a:r>
            <a:r>
              <a:rPr lang="en-US" altLang="ja-JP" sz="3000" dirty="0"/>
              <a:t>8</a:t>
            </a:r>
            <a:r>
              <a:rPr lang="ja-JP" altLang="en-US" sz="3000" dirty="0"/>
              <a:t>件</a:t>
            </a:r>
            <a:endParaRPr lang="en-US" altLang="ja-JP" sz="3000" dirty="0"/>
          </a:p>
          <a:p>
            <a:pPr marL="0" indent="0">
              <a:buNone/>
            </a:pPr>
            <a:r>
              <a:rPr lang="ja-JP" altLang="en-US" sz="3000" dirty="0"/>
              <a:t>＊</a:t>
            </a:r>
            <a:r>
              <a:rPr lang="en-US" altLang="ja-JP" sz="3000" dirty="0"/>
              <a:t>ADL</a:t>
            </a:r>
            <a:r>
              <a:rPr lang="ja-JP" altLang="en-US" sz="3000" dirty="0"/>
              <a:t>の中でも入浴が際立って課題になっている</a:t>
            </a:r>
            <a:endParaRPr lang="en-US" altLang="ja-JP" sz="3000" dirty="0"/>
          </a:p>
          <a:p>
            <a:pPr marL="0" indent="0">
              <a:buNone/>
            </a:pPr>
            <a:r>
              <a:rPr lang="ja-JP" altLang="en-US" sz="3000" dirty="0"/>
              <a:t>＊入浴に関しては改善の可能性高い</a:t>
            </a:r>
            <a:endParaRPr lang="en-US" altLang="ja-JP" sz="3000" dirty="0"/>
          </a:p>
        </p:txBody>
      </p:sp>
      <p:sp>
        <p:nvSpPr>
          <p:cNvPr id="7" name="テキスト ボックス 6"/>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43126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E9D63C8-8925-4999-BB80-E9EECB3DA399}"/>
              </a:ext>
            </a:extLst>
          </p:cNvPr>
          <p:cNvPicPr>
            <a:picLocks noChangeAspect="1"/>
          </p:cNvPicPr>
          <p:nvPr/>
        </p:nvPicPr>
        <p:blipFill>
          <a:blip r:embed="rId2"/>
          <a:stretch>
            <a:fillRect/>
          </a:stretch>
        </p:blipFill>
        <p:spPr>
          <a:xfrm>
            <a:off x="424976" y="92193"/>
            <a:ext cx="8294052" cy="6673615"/>
          </a:xfrm>
          <a:prstGeom prst="rect">
            <a:avLst/>
          </a:prstGeom>
        </p:spPr>
      </p:pic>
      <p:sp>
        <p:nvSpPr>
          <p:cNvPr id="4" name="スライド番号プレースホルダー 5">
            <a:extLst>
              <a:ext uri="{FF2B5EF4-FFF2-40B4-BE49-F238E27FC236}">
                <a16:creationId xmlns:a16="http://schemas.microsoft.com/office/drawing/2014/main" id="{D6E5019F-E46E-4E4E-B2A3-4721F2295390}"/>
              </a:ext>
            </a:extLst>
          </p:cNvPr>
          <p:cNvSpPr txBox="1">
            <a:spLocks/>
          </p:cNvSpPr>
          <p:nvPr/>
        </p:nvSpPr>
        <p:spPr>
          <a:xfrm>
            <a:off x="8666112" y="6566134"/>
            <a:ext cx="586408"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a:solidFill>
                  <a:schemeClr val="tx1"/>
                </a:solidFill>
              </a:rPr>
              <a:t>-</a:t>
            </a:r>
            <a:fld id="{FF650A24-A46E-47BE-8641-258EC918886E}" type="slidenum">
              <a:rPr lang="ja-JP" altLang="en-US" sz="2000" smtClean="0">
                <a:solidFill>
                  <a:schemeClr val="tx1"/>
                </a:solidFill>
              </a:rPr>
              <a:pPr algn="ctr"/>
              <a:t>2</a:t>
            </a:fld>
            <a:r>
              <a:rPr lang="en-US" altLang="ja-JP" sz="2000">
                <a:solidFill>
                  <a:schemeClr val="tx1"/>
                </a:solidFill>
              </a:rPr>
              <a:t>-</a:t>
            </a:r>
            <a:endParaRPr lang="en-US" altLang="ja-JP" sz="2000" dirty="0">
              <a:solidFill>
                <a:schemeClr val="tx1"/>
              </a:solidFill>
            </a:endParaRPr>
          </a:p>
        </p:txBody>
      </p:sp>
    </p:spTree>
    <p:extLst>
      <p:ext uri="{BB962C8B-B14F-4D97-AF65-F5344CB8AC3E}">
        <p14:creationId xmlns:p14="http://schemas.microsoft.com/office/powerpoint/2010/main" val="4021826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323529" y="1606743"/>
            <a:ext cx="8594168" cy="4251132"/>
          </a:xfrm>
        </p:spPr>
        <p:txBody>
          <a:bodyPr>
            <a:normAutofit fontScale="92500"/>
          </a:bodyPr>
          <a:lstStyle/>
          <a:p>
            <a:pPr marL="0" indent="0">
              <a:buNone/>
            </a:pPr>
            <a:r>
              <a:rPr lang="ja-JP" altLang="en-US" dirty="0"/>
              <a:t>③　</a:t>
            </a:r>
            <a:r>
              <a:rPr lang="ja-JP" altLang="en-US" dirty="0">
                <a:solidFill>
                  <a:srgbClr val="FF0000"/>
                </a:solidFill>
              </a:rPr>
              <a:t>ＡＤＬや</a:t>
            </a:r>
            <a:r>
              <a:rPr lang="en-US" altLang="ja-JP" dirty="0">
                <a:solidFill>
                  <a:srgbClr val="FF0000"/>
                </a:solidFill>
              </a:rPr>
              <a:t>IADL</a:t>
            </a:r>
            <a:r>
              <a:rPr lang="ja-JP" altLang="en-US" dirty="0">
                <a:solidFill>
                  <a:srgbClr val="FF0000"/>
                </a:solidFill>
              </a:rPr>
              <a:t>の改善</a:t>
            </a:r>
            <a:r>
              <a:rPr lang="ja-JP" altLang="en-US" dirty="0"/>
              <a:t>に向けた支援が必要な者（２）</a:t>
            </a:r>
            <a:endParaRPr lang="en-US" altLang="ja-JP" dirty="0"/>
          </a:p>
          <a:p>
            <a:pPr marL="0" indent="0">
              <a:buNone/>
            </a:pPr>
            <a:r>
              <a:rPr lang="ja-JP" altLang="en-US" dirty="0"/>
              <a:t>　ｅ１５５（私用建設用の生産品用具）：</a:t>
            </a:r>
            <a:r>
              <a:rPr lang="en-US" altLang="ja-JP" dirty="0"/>
              <a:t>13</a:t>
            </a:r>
            <a:r>
              <a:rPr lang="ja-JP" altLang="en-US" dirty="0"/>
              <a:t>件</a:t>
            </a:r>
            <a:endParaRPr lang="en-US" altLang="ja-JP" dirty="0"/>
          </a:p>
          <a:p>
            <a:pPr marL="0" indent="0">
              <a:buNone/>
            </a:pPr>
            <a:r>
              <a:rPr lang="ja-JP" altLang="en-US" dirty="0"/>
              <a:t>　ｅ１１５（日常生活の個人的用具） ：</a:t>
            </a:r>
            <a:r>
              <a:rPr lang="en-US" altLang="ja-JP" dirty="0"/>
              <a:t>9</a:t>
            </a:r>
            <a:r>
              <a:rPr lang="ja-JP" altLang="en-US" dirty="0"/>
              <a:t>件</a:t>
            </a:r>
            <a:endParaRPr lang="en-US" altLang="ja-JP" dirty="0"/>
          </a:p>
          <a:p>
            <a:pPr marL="0" indent="0">
              <a:buNone/>
            </a:pPr>
            <a:r>
              <a:rPr lang="ja-JP" altLang="en-US" dirty="0"/>
              <a:t>　ｅ１２０（移動の為の個人的用具） ：</a:t>
            </a:r>
            <a:r>
              <a:rPr lang="en-US" altLang="ja-JP" dirty="0"/>
              <a:t>7</a:t>
            </a:r>
            <a:r>
              <a:rPr lang="ja-JP" altLang="en-US" dirty="0"/>
              <a:t>件</a:t>
            </a:r>
            <a:endParaRPr lang="en-US" altLang="ja-JP" dirty="0"/>
          </a:p>
          <a:p>
            <a:pPr marL="0" indent="0">
              <a:buNone/>
            </a:pPr>
            <a:r>
              <a:rPr lang="ja-JP" altLang="en-US" dirty="0"/>
              <a:t>＊</a:t>
            </a:r>
            <a:r>
              <a:rPr lang="en-US" altLang="ja-JP" dirty="0"/>
              <a:t>ADL</a:t>
            </a:r>
            <a:r>
              <a:rPr lang="ja-JP" altLang="en-US" dirty="0"/>
              <a:t>・</a:t>
            </a:r>
            <a:r>
              <a:rPr lang="en-US" altLang="ja-JP" dirty="0"/>
              <a:t>IADL</a:t>
            </a:r>
            <a:r>
              <a:rPr lang="ja-JP" altLang="en-US" dirty="0"/>
              <a:t>は環境が与える影響が大きい</a:t>
            </a:r>
            <a:endParaRPr lang="en-US" altLang="ja-JP" dirty="0"/>
          </a:p>
          <a:p>
            <a:pPr marL="0" indent="0">
              <a:buNone/>
            </a:pPr>
            <a:r>
              <a:rPr lang="ja-JP" altLang="en-US" dirty="0"/>
              <a:t>＊構造的に対応できないものは別として、改善できる</a:t>
            </a:r>
            <a:endParaRPr lang="en-US" altLang="ja-JP" dirty="0"/>
          </a:p>
          <a:p>
            <a:pPr marL="0" indent="0">
              <a:buNone/>
            </a:pPr>
            <a:r>
              <a:rPr lang="ja-JP" altLang="en-US" dirty="0"/>
              <a:t>　要素は大きい</a:t>
            </a:r>
            <a:endParaRPr lang="en-US" altLang="ja-JP" dirty="0"/>
          </a:p>
        </p:txBody>
      </p:sp>
      <p:sp>
        <p:nvSpPr>
          <p:cNvPr id="7" name="テキスト ボックス 6"/>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26406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458885" y="1606743"/>
            <a:ext cx="8527192" cy="5013132"/>
          </a:xfrm>
        </p:spPr>
        <p:txBody>
          <a:bodyPr>
            <a:normAutofit/>
          </a:bodyPr>
          <a:lstStyle/>
          <a:p>
            <a:pPr marL="0" indent="0">
              <a:buNone/>
            </a:pPr>
            <a:r>
              <a:rPr lang="ja-JP" altLang="en-US" sz="3000" dirty="0"/>
              <a:t>④　</a:t>
            </a:r>
            <a:r>
              <a:rPr lang="ja-JP" altLang="en-US" sz="3000" dirty="0">
                <a:solidFill>
                  <a:srgbClr val="FF0000"/>
                </a:solidFill>
              </a:rPr>
              <a:t>閉じこもり</a:t>
            </a:r>
            <a:r>
              <a:rPr lang="ja-JP" altLang="en-US" sz="3000" dirty="0"/>
              <a:t>に対する支援が必要な者</a:t>
            </a:r>
            <a:endParaRPr lang="en-US" altLang="ja-JP" sz="3000" dirty="0"/>
          </a:p>
          <a:p>
            <a:pPr marL="0" indent="0">
              <a:buNone/>
            </a:pPr>
            <a:r>
              <a:rPr lang="ja-JP" altLang="en-US" sz="3000" dirty="0"/>
              <a:t>　ｄ４６０（様々な場所での移動）：</a:t>
            </a:r>
            <a:r>
              <a:rPr lang="en-US" altLang="ja-JP" sz="3000" dirty="0"/>
              <a:t>18</a:t>
            </a:r>
            <a:r>
              <a:rPr lang="ja-JP" altLang="en-US" sz="3000" dirty="0"/>
              <a:t>件</a:t>
            </a:r>
            <a:endParaRPr lang="en-US" altLang="ja-JP" sz="3000" dirty="0"/>
          </a:p>
          <a:p>
            <a:pPr marL="0" indent="0">
              <a:buNone/>
            </a:pPr>
            <a:r>
              <a:rPr lang="ja-JP" altLang="en-US" sz="3000" dirty="0"/>
              <a:t>　ｄ４５０（歩行）：</a:t>
            </a:r>
            <a:r>
              <a:rPr lang="en-US" altLang="ja-JP" sz="3000" dirty="0"/>
              <a:t>8</a:t>
            </a:r>
            <a:r>
              <a:rPr lang="ja-JP" altLang="en-US" sz="3000" dirty="0"/>
              <a:t>件</a:t>
            </a:r>
            <a:endParaRPr lang="en-US" altLang="ja-JP" sz="3000" dirty="0"/>
          </a:p>
          <a:p>
            <a:pPr marL="0" indent="0">
              <a:buNone/>
            </a:pPr>
            <a:r>
              <a:rPr lang="ja-JP" altLang="en-US" sz="3000" dirty="0"/>
              <a:t>　ｄ４６５（用具を用いて移動）：</a:t>
            </a:r>
            <a:r>
              <a:rPr lang="en-US" altLang="ja-JP" sz="3000" dirty="0"/>
              <a:t>7</a:t>
            </a:r>
            <a:r>
              <a:rPr lang="ja-JP" altLang="en-US" sz="3000" dirty="0"/>
              <a:t>件</a:t>
            </a:r>
            <a:endParaRPr lang="en-US" altLang="ja-JP" sz="3000" dirty="0"/>
          </a:p>
          <a:p>
            <a:pPr marL="0" indent="0">
              <a:buNone/>
            </a:pPr>
            <a:r>
              <a:rPr lang="ja-JP" altLang="en-US" sz="3000" dirty="0"/>
              <a:t>　　→ｄ７５０（非公式な社会的関係）：</a:t>
            </a:r>
            <a:r>
              <a:rPr lang="en-US" altLang="ja-JP" sz="3000" dirty="0"/>
              <a:t>9</a:t>
            </a:r>
            <a:r>
              <a:rPr lang="ja-JP" altLang="en-US" sz="3000" dirty="0"/>
              <a:t>件</a:t>
            </a:r>
            <a:endParaRPr lang="en-US" altLang="ja-JP" sz="3000" dirty="0"/>
          </a:p>
          <a:p>
            <a:pPr marL="0" indent="0">
              <a:buNone/>
            </a:pPr>
            <a:r>
              <a:rPr lang="ja-JP" altLang="en-US" sz="3000" dirty="0"/>
              <a:t>　　→ｄ９２０（レクリエーションとレジャー）：</a:t>
            </a:r>
            <a:r>
              <a:rPr lang="en-US" altLang="ja-JP" sz="3000" dirty="0"/>
              <a:t>7</a:t>
            </a:r>
            <a:r>
              <a:rPr lang="ja-JP" altLang="en-US" sz="3000" dirty="0"/>
              <a:t>件</a:t>
            </a:r>
            <a:endParaRPr lang="en-US" altLang="ja-JP" sz="3000" dirty="0"/>
          </a:p>
          <a:p>
            <a:pPr marL="0" indent="0">
              <a:buNone/>
            </a:pPr>
            <a:r>
              <a:rPr lang="ja-JP" altLang="en-US" sz="3000" dirty="0"/>
              <a:t>　　→ｄ７２０（複雑な対人関係）：</a:t>
            </a:r>
            <a:r>
              <a:rPr lang="en-US" altLang="ja-JP" sz="3000" dirty="0"/>
              <a:t>6</a:t>
            </a:r>
            <a:r>
              <a:rPr lang="ja-JP" altLang="en-US" sz="3000" dirty="0"/>
              <a:t>件</a:t>
            </a:r>
            <a:endParaRPr lang="en-US" altLang="ja-JP" sz="3000" dirty="0"/>
          </a:p>
          <a:p>
            <a:pPr marL="0" indent="0">
              <a:buNone/>
            </a:pPr>
            <a:r>
              <a:rPr lang="ja-JP" altLang="en-US" sz="3000" dirty="0"/>
              <a:t>＊移動に問題があり、社会参加が困難となっている</a:t>
            </a:r>
            <a:endParaRPr lang="en-US" altLang="ja-JP" sz="3000" dirty="0"/>
          </a:p>
          <a:p>
            <a:pPr marL="0" indent="0">
              <a:buNone/>
            </a:pPr>
            <a:r>
              <a:rPr lang="ja-JP" altLang="en-US" sz="3000" dirty="0"/>
              <a:t>＊歩行に関しては改善の可能性高い</a:t>
            </a:r>
            <a:endParaRPr lang="en-US" altLang="ja-JP" sz="3000" dirty="0"/>
          </a:p>
        </p:txBody>
      </p:sp>
      <p:sp>
        <p:nvSpPr>
          <p:cNvPr id="7" name="テキスト ボックス 6"/>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159239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458885" y="1606743"/>
            <a:ext cx="8527192" cy="5062617"/>
          </a:xfrm>
        </p:spPr>
        <p:txBody>
          <a:bodyPr>
            <a:normAutofit/>
          </a:bodyPr>
          <a:lstStyle/>
          <a:p>
            <a:pPr marL="0" indent="0">
              <a:buNone/>
            </a:pPr>
            <a:r>
              <a:rPr lang="ja-JP" altLang="en-US" sz="3000" dirty="0"/>
              <a:t>⑤　家族等の</a:t>
            </a:r>
            <a:r>
              <a:rPr lang="ja-JP" altLang="en-US" sz="3000" dirty="0">
                <a:solidFill>
                  <a:srgbClr val="FF0000"/>
                </a:solidFill>
              </a:rPr>
              <a:t>介護者への負担軽減</a:t>
            </a:r>
            <a:r>
              <a:rPr lang="ja-JP" altLang="en-US" sz="3000" dirty="0"/>
              <a:t>が必要な者（１）</a:t>
            </a:r>
            <a:endParaRPr lang="en-US" altLang="ja-JP" sz="3000" dirty="0"/>
          </a:p>
          <a:p>
            <a:pPr marL="0" indent="0">
              <a:buNone/>
            </a:pPr>
            <a:r>
              <a:rPr lang="ja-JP" altLang="en-US" sz="3000" dirty="0"/>
              <a:t>　ｅ３１０（家族）：阻害因子</a:t>
            </a:r>
            <a:r>
              <a:rPr lang="en-US" altLang="ja-JP" sz="3000" dirty="0"/>
              <a:t>15</a:t>
            </a:r>
            <a:r>
              <a:rPr lang="ja-JP" altLang="en-US" sz="3000" dirty="0"/>
              <a:t>件・強み</a:t>
            </a:r>
            <a:r>
              <a:rPr lang="en-US" altLang="ja-JP" sz="3000" dirty="0"/>
              <a:t>20</a:t>
            </a:r>
            <a:r>
              <a:rPr lang="ja-JP" altLang="en-US" sz="3000" dirty="0"/>
              <a:t>件</a:t>
            </a:r>
            <a:endParaRPr lang="en-US" altLang="ja-JP" sz="3000" dirty="0"/>
          </a:p>
          <a:p>
            <a:pPr marL="0" indent="0">
              <a:buNone/>
            </a:pPr>
            <a:r>
              <a:rPr lang="ja-JP" altLang="en-US" sz="3000" dirty="0"/>
              <a:t>　ｅ４１０（家族の態度）：阻害因子</a:t>
            </a:r>
            <a:r>
              <a:rPr lang="en-US" altLang="ja-JP" sz="3000" dirty="0"/>
              <a:t>6</a:t>
            </a:r>
            <a:r>
              <a:rPr lang="ja-JP" altLang="en-US" sz="3000" dirty="0"/>
              <a:t>件・強み</a:t>
            </a:r>
            <a:r>
              <a:rPr lang="en-US" altLang="ja-JP" sz="3000" dirty="0"/>
              <a:t>5</a:t>
            </a:r>
            <a:r>
              <a:rPr lang="ja-JP" altLang="en-US" sz="3000" dirty="0"/>
              <a:t>件</a:t>
            </a:r>
            <a:endParaRPr lang="en-US" altLang="ja-JP" sz="3000" dirty="0"/>
          </a:p>
          <a:p>
            <a:pPr marL="0" indent="0">
              <a:buNone/>
            </a:pPr>
            <a:r>
              <a:rPr lang="ja-JP" altLang="en-US" sz="3000" dirty="0"/>
              <a:t>＊家族に関しては、阻害因子・弱みでも影響が大き　</a:t>
            </a:r>
            <a:endParaRPr lang="en-US" altLang="ja-JP" sz="3000" dirty="0"/>
          </a:p>
          <a:p>
            <a:pPr marL="0" indent="0">
              <a:buNone/>
            </a:pPr>
            <a:r>
              <a:rPr lang="ja-JP" altLang="en-US" sz="3000" dirty="0"/>
              <a:t>　</a:t>
            </a:r>
            <a:r>
              <a:rPr lang="ja-JP" altLang="en-US" sz="3000" dirty="0" err="1"/>
              <a:t>い</a:t>
            </a:r>
            <a:r>
              <a:rPr lang="ja-JP" altLang="en-US" sz="3000" dirty="0"/>
              <a:t>要素である</a:t>
            </a:r>
            <a:endParaRPr lang="en-US" altLang="ja-JP" sz="3000" dirty="0"/>
          </a:p>
          <a:p>
            <a:pPr marL="0" indent="0">
              <a:buNone/>
            </a:pPr>
            <a:r>
              <a:rPr lang="ja-JP" altLang="en-US" sz="3000" dirty="0"/>
              <a:t>●家族の要素の変化</a:t>
            </a:r>
            <a:endParaRPr lang="en-US" altLang="ja-JP" sz="3000" dirty="0"/>
          </a:p>
          <a:p>
            <a:pPr marL="0" indent="0">
              <a:buNone/>
            </a:pPr>
            <a:r>
              <a:rPr lang="ja-JP" altLang="en-US" sz="3000" dirty="0"/>
              <a:t>　変化なし：阻害因子</a:t>
            </a:r>
            <a:r>
              <a:rPr lang="en-US" altLang="ja-JP" sz="3000" dirty="0"/>
              <a:t>12/15</a:t>
            </a:r>
            <a:r>
              <a:rPr lang="ja-JP" altLang="en-US" sz="3000" dirty="0"/>
              <a:t>件・強み</a:t>
            </a:r>
            <a:r>
              <a:rPr lang="en-US" altLang="ja-JP" sz="3000" dirty="0"/>
              <a:t>16/20</a:t>
            </a:r>
            <a:r>
              <a:rPr lang="ja-JP" altLang="en-US" sz="3000" dirty="0"/>
              <a:t>件</a:t>
            </a:r>
            <a:endParaRPr lang="en-US" altLang="ja-JP" sz="3000" dirty="0"/>
          </a:p>
          <a:p>
            <a:pPr marL="0" indent="0">
              <a:buNone/>
            </a:pPr>
            <a:r>
              <a:rPr lang="ja-JP" altLang="en-US" sz="3000" dirty="0"/>
              <a:t>＊家族に関しては、良くも悪くも影響は大きい</a:t>
            </a:r>
            <a:endParaRPr lang="en-US" altLang="ja-JP" sz="3000" dirty="0"/>
          </a:p>
          <a:p>
            <a:pPr marL="0" indent="0">
              <a:buNone/>
            </a:pPr>
            <a:r>
              <a:rPr lang="ja-JP" altLang="en-US" sz="3000" dirty="0"/>
              <a:t>　説明に十分な時間と工夫を行う必要あり</a:t>
            </a:r>
            <a:endParaRPr lang="en-US" altLang="ja-JP" sz="3000" dirty="0"/>
          </a:p>
        </p:txBody>
      </p:sp>
      <p:sp>
        <p:nvSpPr>
          <p:cNvPr id="5" name="テキスト ボックス 4"/>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3870369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419056" y="1606742"/>
            <a:ext cx="8473424" cy="4822633"/>
          </a:xfrm>
        </p:spPr>
        <p:txBody>
          <a:bodyPr>
            <a:normAutofit/>
          </a:bodyPr>
          <a:lstStyle/>
          <a:p>
            <a:pPr marL="0" indent="0">
              <a:buNone/>
            </a:pPr>
            <a:r>
              <a:rPr lang="ja-JP" altLang="en-US" sz="3000" dirty="0"/>
              <a:t>⑤　家族等の</a:t>
            </a:r>
            <a:r>
              <a:rPr lang="ja-JP" altLang="en-US" sz="3000" dirty="0">
                <a:solidFill>
                  <a:srgbClr val="FF0000"/>
                </a:solidFill>
              </a:rPr>
              <a:t>介護者への負担軽減</a:t>
            </a:r>
            <a:r>
              <a:rPr lang="ja-JP" altLang="en-US" sz="3000" dirty="0"/>
              <a:t>が必要な者（２）</a:t>
            </a:r>
            <a:endParaRPr lang="en-US" altLang="ja-JP" sz="3000" dirty="0"/>
          </a:p>
          <a:p>
            <a:pPr marL="0" indent="0">
              <a:buNone/>
            </a:pPr>
            <a:r>
              <a:rPr lang="ja-JP" altLang="en-US" sz="3000" dirty="0"/>
              <a:t>●強みにおいて</a:t>
            </a:r>
            <a:endParaRPr lang="en-US" altLang="ja-JP" sz="3000" dirty="0"/>
          </a:p>
          <a:p>
            <a:pPr marL="0" indent="0">
              <a:buNone/>
            </a:pPr>
            <a:r>
              <a:rPr lang="ja-JP" altLang="en-US" sz="3000" dirty="0"/>
              <a:t>　ｅ３２５（知人仲間、同僚）：</a:t>
            </a:r>
            <a:r>
              <a:rPr lang="en-US" altLang="ja-JP" sz="3000" dirty="0"/>
              <a:t>14</a:t>
            </a:r>
            <a:r>
              <a:rPr lang="ja-JP" altLang="en-US" sz="3000" dirty="0"/>
              <a:t>件</a:t>
            </a:r>
            <a:endParaRPr lang="en-US" altLang="ja-JP" sz="3000" dirty="0"/>
          </a:p>
          <a:p>
            <a:pPr marL="0" indent="0">
              <a:buNone/>
            </a:pPr>
            <a:r>
              <a:rPr lang="ja-JP" altLang="en-US" sz="3000" dirty="0"/>
              <a:t>＊知人等の家族以外のバックアップも効果的</a:t>
            </a:r>
            <a:endParaRPr lang="en-US" altLang="ja-JP" sz="3000" dirty="0"/>
          </a:p>
          <a:p>
            <a:pPr marL="0" indent="0">
              <a:buNone/>
            </a:pPr>
            <a:endParaRPr lang="en-US" altLang="ja-JP" sz="3000" dirty="0"/>
          </a:p>
          <a:p>
            <a:pPr marL="0" indent="0">
              <a:buNone/>
            </a:pPr>
            <a:r>
              <a:rPr lang="ja-JP" altLang="en-US" sz="3000" dirty="0"/>
              <a:t>●親族について</a:t>
            </a:r>
            <a:endParaRPr lang="en-US" altLang="ja-JP" sz="3000" dirty="0"/>
          </a:p>
          <a:p>
            <a:pPr marL="0" indent="0">
              <a:buNone/>
            </a:pPr>
            <a:r>
              <a:rPr lang="ja-JP" altLang="en-US" sz="3000" dirty="0"/>
              <a:t>　ｅ３１５（親族）：阻害因子</a:t>
            </a:r>
            <a:r>
              <a:rPr lang="en-US" altLang="ja-JP" sz="3000" dirty="0"/>
              <a:t>2</a:t>
            </a:r>
            <a:r>
              <a:rPr lang="ja-JP" altLang="en-US" sz="3000" dirty="0"/>
              <a:t>件・強み</a:t>
            </a:r>
            <a:r>
              <a:rPr lang="en-US" altLang="ja-JP" sz="3000" dirty="0"/>
              <a:t>3</a:t>
            </a:r>
            <a:r>
              <a:rPr lang="ja-JP" altLang="en-US" sz="3000" dirty="0"/>
              <a:t>件</a:t>
            </a:r>
            <a:endParaRPr lang="en-US" altLang="ja-JP" sz="3000" dirty="0"/>
          </a:p>
          <a:p>
            <a:pPr marL="0" indent="0">
              <a:buNone/>
            </a:pPr>
            <a:r>
              <a:rPr lang="ja-JP" altLang="en-US" sz="3000" dirty="0"/>
              <a:t>＊親族への協力は望みにくい</a:t>
            </a:r>
            <a:endParaRPr lang="en-US" altLang="ja-JP" sz="3000" dirty="0"/>
          </a:p>
        </p:txBody>
      </p:sp>
      <p:sp>
        <p:nvSpPr>
          <p:cNvPr id="5" name="テキスト ボックス 4"/>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176454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001" cy="532263"/>
          </a:xfrm>
          <a:solidFill>
            <a:schemeClr val="accent2">
              <a:lumMod val="20000"/>
              <a:lumOff val="80000"/>
            </a:schemeClr>
          </a:solidFill>
        </p:spPr>
        <p:txBody>
          <a:bodyPr>
            <a:noAutofit/>
          </a:bodyPr>
          <a:lstStyle/>
          <a:p>
            <a:r>
              <a:rPr kumimoji="1" lang="ja-JP" altLang="en-US" sz="3200" dirty="0"/>
              <a:t>熊本市リハ職派遣モデル事業における</a:t>
            </a:r>
            <a:r>
              <a:rPr kumimoji="1" lang="en-US" altLang="ja-JP" sz="3200" dirty="0"/>
              <a:t>ICF</a:t>
            </a:r>
            <a:r>
              <a:rPr kumimoji="1" lang="ja-JP" altLang="en-US" sz="3200" dirty="0"/>
              <a:t>の傾向</a:t>
            </a:r>
          </a:p>
        </p:txBody>
      </p:sp>
      <p:sp>
        <p:nvSpPr>
          <p:cNvPr id="3" name="コンテンツ プレースホルダー 2"/>
          <p:cNvSpPr>
            <a:spLocks noGrp="1"/>
          </p:cNvSpPr>
          <p:nvPr>
            <p:ph idx="1"/>
          </p:nvPr>
        </p:nvSpPr>
        <p:spPr>
          <a:xfrm>
            <a:off x="275039" y="1606747"/>
            <a:ext cx="8545433" cy="4630566"/>
          </a:xfrm>
        </p:spPr>
        <p:txBody>
          <a:bodyPr>
            <a:noAutofit/>
          </a:bodyPr>
          <a:lstStyle/>
          <a:p>
            <a:pPr marL="0" indent="0">
              <a:buNone/>
            </a:pPr>
            <a:r>
              <a:rPr lang="ja-JP" altLang="en-US" sz="3000" dirty="0">
                <a:solidFill>
                  <a:prstClr val="black"/>
                </a:solidFill>
              </a:rPr>
              <a:t>○その他、ＭＣＩ高齢者における認知機能の低下や、</a:t>
            </a:r>
            <a:endParaRPr lang="en-US" altLang="ja-JP" sz="3000" dirty="0">
              <a:solidFill>
                <a:prstClr val="black"/>
              </a:solidFill>
            </a:endParaRPr>
          </a:p>
          <a:p>
            <a:pPr marL="0" indent="0">
              <a:buNone/>
            </a:pPr>
            <a:r>
              <a:rPr lang="ja-JP" altLang="en-US" sz="3000" dirty="0">
                <a:solidFill>
                  <a:prstClr val="black"/>
                </a:solidFill>
              </a:rPr>
              <a:t>　うつ症状に対する支援が必要な者が想定される</a:t>
            </a:r>
            <a:endParaRPr lang="en-US" altLang="ja-JP" sz="3000" dirty="0">
              <a:solidFill>
                <a:prstClr val="black"/>
              </a:solidFill>
            </a:endParaRPr>
          </a:p>
          <a:p>
            <a:pPr marL="0" indent="0">
              <a:buNone/>
            </a:pPr>
            <a:r>
              <a:rPr lang="ja-JP" altLang="en-US" sz="3000" dirty="0"/>
              <a:t>　ｂ１３０（活力、欲動）：</a:t>
            </a:r>
            <a:r>
              <a:rPr lang="en-US" altLang="ja-JP" sz="3000" dirty="0"/>
              <a:t>8</a:t>
            </a:r>
            <a:r>
              <a:rPr lang="ja-JP" altLang="en-US" sz="3000" dirty="0"/>
              <a:t>件</a:t>
            </a:r>
            <a:endParaRPr lang="en-US" altLang="ja-JP" sz="3000" dirty="0"/>
          </a:p>
          <a:p>
            <a:pPr marL="0" indent="0">
              <a:buNone/>
            </a:pPr>
            <a:r>
              <a:rPr lang="ja-JP" altLang="en-US" sz="3000" dirty="0"/>
              <a:t>＊意欲が与える影響は大きい</a:t>
            </a:r>
            <a:endParaRPr lang="en-US" altLang="ja-JP" sz="3000" dirty="0"/>
          </a:p>
          <a:p>
            <a:pPr marL="0" indent="0">
              <a:buNone/>
            </a:pPr>
            <a:r>
              <a:rPr lang="ja-JP" altLang="en-US" sz="3000" dirty="0"/>
              <a:t>　ｂ１４４（記憶）：</a:t>
            </a:r>
            <a:r>
              <a:rPr lang="en-US" altLang="ja-JP" sz="3000" dirty="0"/>
              <a:t>5</a:t>
            </a:r>
            <a:r>
              <a:rPr lang="ja-JP" altLang="en-US" sz="3000" dirty="0"/>
              <a:t>件</a:t>
            </a:r>
            <a:endParaRPr lang="en-US" altLang="ja-JP" sz="3000" dirty="0"/>
          </a:p>
          <a:p>
            <a:pPr marL="0" indent="0">
              <a:buNone/>
            </a:pPr>
            <a:r>
              <a:rPr lang="ja-JP" altLang="en-US" sz="3000" dirty="0"/>
              <a:t>＊今回の事業対象が運動器や廃用の軽度者を中心</a:t>
            </a:r>
            <a:endParaRPr lang="en-US" altLang="ja-JP" sz="3000" dirty="0"/>
          </a:p>
          <a:p>
            <a:pPr marL="0" indent="0">
              <a:buNone/>
            </a:pPr>
            <a:r>
              <a:rPr lang="ja-JP" altLang="en-US" sz="3000" dirty="0"/>
              <a:t>　としていたため、認知機能に問題がるケースが少　</a:t>
            </a:r>
            <a:endParaRPr lang="en-US" altLang="ja-JP" sz="3000" dirty="0"/>
          </a:p>
          <a:p>
            <a:pPr marL="0" indent="0">
              <a:buNone/>
            </a:pPr>
            <a:r>
              <a:rPr lang="ja-JP" altLang="en-US" sz="3000" dirty="0"/>
              <a:t>　なかった？</a:t>
            </a:r>
            <a:endParaRPr lang="en-US" altLang="ja-JP" sz="3000" dirty="0"/>
          </a:p>
        </p:txBody>
      </p:sp>
      <p:sp>
        <p:nvSpPr>
          <p:cNvPr id="5" name="テキスト ボックス 4"/>
          <p:cNvSpPr txBox="1"/>
          <p:nvPr/>
        </p:nvSpPr>
        <p:spPr>
          <a:xfrm>
            <a:off x="275039" y="741520"/>
            <a:ext cx="8711038" cy="707886"/>
          </a:xfrm>
          <a:prstGeom prst="rect">
            <a:avLst/>
          </a:prstGeom>
          <a:solidFill>
            <a:schemeClr val="tx1"/>
          </a:solidFill>
        </p:spPr>
        <p:txBody>
          <a:bodyPr wrap="none" rtlCol="0">
            <a:spAutoFit/>
          </a:bodyPr>
          <a:lstStyle/>
          <a:p>
            <a:pPr algn="r"/>
            <a:r>
              <a:rPr lang="ja-JP" altLang="en-US" sz="2000" dirty="0">
                <a:solidFill>
                  <a:prstClr val="white"/>
                </a:solidFill>
              </a:rPr>
              <a:t>厚生労働省「平成</a:t>
            </a:r>
            <a:r>
              <a:rPr lang="en-US" altLang="ja-JP" sz="2000" dirty="0">
                <a:solidFill>
                  <a:prstClr val="white"/>
                </a:solidFill>
              </a:rPr>
              <a:t>28</a:t>
            </a:r>
            <a:r>
              <a:rPr lang="ja-JP" altLang="en-US" sz="2000" dirty="0">
                <a:solidFill>
                  <a:prstClr val="white"/>
                </a:solidFill>
              </a:rPr>
              <a:t>年度介護予防ケアマネジメント実務者研修」資料と比較して</a:t>
            </a:r>
            <a:endParaRPr lang="en-US" altLang="ja-JP" sz="2000" dirty="0">
              <a:solidFill>
                <a:prstClr val="white"/>
              </a:solidFill>
            </a:endParaRPr>
          </a:p>
          <a:p>
            <a:pPr algn="ctr"/>
            <a:r>
              <a:rPr lang="ja-JP" altLang="en-US" sz="2000" dirty="0">
                <a:solidFill>
                  <a:prstClr val="white"/>
                </a:solidFill>
              </a:rPr>
              <a:t>（件→阻害因子に挙げられた件数）</a:t>
            </a:r>
          </a:p>
        </p:txBody>
      </p:sp>
    </p:spTree>
    <p:extLst>
      <p:ext uri="{BB962C8B-B14F-4D97-AF65-F5344CB8AC3E}">
        <p14:creationId xmlns:p14="http://schemas.microsoft.com/office/powerpoint/2010/main" val="120952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E1FBF6A-A2CE-4484-8BD0-DC466C354F01}"/>
              </a:ext>
            </a:extLst>
          </p:cNvPr>
          <p:cNvSpPr/>
          <p:nvPr/>
        </p:nvSpPr>
        <p:spPr>
          <a:xfrm>
            <a:off x="926136" y="868002"/>
            <a:ext cx="7560840" cy="400110"/>
          </a:xfrm>
          <a:prstGeom prst="rect">
            <a:avLst/>
          </a:prstGeom>
        </p:spPr>
        <p:txBody>
          <a:bodyPr wrap="square">
            <a:spAutoFit/>
          </a:bodyPr>
          <a:lstStyle/>
          <a:p>
            <a:pPr algn="ctr">
              <a:lnSpc>
                <a:spcPts val="1200"/>
              </a:lnSpc>
              <a:spcAft>
                <a:spcPts val="0"/>
              </a:spcAft>
            </a:pPr>
            <a:endParaRPr lang="en-US" altLang="ja-JP" sz="2000" kern="100" dirty="0">
              <a:latin typeface="游明朝" panose="02020400000000000000" pitchFamily="18" charset="-128"/>
              <a:ea typeface="ＭＳ ゴシック" panose="020B0609070205080204" pitchFamily="49" charset="-128"/>
              <a:cs typeface="Times New Roman" panose="02020603050405020304" pitchFamily="18" charset="0"/>
            </a:endParaRPr>
          </a:p>
          <a:p>
            <a:pPr algn="ctr">
              <a:lnSpc>
                <a:spcPts val="1200"/>
              </a:lnSpc>
              <a:spcAft>
                <a:spcPts val="0"/>
              </a:spcAft>
            </a:pP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事例集</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作成</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に</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協力</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いただいた皆様</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75ABE14A-5ABF-4E2F-AEF5-A5A9F43E84E4}"/>
              </a:ext>
            </a:extLst>
          </p:cNvPr>
          <p:cNvSpPr/>
          <p:nvPr/>
        </p:nvSpPr>
        <p:spPr>
          <a:xfrm>
            <a:off x="540129" y="1607415"/>
            <a:ext cx="3775393" cy="400110"/>
          </a:xfrm>
          <a:prstGeom prst="rect">
            <a:avLst/>
          </a:prstGeom>
        </p:spPr>
        <p:txBody>
          <a:bodyPr wrap="none">
            <a:spAutoFit/>
          </a:bodyPr>
          <a:lstStyle/>
          <a:p>
            <a:r>
              <a:rPr lang="ja-JP" altLang="ja-JP" sz="2000" dirty="0">
                <a:latin typeface="メイリオ" panose="020B0604030504040204" pitchFamily="50" charset="-128"/>
                <a:ea typeface="メイリオ" panose="020B0604030504040204" pitchFamily="50" charset="-128"/>
                <a:cs typeface="Times New Roman" panose="02020603050405020304" pitchFamily="18" charset="0"/>
              </a:rPr>
              <a:t>●事例提供</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（五十音順・敬称略）</a:t>
            </a:r>
            <a:endParaRPr lang="ja-JP" altLang="en-US" dirty="0">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56E9AED-9523-4AED-BC89-D49CD80760B6}"/>
              </a:ext>
            </a:extLst>
          </p:cNvPr>
          <p:cNvGraphicFramePr>
            <a:graphicFrameLocks noGrp="1"/>
          </p:cNvGraphicFramePr>
          <p:nvPr>
            <p:extLst>
              <p:ext uri="{D42A27DB-BD31-4B8C-83A1-F6EECF244321}">
                <p14:modId xmlns:p14="http://schemas.microsoft.com/office/powerpoint/2010/main" val="581563060"/>
              </p:ext>
            </p:extLst>
          </p:nvPr>
        </p:nvGraphicFramePr>
        <p:xfrm>
          <a:off x="899594" y="2029018"/>
          <a:ext cx="7416824" cy="192532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890950974"/>
                    </a:ext>
                  </a:extLst>
                </a:gridCol>
                <a:gridCol w="4824536">
                  <a:extLst>
                    <a:ext uri="{9D8B030D-6E8A-4147-A177-3AD203B41FA5}">
                      <a16:colId xmlns:a16="http://schemas.microsoft.com/office/drawing/2014/main" val="750899966"/>
                    </a:ext>
                  </a:extLst>
                </a:gridCol>
              </a:tblGrid>
              <a:tr h="370840">
                <a:tc>
                  <a:txBody>
                    <a:bodyPr/>
                    <a:lstStyle/>
                    <a:p>
                      <a:pPr algn="ctr"/>
                      <a:r>
                        <a:rPr kumimoji="1" lang="ja-JP" altLang="ja-JP" sz="1800" b="1" kern="1200" dirty="0">
                          <a:solidFill>
                            <a:schemeClr val="lt1"/>
                          </a:solidFill>
                          <a:effectLst/>
                          <a:latin typeface="メイリオ" panose="020B0604030504040204" pitchFamily="50" charset="-128"/>
                          <a:ea typeface="メイリオ" panose="020B0604030504040204" pitchFamily="50" charset="-128"/>
                          <a:cs typeface="+mn-cs"/>
                        </a:rPr>
                        <a:t>所　属　名</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ja-JP" sz="1800" b="1" kern="1200" dirty="0">
                          <a:solidFill>
                            <a:schemeClr val="lt1"/>
                          </a:solidFill>
                          <a:effectLst/>
                          <a:latin typeface="メイリオ" panose="020B0604030504040204" pitchFamily="50" charset="-128"/>
                          <a:ea typeface="メイリオ" panose="020B0604030504040204" pitchFamily="50" charset="-128"/>
                          <a:cs typeface="+mn-cs"/>
                        </a:rPr>
                        <a:t>氏　名</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399024241"/>
                  </a:ext>
                </a:extLst>
              </a:tr>
              <a:tr h="136912">
                <a:tc>
                  <a:txBody>
                    <a:bodyPr/>
                    <a:lstStyle/>
                    <a:p>
                      <a:pPr algn="ct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熊本県</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理学療法士協会</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京極　大樹</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草野　隆夫</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潮谷　隆幸</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竹内　久美</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戸上　潤哉</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83380"/>
                  </a:ext>
                </a:extLst>
              </a:tr>
              <a:tr h="370840">
                <a:tc>
                  <a:txBody>
                    <a:bodyPr/>
                    <a:lstStyle/>
                    <a:p>
                      <a:pPr algn="ct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熊本県</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作業療法士会</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青山　和美</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内田　正剛</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仮屋　有美</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久島　大明</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神野　一剛</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田河　和代</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竹下　淳子</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田中　智寛</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西　</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聡太</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14482791"/>
                  </a:ext>
                </a:extLst>
              </a:tr>
            </a:tbl>
          </a:graphicData>
        </a:graphic>
      </p:graphicFrame>
      <p:sp>
        <p:nvSpPr>
          <p:cNvPr id="6" name="正方形/長方形 5">
            <a:extLst>
              <a:ext uri="{FF2B5EF4-FFF2-40B4-BE49-F238E27FC236}">
                <a16:creationId xmlns:a16="http://schemas.microsoft.com/office/drawing/2014/main" id="{3C5A8EBD-60E3-4AEF-BEA9-D03EED2D7810}"/>
              </a:ext>
            </a:extLst>
          </p:cNvPr>
          <p:cNvSpPr/>
          <p:nvPr/>
        </p:nvSpPr>
        <p:spPr>
          <a:xfrm>
            <a:off x="559338" y="4315370"/>
            <a:ext cx="7109639" cy="400110"/>
          </a:xfrm>
          <a:prstGeom prst="rect">
            <a:avLst/>
          </a:prstGeom>
        </p:spPr>
        <p:txBody>
          <a:bodyPr wrap="none">
            <a:spAutoFit/>
          </a:bodyPr>
          <a:lstStyle/>
          <a:p>
            <a:r>
              <a:rPr lang="ja-JP" altLang="ja-JP" sz="2000" dirty="0">
                <a:latin typeface="メイリオ" panose="020B0604030504040204" pitchFamily="50" charset="-128"/>
                <a:ea typeface="メイリオ" panose="020B0604030504040204" pitchFamily="50" charset="-128"/>
                <a:cs typeface="Times New Roman" panose="02020603050405020304" pitchFamily="18" charset="0"/>
              </a:rPr>
              <a:t>●事業の効果検証作業及び本事例集作成</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（五十音順</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敬称略）</a:t>
            </a:r>
            <a:endParaRPr lang="ja-JP" altLang="en-US" dirty="0">
              <a:latin typeface="メイリオ" panose="020B0604030504040204" pitchFamily="50" charset="-128"/>
              <a:ea typeface="メイリオ" panose="020B0604030504040204" pitchFamily="50" charset="-128"/>
            </a:endParaRPr>
          </a:p>
        </p:txBody>
      </p:sp>
      <p:graphicFrame>
        <p:nvGraphicFramePr>
          <p:cNvPr id="8" name="表 7">
            <a:extLst>
              <a:ext uri="{FF2B5EF4-FFF2-40B4-BE49-F238E27FC236}">
                <a16:creationId xmlns:a16="http://schemas.microsoft.com/office/drawing/2014/main" id="{FDF484CD-0FA9-4F33-9D27-656769403CB9}"/>
              </a:ext>
            </a:extLst>
          </p:cNvPr>
          <p:cNvGraphicFramePr>
            <a:graphicFrameLocks noGrp="1"/>
          </p:cNvGraphicFramePr>
          <p:nvPr>
            <p:extLst>
              <p:ext uri="{D42A27DB-BD31-4B8C-83A1-F6EECF244321}">
                <p14:modId xmlns:p14="http://schemas.microsoft.com/office/powerpoint/2010/main" val="1297841425"/>
              </p:ext>
            </p:extLst>
          </p:nvPr>
        </p:nvGraphicFramePr>
        <p:xfrm>
          <a:off x="899594" y="4715480"/>
          <a:ext cx="7416824" cy="174752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890950974"/>
                    </a:ext>
                  </a:extLst>
                </a:gridCol>
                <a:gridCol w="4824536">
                  <a:extLst>
                    <a:ext uri="{9D8B030D-6E8A-4147-A177-3AD203B41FA5}">
                      <a16:colId xmlns:a16="http://schemas.microsoft.com/office/drawing/2014/main" val="750899966"/>
                    </a:ext>
                  </a:extLst>
                </a:gridCol>
              </a:tblGrid>
              <a:tr h="370840">
                <a:tc>
                  <a:txBody>
                    <a:bodyPr/>
                    <a:lstStyle/>
                    <a:p>
                      <a:pPr algn="ctr"/>
                      <a:r>
                        <a:rPr kumimoji="1" lang="ja-JP" altLang="ja-JP" sz="1800" b="1" kern="1200" dirty="0">
                          <a:solidFill>
                            <a:schemeClr val="lt1"/>
                          </a:solidFill>
                          <a:effectLst/>
                          <a:latin typeface="メイリオ" panose="020B0604030504040204" pitchFamily="50" charset="-128"/>
                          <a:ea typeface="メイリオ" panose="020B0604030504040204" pitchFamily="50" charset="-128"/>
                          <a:cs typeface="+mn-cs"/>
                        </a:rPr>
                        <a:t>所　属　名</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ja-JP" sz="1800" b="1" kern="1200" dirty="0">
                          <a:solidFill>
                            <a:schemeClr val="lt1"/>
                          </a:solidFill>
                          <a:effectLst/>
                          <a:latin typeface="メイリオ" panose="020B0604030504040204" pitchFamily="50" charset="-128"/>
                          <a:ea typeface="メイリオ" panose="020B0604030504040204" pitchFamily="50" charset="-128"/>
                          <a:cs typeface="+mn-cs"/>
                        </a:rPr>
                        <a:t>氏　名</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399024241"/>
                  </a:ext>
                </a:extLst>
              </a:tr>
              <a:tr h="136912">
                <a:tc>
                  <a:txBody>
                    <a:bodyPr/>
                    <a:lstStyle/>
                    <a:p>
                      <a:pPr algn="ct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熊本県</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理学療法士協会</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木原　伸一</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京極　大樹</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坂崎　浩一</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83380"/>
                  </a:ext>
                </a:extLst>
              </a:tr>
              <a:tr h="370840">
                <a:tc>
                  <a:txBody>
                    <a:bodyPr/>
                    <a:lstStyle/>
                    <a:p>
                      <a:pPr algn="l"/>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熊本県</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作業療法士会</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内田　正剛</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竹下　淳子</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田中　智寛</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松岡　明子</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14482791"/>
                  </a:ext>
                </a:extLst>
              </a:tr>
              <a:tr h="370840">
                <a:tc>
                  <a:txBody>
                    <a:bodyPr/>
                    <a:lstStyle/>
                    <a:p>
                      <a:pPr algn="ct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熊本県</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言語聴覚士協会</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池田　健吾</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井上　理恵子</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山本　恵仙</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177911329"/>
                  </a:ext>
                </a:extLst>
              </a:tr>
            </a:tbl>
          </a:graphicData>
        </a:graphic>
      </p:graphicFrame>
      <p:sp>
        <p:nvSpPr>
          <p:cNvPr id="9" name="スライド番号プレースホルダー 5">
            <a:extLst>
              <a:ext uri="{FF2B5EF4-FFF2-40B4-BE49-F238E27FC236}">
                <a16:creationId xmlns:a16="http://schemas.microsoft.com/office/drawing/2014/main" id="{269BAD40-8ED0-4A7C-82B8-F7FD262E389B}"/>
              </a:ext>
            </a:extLst>
          </p:cNvPr>
          <p:cNvSpPr>
            <a:spLocks noGrp="1"/>
          </p:cNvSpPr>
          <p:nvPr>
            <p:ph type="sldNum" sz="quarter" idx="12"/>
          </p:nvPr>
        </p:nvSpPr>
        <p:spPr>
          <a:xfrm>
            <a:off x="8471255" y="6530658"/>
            <a:ext cx="79189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34</a:t>
            </a:fld>
            <a:r>
              <a:rPr kumimoji="1" lang="en-US" altLang="ja-JP" sz="2000" dirty="0">
                <a:solidFill>
                  <a:schemeClr val="tx1"/>
                </a:solidFill>
              </a:rPr>
              <a:t>-</a:t>
            </a:r>
          </a:p>
        </p:txBody>
      </p:sp>
    </p:spTree>
    <p:extLst>
      <p:ext uri="{BB962C8B-B14F-4D97-AF65-F5344CB8AC3E}">
        <p14:creationId xmlns:p14="http://schemas.microsoft.com/office/powerpoint/2010/main" val="187484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85553" y="512761"/>
            <a:ext cx="1062995" cy="653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spc="-300" dirty="0">
                <a:latin typeface="ＭＳ ゴシック" panose="020B0609070205080204" pitchFamily="49" charset="-128"/>
                <a:ea typeface="ＭＳ ゴシック" panose="020B0609070205080204" pitchFamily="49" charset="-128"/>
                <a:cs typeface="HGS創英角ｺﾞｼｯｸUB"/>
              </a:rPr>
              <a:t>　　 　正しい生活動作と運動による効果で自信を取り戻し、家事や趣味を再開した事例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26558"/>
            <a:ext cx="1832357" cy="606010"/>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86045" y="56955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108285" y="4853664"/>
            <a:ext cx="8904838"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91914" y="4828710"/>
            <a:ext cx="1052821" cy="61651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p>
        </p:txBody>
      </p:sp>
      <p:sp>
        <p:nvSpPr>
          <p:cNvPr id="2" name="正方形/長方形 1"/>
          <p:cNvSpPr/>
          <p:nvPr/>
        </p:nvSpPr>
        <p:spPr>
          <a:xfrm>
            <a:off x="1137657" y="490229"/>
            <a:ext cx="5913552" cy="661720"/>
          </a:xfrm>
          <a:prstGeom prst="rect">
            <a:avLst/>
          </a:prstGeom>
        </p:spPr>
        <p:txBody>
          <a:bodyPr wrap="square">
            <a:spAutoFit/>
          </a:bodyPr>
          <a:lstStyle/>
          <a:p>
            <a:pPr defTabSz="633039"/>
            <a:r>
              <a:rPr lang="en-US" altLang="ja-JP" sz="1000" dirty="0">
                <a:latin typeface="ＭＳ Ｐゴシック"/>
                <a:cs typeface="ＭＳ Ｐゴシック" charset="0"/>
              </a:rPr>
              <a:t>80</a:t>
            </a:r>
            <a:r>
              <a:rPr lang="ja-JP" altLang="en-US" sz="1000" dirty="0">
                <a:latin typeface="ＭＳ Ｐゴシック"/>
                <a:cs typeface="ＭＳ Ｐゴシック" charset="0"/>
              </a:rPr>
              <a:t>代　男性　</a:t>
            </a:r>
            <a:r>
              <a:rPr lang="ja-JP" altLang="en-US" sz="900" dirty="0">
                <a:latin typeface="ＭＳ Ｐゴシック"/>
                <a:cs typeface="ＭＳ Ｐゴシック" charset="0"/>
              </a:rPr>
              <a:t>両側変形性膝関節症・　第</a:t>
            </a:r>
            <a:r>
              <a:rPr lang="en-US" altLang="ja-JP" sz="900" dirty="0">
                <a:latin typeface="ＭＳ Ｐゴシック"/>
                <a:cs typeface="ＭＳ Ｐゴシック" charset="0"/>
              </a:rPr>
              <a:t>5</a:t>
            </a:r>
            <a:r>
              <a:rPr lang="ja-JP" altLang="en-US" sz="900" dirty="0">
                <a:latin typeface="ＭＳ Ｐゴシック"/>
                <a:cs typeface="ＭＳ Ｐゴシック" charset="0"/>
              </a:rPr>
              <a:t>腰椎分離症・ペースメーカー埋込術後による疼痛や耐久力低下による</a:t>
            </a:r>
            <a:r>
              <a:rPr lang="en-US" altLang="ja-JP" sz="900" dirty="0">
                <a:latin typeface="ＭＳ Ｐゴシック"/>
                <a:cs typeface="ＭＳ Ｐゴシック" charset="0"/>
              </a:rPr>
              <a:t>ADL</a:t>
            </a:r>
            <a:r>
              <a:rPr lang="ja-JP" altLang="en-US" sz="900" dirty="0">
                <a:latin typeface="ＭＳ Ｐゴシック"/>
                <a:cs typeface="ＭＳ Ｐゴシック" charset="0"/>
              </a:rPr>
              <a:t>低下、生活意欲低下、自己嫌悪感増大がみられる。移動は２本杖歩行である為、生活の中での役割を持てず、趣味を楽しむ事もできていない。本人はこの状況で何をすればどのように変化するかが分からない為、正しい生活動作や自主運動の知識がないまま、日々生活されている。　</a:t>
            </a:r>
            <a:endParaRPr lang="en-US" altLang="ja-JP" sz="900" dirty="0">
              <a:latin typeface="ＭＳ Ｐゴシック"/>
              <a:cs typeface="ＭＳ Ｐゴシック" charset="0"/>
            </a:endParaRPr>
          </a:p>
        </p:txBody>
      </p:sp>
      <p:graphicFrame>
        <p:nvGraphicFramePr>
          <p:cNvPr id="14" name="表 13"/>
          <p:cNvGraphicFramePr>
            <a:graphicFrameLocks noGrp="1"/>
          </p:cNvGraphicFramePr>
          <p:nvPr>
            <p:extLst>
              <p:ext uri="{D42A27DB-BD31-4B8C-83A1-F6EECF244321}">
                <p14:modId xmlns:p14="http://schemas.microsoft.com/office/powerpoint/2010/main" val="3251838458"/>
              </p:ext>
            </p:extLst>
          </p:nvPr>
        </p:nvGraphicFramePr>
        <p:xfrm>
          <a:off x="96440" y="1268761"/>
          <a:ext cx="8928024" cy="299813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188208">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solidFill>
                            <a:schemeClr val="tx1"/>
                          </a:solidFill>
                        </a:rPr>
                        <a:t>ICF</a:t>
                      </a:r>
                      <a:endParaRPr kumimoji="1" lang="ja-JP" altLang="en-US" sz="1000" dirty="0">
                        <a:solidFill>
                          <a:schemeClr val="tx1"/>
                        </a:solidFill>
                      </a:endParaRPr>
                    </a:p>
                  </a:txBody>
                  <a:tcPr anchor="ctr"/>
                </a:tc>
                <a:tc>
                  <a:txBody>
                    <a:bodyPr/>
                    <a:lstStyle/>
                    <a:p>
                      <a:pPr algn="ctr"/>
                      <a:r>
                        <a:rPr kumimoji="1" lang="ja-JP" altLang="en-US" sz="1000" dirty="0">
                          <a:solidFill>
                            <a:schemeClr val="tx1"/>
                          </a:solidFill>
                        </a:rPr>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solidFill>
                            <a:schemeClr val="tx1"/>
                          </a:solidFill>
                        </a:rPr>
                        <a:t>両膝変形による疼痛</a:t>
                      </a:r>
                    </a:p>
                  </a:txBody>
                  <a:tcPr anchor="ctr"/>
                </a:tc>
                <a:tc>
                  <a:txBody>
                    <a:bodyPr/>
                    <a:lstStyle/>
                    <a:p>
                      <a:pPr algn="ctr"/>
                      <a:r>
                        <a:rPr kumimoji="1" lang="en-US" altLang="ja-JP" sz="900" dirty="0">
                          <a:solidFill>
                            <a:schemeClr val="tx1"/>
                          </a:solidFill>
                        </a:rPr>
                        <a:t>s750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外出する回数減少</a:t>
                      </a:r>
                    </a:p>
                  </a:txBody>
                  <a:tcPr>
                    <a:solidFill>
                      <a:schemeClr val="bg1"/>
                    </a:solidFill>
                  </a:tcPr>
                </a:tc>
                <a:tc>
                  <a:txBody>
                    <a:bodyPr/>
                    <a:lstStyle/>
                    <a:p>
                      <a:pPr algn="ctr"/>
                      <a:r>
                        <a:rPr kumimoji="1" lang="en-US" altLang="ja-JP" sz="900" dirty="0">
                          <a:solidFill>
                            <a:schemeClr val="tx1"/>
                          </a:solidFill>
                        </a:rPr>
                        <a:t>d465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疼痛出現時の屋内外出入りが難しい</a:t>
                      </a:r>
                    </a:p>
                  </a:txBody>
                  <a:tcPr/>
                </a:tc>
                <a:tc>
                  <a:txBody>
                    <a:bodyPr/>
                    <a:lstStyle/>
                    <a:p>
                      <a:pPr algn="ctr"/>
                      <a:r>
                        <a:rPr kumimoji="1" lang="en-US" altLang="ja-JP" sz="900" dirty="0"/>
                        <a:t>e150</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lang="ja-JP" altLang="en-US" sz="900" dirty="0">
                          <a:solidFill>
                            <a:schemeClr val="tx1"/>
                          </a:solidFill>
                          <a:latin typeface="ＭＳ Ｐゴシック"/>
                          <a:cs typeface="ＭＳ Ｐゴシック" charset="0"/>
                        </a:rPr>
                        <a:t>第</a:t>
                      </a:r>
                      <a:r>
                        <a:rPr lang="en-US" altLang="ja-JP" sz="900" dirty="0">
                          <a:solidFill>
                            <a:schemeClr val="tx1"/>
                          </a:solidFill>
                          <a:latin typeface="ＭＳ Ｐゴシック"/>
                          <a:cs typeface="ＭＳ Ｐゴシック" charset="0"/>
                        </a:rPr>
                        <a:t>5</a:t>
                      </a:r>
                      <a:r>
                        <a:rPr lang="ja-JP" altLang="en-US" sz="900" dirty="0">
                          <a:solidFill>
                            <a:schemeClr val="tx1"/>
                          </a:solidFill>
                          <a:latin typeface="ＭＳ Ｐゴシック"/>
                          <a:cs typeface="ＭＳ Ｐゴシック" charset="0"/>
                        </a:rPr>
                        <a:t>腰椎</a:t>
                      </a:r>
                      <a:r>
                        <a:rPr kumimoji="1" lang="ja-JP" altLang="en-US" sz="900" dirty="0">
                          <a:solidFill>
                            <a:schemeClr val="tx1"/>
                          </a:solidFill>
                        </a:rPr>
                        <a:t>分離症による腰痛</a:t>
                      </a:r>
                    </a:p>
                  </a:txBody>
                  <a:tcPr anchor="ctr">
                    <a:noFill/>
                  </a:tcPr>
                </a:tc>
                <a:tc>
                  <a:txBody>
                    <a:bodyPr/>
                    <a:lstStyle/>
                    <a:p>
                      <a:pPr algn="ctr"/>
                      <a:r>
                        <a:rPr kumimoji="1" lang="en-US" altLang="ja-JP" sz="900" dirty="0">
                          <a:solidFill>
                            <a:schemeClr val="tx1"/>
                          </a:solidFill>
                        </a:rPr>
                        <a:t>s760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疼痛と心疾患で無理ができない</a:t>
                      </a:r>
                    </a:p>
                  </a:txBody>
                  <a:tcPr>
                    <a:solidFill>
                      <a:schemeClr val="bg1"/>
                    </a:solidFill>
                  </a:tcPr>
                </a:tc>
                <a:tc>
                  <a:txBody>
                    <a:bodyPr/>
                    <a:lstStyle/>
                    <a:p>
                      <a:pPr algn="ctr"/>
                      <a:r>
                        <a:rPr kumimoji="1" lang="en-US" altLang="ja-JP" sz="900" dirty="0">
                          <a:solidFill>
                            <a:schemeClr val="tx1"/>
                          </a:solidFill>
                        </a:rPr>
                        <a:t>d570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両膝・腰痛の再発防止ができていない</a:t>
                      </a:r>
                    </a:p>
                  </a:txBody>
                  <a:tcPr>
                    <a:solidFill>
                      <a:schemeClr val="bg1"/>
                    </a:solid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下肢筋力低下</a:t>
                      </a:r>
                    </a:p>
                  </a:txBody>
                  <a:tcPr anchor="ctr">
                    <a:solidFill>
                      <a:schemeClr val="bg1"/>
                    </a:solidFill>
                  </a:tcPr>
                </a:tc>
                <a:tc>
                  <a:txBody>
                    <a:bodyPr/>
                    <a:lstStyle/>
                    <a:p>
                      <a:pPr algn="ctr"/>
                      <a:r>
                        <a:rPr kumimoji="1" lang="en-US" altLang="ja-JP" sz="900" dirty="0">
                          <a:solidFill>
                            <a:schemeClr val="tx1"/>
                          </a:solidFill>
                        </a:rPr>
                        <a:t>s730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老人会への参加が減少</a:t>
                      </a:r>
                    </a:p>
                  </a:txBody>
                  <a:tcPr/>
                </a:tc>
                <a:tc>
                  <a:txBody>
                    <a:bodyPr/>
                    <a:lstStyle/>
                    <a:p>
                      <a:pPr algn="ctr"/>
                      <a:r>
                        <a:rPr kumimoji="1" lang="en-US" altLang="ja-JP" sz="900" dirty="0">
                          <a:solidFill>
                            <a:schemeClr val="tx1"/>
                          </a:solidFill>
                        </a:rPr>
                        <a:t>d750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noFill/>
                  </a:tcPr>
                </a:tc>
                <a:tc>
                  <a:txBody>
                    <a:bodyPr/>
                    <a:lstStyle/>
                    <a:p>
                      <a:pPr algn="ct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ペースメーカー埋込</a:t>
                      </a:r>
                    </a:p>
                  </a:txBody>
                  <a:tcPr anchor="ctr"/>
                </a:tc>
                <a:tc>
                  <a:txBody>
                    <a:bodyPr/>
                    <a:lstStyle/>
                    <a:p>
                      <a:pPr algn="ctr"/>
                      <a:r>
                        <a:rPr kumimoji="1" lang="en-US" altLang="ja-JP" sz="900" dirty="0">
                          <a:solidFill>
                            <a:schemeClr val="tx1"/>
                          </a:solidFill>
                        </a:rPr>
                        <a:t>s410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ボランティア活動を止めた</a:t>
                      </a:r>
                    </a:p>
                  </a:txBody>
                  <a:tcPr/>
                </a:tc>
                <a:tc>
                  <a:txBody>
                    <a:bodyPr/>
                    <a:lstStyle/>
                    <a:p>
                      <a:pPr algn="ctr"/>
                      <a:r>
                        <a:rPr kumimoji="1" lang="en-US" altLang="ja-JP" sz="900" dirty="0">
                          <a:solidFill>
                            <a:schemeClr val="tx1"/>
                          </a:solidFill>
                        </a:rPr>
                        <a:t>d910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趣味活動を止めた</a:t>
                      </a:r>
                    </a:p>
                  </a:txBody>
                  <a:tcPr>
                    <a:solidFill>
                      <a:schemeClr val="bg1"/>
                    </a:solidFill>
                  </a:tcPr>
                </a:tc>
                <a:tc>
                  <a:txBody>
                    <a:bodyPr/>
                    <a:lstStyle/>
                    <a:p>
                      <a:pPr algn="ctr"/>
                      <a:r>
                        <a:rPr kumimoji="1" lang="en-US" altLang="ja-JP" sz="900" dirty="0">
                          <a:solidFill>
                            <a:schemeClr val="tx1"/>
                          </a:solidFill>
                        </a:rPr>
                        <a:t>d920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認知機能に問題なし</a:t>
                      </a:r>
                    </a:p>
                  </a:txBody>
                  <a:tcPr anchor="ctr">
                    <a:solidFill>
                      <a:srgbClr val="FFFF00"/>
                    </a:solidFill>
                  </a:tcPr>
                </a:tc>
                <a:tc>
                  <a:txBody>
                    <a:bodyPr/>
                    <a:lstStyle/>
                    <a:p>
                      <a:pPr algn="ctr"/>
                      <a:r>
                        <a:rPr kumimoji="1" lang="en-US" altLang="ja-JP" sz="900" dirty="0">
                          <a:solidFill>
                            <a:schemeClr val="tx1"/>
                          </a:solidFill>
                        </a:rPr>
                        <a:t>b117</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座位が長時間可能</a:t>
                      </a:r>
                    </a:p>
                  </a:txBody>
                  <a:tcPr>
                    <a:solidFill>
                      <a:schemeClr val="bg1"/>
                    </a:solidFill>
                  </a:tcPr>
                </a:tc>
                <a:tc>
                  <a:txBody>
                    <a:bodyPr/>
                    <a:lstStyle/>
                    <a:p>
                      <a:pPr algn="ctr"/>
                      <a:r>
                        <a:rPr kumimoji="1" lang="en-US" altLang="ja-JP" sz="900" dirty="0">
                          <a:solidFill>
                            <a:schemeClr val="tx1"/>
                          </a:solidFill>
                        </a:rPr>
                        <a:t>d415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自動車運転が可能</a:t>
                      </a:r>
                    </a:p>
                  </a:txBody>
                  <a:tcPr>
                    <a:solidFill>
                      <a:srgbClr val="FFFF00"/>
                    </a:solid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外交的・社交的</a:t>
                      </a:r>
                    </a:p>
                  </a:txBody>
                  <a:tcPr anchor="ctr">
                    <a:solidFill>
                      <a:srgbClr val="FFFF00"/>
                    </a:solidFill>
                  </a:tcPr>
                </a:tc>
                <a:tc>
                  <a:txBody>
                    <a:bodyPr/>
                    <a:lstStyle/>
                    <a:p>
                      <a:pPr algn="ctr"/>
                      <a:r>
                        <a:rPr kumimoji="1" lang="en-US" altLang="ja-JP" sz="900" dirty="0">
                          <a:solidFill>
                            <a:schemeClr val="tx1"/>
                          </a:solidFill>
                        </a:rPr>
                        <a:t>b126</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杖歩行可能</a:t>
                      </a:r>
                    </a:p>
                  </a:txBody>
                  <a:tcPr>
                    <a:solidFill>
                      <a:srgbClr val="FFFF00"/>
                    </a:solidFill>
                  </a:tcPr>
                </a:tc>
                <a:tc>
                  <a:txBody>
                    <a:bodyPr/>
                    <a:lstStyle/>
                    <a:p>
                      <a:pPr algn="ctr"/>
                      <a:r>
                        <a:rPr kumimoji="1" lang="en-US" altLang="ja-JP" sz="900" dirty="0">
                          <a:solidFill>
                            <a:schemeClr val="tx1"/>
                          </a:solidFill>
                        </a:rPr>
                        <a:t>d465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妻の支援が得られる</a:t>
                      </a:r>
                    </a:p>
                  </a:txBody>
                  <a:tcPr>
                    <a:solidFill>
                      <a:srgbClr val="FFFF00"/>
                    </a:solidFill>
                  </a:tcPr>
                </a:tc>
                <a:tc>
                  <a:txBody>
                    <a:bodyPr/>
                    <a:lstStyle/>
                    <a:p>
                      <a:pPr algn="ctr"/>
                      <a:r>
                        <a:rPr kumimoji="1" lang="en-US" altLang="ja-JP" sz="900" dirty="0"/>
                        <a:t>e315</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外出可能（買物、町内）</a:t>
                      </a:r>
                    </a:p>
                  </a:txBody>
                  <a:tcPr>
                    <a:noFill/>
                  </a:tcPr>
                </a:tc>
                <a:tc>
                  <a:txBody>
                    <a:bodyPr/>
                    <a:lstStyle/>
                    <a:p>
                      <a:pPr algn="ctr"/>
                      <a:r>
                        <a:rPr kumimoji="1" lang="en-US" altLang="ja-JP" sz="900" dirty="0">
                          <a:solidFill>
                            <a:schemeClr val="tx1"/>
                          </a:solidFill>
                        </a:rPr>
                        <a:t>d475</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ボランティアへの意欲（可能なら）</a:t>
                      </a:r>
                    </a:p>
                  </a:txBody>
                  <a:tcPr>
                    <a:solidFill>
                      <a:srgbClr val="FFFF00"/>
                    </a:solidFill>
                  </a:tcPr>
                </a:tc>
                <a:tc>
                  <a:txBody>
                    <a:bodyPr/>
                    <a:lstStyle/>
                    <a:p>
                      <a:pPr algn="ctr"/>
                      <a:r>
                        <a:rPr kumimoji="1" lang="en-US" altLang="ja-JP" sz="900" dirty="0">
                          <a:solidFill>
                            <a:schemeClr val="tx1"/>
                          </a:solidFill>
                        </a:rPr>
                        <a:t>d910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趣味への意欲（可能なら）</a:t>
                      </a:r>
                      <a:endParaRPr kumimoji="1" lang="en-US" altLang="ja-JP" sz="900" dirty="0">
                        <a:solidFill>
                          <a:schemeClr val="tx1"/>
                        </a:solidFill>
                      </a:endParaRPr>
                    </a:p>
                    <a:p>
                      <a:pPr algn="l"/>
                      <a:r>
                        <a:rPr kumimoji="1" lang="ja-JP" altLang="en-US" sz="900" dirty="0">
                          <a:solidFill>
                            <a:schemeClr val="tx1"/>
                          </a:solidFill>
                        </a:rPr>
                        <a:t>家族旅行に行きたい</a:t>
                      </a:r>
                    </a:p>
                  </a:txBody>
                  <a:tcPr>
                    <a:solidFill>
                      <a:srgbClr val="FFFF00"/>
                    </a:solidFill>
                  </a:tcPr>
                </a:tc>
                <a:tc>
                  <a:txBody>
                    <a:bodyPr/>
                    <a:lstStyle/>
                    <a:p>
                      <a:pPr algn="ctr"/>
                      <a:r>
                        <a:rPr kumimoji="1" lang="en-US" altLang="ja-JP" sz="900" dirty="0">
                          <a:solidFill>
                            <a:schemeClr val="tx1"/>
                          </a:solidFill>
                        </a:rPr>
                        <a:t>d920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85550" y="1263741"/>
            <a:ext cx="106299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93170" y="5522953"/>
            <a:ext cx="8919952" cy="626500"/>
            <a:chOff x="108687" y="6096962"/>
            <a:chExt cx="8987884" cy="626500"/>
          </a:xfrm>
        </p:grpSpPr>
        <p:sp>
          <p:nvSpPr>
            <p:cNvPr id="68" name="角丸四角形 67"/>
            <p:cNvSpPr/>
            <p:nvPr/>
          </p:nvSpPr>
          <p:spPr>
            <a:xfrm>
              <a:off x="108687" y="6115693"/>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108688" y="6096962"/>
              <a:ext cx="1018732"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sp>
          <p:nvSpPr>
            <p:cNvPr id="70" name="テキスト ボックス 69"/>
            <p:cNvSpPr txBox="1"/>
            <p:nvPr/>
          </p:nvSpPr>
          <p:spPr>
            <a:xfrm>
              <a:off x="1150211" y="6121165"/>
              <a:ext cx="7930775" cy="600164"/>
            </a:xfrm>
            <a:prstGeom prst="rect">
              <a:avLst/>
            </a:prstGeom>
            <a:noFill/>
          </p:spPr>
          <p:txBody>
            <a:bodyPr wrap="square" rtlCol="0">
              <a:spAutoFit/>
            </a:bodyPr>
            <a:lstStyle/>
            <a:p>
              <a:pPr defTabSz="633039"/>
              <a:r>
                <a:rPr lang="ja-JP" altLang="en-US" sz="1100" spc="-150" dirty="0">
                  <a:solidFill>
                    <a:prstClr val="black"/>
                  </a:solidFill>
                  <a:latin typeface="ＭＳ ゴシック" panose="020B0609070205080204" pitchFamily="49" charset="-128"/>
                  <a:ea typeface="ＭＳ ゴシック" panose="020B0609070205080204" pitchFamily="49" charset="-128"/>
                </a:rPr>
                <a:t>病状・阻害因子・現状能力について正しい知識を持たせ、正しい生活動作や自主運動を身につける。そして生活目標を本人から聞き出せる様な会話に気を付け、本人や家族が納得できる目標を設定する。少しずつ変化が現れれば本人の自信回復となり、好転し活動量増加に結びつく。</a:t>
              </a:r>
              <a:r>
                <a:rPr lang="ja-JP" altLang="en-US" sz="1100" spc="-150" dirty="0">
                  <a:latin typeface="ＭＳ ゴシック" panose="020B0609070205080204" pitchFamily="49" charset="-128"/>
                  <a:ea typeface="ＭＳ ゴシック" panose="020B0609070205080204" pitchFamily="49" charset="-128"/>
                </a:rPr>
                <a:t>リハ特化型デイサービス２回</a:t>
              </a:r>
              <a:r>
                <a:rPr lang="en-US" altLang="ja-JP" sz="1100" spc="-150" dirty="0">
                  <a:latin typeface="ＭＳ ゴシック" panose="020B0609070205080204" pitchFamily="49" charset="-128"/>
                  <a:ea typeface="ＭＳ ゴシック" panose="020B0609070205080204" pitchFamily="49" charset="-128"/>
                </a:rPr>
                <a:t>/</a:t>
              </a:r>
              <a:r>
                <a:rPr lang="ja-JP" altLang="en-US" sz="1100" spc="-150" dirty="0">
                  <a:latin typeface="ＭＳ ゴシック" panose="020B0609070205080204" pitchFamily="49" charset="-128"/>
                  <a:ea typeface="ＭＳ ゴシック" panose="020B0609070205080204" pitchFamily="49" charset="-128"/>
                </a:rPr>
                <a:t>週利用</a:t>
              </a:r>
              <a:r>
                <a:rPr lang="ja-JP" altLang="en-US" sz="1100" spc="-150" dirty="0">
                  <a:solidFill>
                    <a:prstClr val="black"/>
                  </a:solidFill>
                  <a:latin typeface="ＭＳ ゴシック" panose="020B0609070205080204" pitchFamily="49" charset="-128"/>
                  <a:ea typeface="ＭＳ ゴシック" panose="020B0609070205080204" pitchFamily="49" charset="-128"/>
                </a:rPr>
                <a:t>開始。本人の意欲を高め、再び、生きがい（趣味・旅行・ボランティア）つくりをしてもらう。</a:t>
              </a:r>
              <a:endParaRPr lang="en-US" altLang="ja-JP" sz="1100" spc="-150" dirty="0">
                <a:solidFill>
                  <a:srgbClr val="FF0000"/>
                </a:solidFill>
                <a:latin typeface="ＭＳ ゴシック" panose="020B0609070205080204" pitchFamily="49" charset="-128"/>
                <a:ea typeface="ＭＳ ゴシック" panose="020B0609070205080204" pitchFamily="49" charset="-128"/>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91914" y="4326668"/>
            <a:ext cx="8943800" cy="2496602"/>
            <a:chOff x="211384" y="1337133"/>
            <a:chExt cx="8943800" cy="2496602"/>
          </a:xfrm>
        </p:grpSpPr>
        <p:sp>
          <p:nvSpPr>
            <p:cNvPr id="22" name="角丸四角形 3">
              <a:extLst>
                <a:ext uri="{FF2B5EF4-FFF2-40B4-BE49-F238E27FC236}">
                  <a16:creationId xmlns:a16="http://schemas.microsoft.com/office/drawing/2014/main" id="{02CA2A26-65E9-4231-AFDE-8A6FC4AF5012}"/>
                </a:ext>
              </a:extLst>
            </p:cNvPr>
            <p:cNvSpPr/>
            <p:nvPr/>
          </p:nvSpPr>
          <p:spPr>
            <a:xfrm>
              <a:off x="227755" y="1342488"/>
              <a:ext cx="8927429"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211384" y="1343746"/>
              <a:ext cx="1030030"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211384" y="3244696"/>
              <a:ext cx="1003964" cy="589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13043" y="3542579"/>
              <a:ext cx="1218187" cy="255911"/>
            </a:xfrm>
            <a:prstGeom prst="rect">
              <a:avLst/>
            </a:prstGeom>
            <a:noFill/>
          </p:spPr>
          <p:txBody>
            <a:bodyPr wrap="square" rtlCol="0">
              <a:spAutoFit/>
            </a:bodyPr>
            <a:lstStyle/>
            <a:p>
              <a:r>
                <a:rPr kumimoji="1" lang="ja-JP" altLang="en-US" sz="1050" dirty="0"/>
                <a:t>満足度</a:t>
              </a:r>
              <a:r>
                <a:rPr lang="ja-JP" altLang="en-US" sz="1050" dirty="0"/>
                <a:t>　２～３→５</a:t>
              </a:r>
              <a:endParaRPr kumimoji="1" lang="ja-JP" altLang="en-US" sz="1050" dirty="0"/>
            </a:p>
          </p:txBody>
        </p:sp>
        <p:sp>
          <p:nvSpPr>
            <p:cNvPr id="28" name="テキスト ボックス 27">
              <a:extLst>
                <a:ext uri="{FF2B5EF4-FFF2-40B4-BE49-F238E27FC236}">
                  <a16:creationId xmlns:a16="http://schemas.microsoft.com/office/drawing/2014/main" id="{35BEC973-27B4-49A0-9194-CC7667660517}"/>
                </a:ext>
              </a:extLst>
            </p:cNvPr>
            <p:cNvSpPr txBox="1"/>
            <p:nvPr/>
          </p:nvSpPr>
          <p:spPr>
            <a:xfrm>
              <a:off x="1345257" y="1337133"/>
              <a:ext cx="7706083" cy="400110"/>
            </a:xfrm>
            <a:prstGeom prst="rect">
              <a:avLst/>
            </a:prstGeom>
            <a:noFill/>
          </p:spPr>
          <p:txBody>
            <a:bodyPr wrap="square" rtlCol="0">
              <a:spAutoFit/>
            </a:bodyPr>
            <a:lstStyle/>
            <a:p>
              <a:r>
                <a:rPr lang="ja-JP" altLang="en-US" sz="1000" dirty="0"/>
                <a:t>・再発（両膝痛、腰痛）予防の為の指導及び運動　　　　・生活動作の再確認及び介護用具選択（安全性↑、負担↓）</a:t>
              </a:r>
              <a:r>
                <a:rPr lang="ja-JP" altLang="en-US" sz="1000" dirty="0">
                  <a:solidFill>
                    <a:srgbClr val="FF0000"/>
                  </a:solidFill>
                </a:rPr>
                <a:t>　</a:t>
              </a:r>
              <a:r>
                <a:rPr lang="ja-JP" altLang="en-US" sz="1000" dirty="0"/>
                <a:t>　</a:t>
              </a:r>
            </a:p>
            <a:p>
              <a:r>
                <a:rPr lang="ja-JP" altLang="en-US" sz="1000" dirty="0"/>
                <a:t>・今後の生活目標設定（趣味、旅行、ボランティア）</a:t>
              </a:r>
            </a:p>
          </p:txBody>
        </p:sp>
      </p:grpSp>
      <p:sp>
        <p:nvSpPr>
          <p:cNvPr id="52" name="テキスト ボックス 51">
            <a:extLst>
              <a:ext uri="{FF2B5EF4-FFF2-40B4-BE49-F238E27FC236}">
                <a16:creationId xmlns:a16="http://schemas.microsoft.com/office/drawing/2014/main" id="{79123FA6-B7AA-4236-A468-BE9C0BCFBBBA}"/>
              </a:ext>
            </a:extLst>
          </p:cNvPr>
          <p:cNvSpPr txBox="1"/>
          <p:nvPr/>
        </p:nvSpPr>
        <p:spPr>
          <a:xfrm>
            <a:off x="1247557" y="4828714"/>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□目</a:t>
            </a:r>
            <a:r>
              <a:rPr lang="ja-JP" altLang="ja-JP" sz="1200" dirty="0"/>
              <a:t>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4" name="角丸四角形 25">
            <a:extLst>
              <a:ext uri="{FF2B5EF4-FFF2-40B4-BE49-F238E27FC236}">
                <a16:creationId xmlns:a16="http://schemas.microsoft.com/office/drawing/2014/main" id="{7132C9D3-0A06-4290-9618-B0A09F5EE62B}"/>
              </a:ext>
            </a:extLst>
          </p:cNvPr>
          <p:cNvSpPr/>
          <p:nvPr/>
        </p:nvSpPr>
        <p:spPr>
          <a:xfrm>
            <a:off x="91915" y="6227186"/>
            <a:ext cx="8921208" cy="579583"/>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193575" y="6329767"/>
            <a:ext cx="1218187" cy="253916"/>
          </a:xfrm>
          <a:prstGeom prst="rect">
            <a:avLst/>
          </a:prstGeom>
          <a:noFill/>
        </p:spPr>
        <p:txBody>
          <a:bodyPr wrap="square" rtlCol="0">
            <a:spAutoFit/>
          </a:bodyPr>
          <a:lstStyle/>
          <a:p>
            <a:pPr defTabSz="633039"/>
            <a:r>
              <a:rPr lang="ja-JP" altLang="en-US" sz="1050" dirty="0"/>
              <a:t>実行度　２～３→５　</a:t>
            </a:r>
            <a:endParaRPr lang="en-US" altLang="ja-JP" sz="105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03315" y="526557"/>
            <a:ext cx="879696" cy="261610"/>
          </a:xfrm>
          <a:prstGeom prst="rect">
            <a:avLst/>
          </a:prstGeom>
          <a:noFill/>
        </p:spPr>
        <p:txBody>
          <a:bodyPr wrap="square" rtlCol="0">
            <a:spAutoFit/>
          </a:bodyPr>
          <a:lstStyle/>
          <a:p>
            <a:r>
              <a:rPr kumimoji="1" lang="ja-JP" altLang="en-US" sz="1100" dirty="0"/>
              <a:t>要支援</a:t>
            </a:r>
            <a:r>
              <a:rPr kumimoji="1" lang="en-US" altLang="ja-JP" sz="1100" dirty="0"/>
              <a:t>1</a:t>
            </a:r>
            <a:endParaRPr kumimoji="1" lang="ja-JP" altLang="en-US" sz="1100" dirty="0"/>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21972" y="802198"/>
            <a:ext cx="604137" cy="261610"/>
          </a:xfrm>
          <a:prstGeom prst="rect">
            <a:avLst/>
          </a:prstGeom>
          <a:noFill/>
        </p:spPr>
        <p:txBody>
          <a:bodyPr wrap="square" rtlCol="0">
            <a:spAutoFit/>
          </a:bodyPr>
          <a:lstStyle/>
          <a:p>
            <a:r>
              <a:rPr kumimoji="1" lang="ja-JP" altLang="en-US" sz="1100" dirty="0"/>
              <a:t>廃用</a:t>
            </a:r>
          </a:p>
        </p:txBody>
      </p:sp>
      <p:sp>
        <p:nvSpPr>
          <p:cNvPr id="30" name="テキスト ボックス 29">
            <a:extLst>
              <a:ext uri="{FF2B5EF4-FFF2-40B4-BE49-F238E27FC236}">
                <a16:creationId xmlns:a16="http://schemas.microsoft.com/office/drawing/2014/main" id="{35BEC973-27B4-49A0-9194-CC7667660517}"/>
              </a:ext>
            </a:extLst>
          </p:cNvPr>
          <p:cNvSpPr txBox="1"/>
          <p:nvPr/>
        </p:nvSpPr>
        <p:spPr>
          <a:xfrm>
            <a:off x="2339752" y="6298553"/>
            <a:ext cx="6695962" cy="530915"/>
          </a:xfrm>
          <a:prstGeom prst="rect">
            <a:avLst/>
          </a:prstGeom>
          <a:noFill/>
        </p:spPr>
        <p:txBody>
          <a:bodyPr wrap="square" rtlCol="0" anchor="ctr">
            <a:spAutoFit/>
          </a:bodyPr>
          <a:lstStyle/>
          <a:p>
            <a:r>
              <a:rPr lang="ja-JP" altLang="en-US" sz="950" dirty="0"/>
              <a:t>夫婦が元気に円満な家庭となり、モチベーションを高めた。本人は諦めていた事がやりたい事に変化した。</a:t>
            </a:r>
            <a:r>
              <a:rPr lang="en-US" altLang="ja-JP" sz="950" dirty="0"/>
              <a:t>『</a:t>
            </a:r>
            <a:r>
              <a:rPr lang="ja-JP" altLang="en-US" sz="950" dirty="0"/>
              <a:t>膝の手術</a:t>
            </a:r>
            <a:r>
              <a:rPr lang="en-US" altLang="ja-JP" sz="950" dirty="0"/>
              <a:t>』</a:t>
            </a:r>
            <a:r>
              <a:rPr lang="ja-JP" altLang="en-US" sz="950" dirty="0"/>
              <a:t>は拒んでいたが、今後の目標を達成する自信が出てきた為、手術する事を選択された。大きな一歩を踏み出してくれたと思う。手術後退院されたら、現在の介護サービス（リハ特化型デイサービス）を利用して、再び、大きな目標を達成する可能性を生み出すだろう。</a:t>
            </a:r>
          </a:p>
        </p:txBody>
      </p:sp>
      <p:sp>
        <p:nvSpPr>
          <p:cNvPr id="32" name="スライド番号プレースホルダー 3">
            <a:extLst>
              <a:ext uri="{FF2B5EF4-FFF2-40B4-BE49-F238E27FC236}">
                <a16:creationId xmlns:a16="http://schemas.microsoft.com/office/drawing/2014/main" id="{2AF5B207-3587-49F0-811A-E4B6B8829E32}"/>
              </a:ext>
            </a:extLst>
          </p:cNvPr>
          <p:cNvSpPr txBox="1">
            <a:spLocks/>
          </p:cNvSpPr>
          <p:nvPr/>
        </p:nvSpPr>
        <p:spPr>
          <a:xfrm>
            <a:off x="13602" y="0"/>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1</a:t>
            </a:r>
          </a:p>
        </p:txBody>
      </p:sp>
      <p:sp>
        <p:nvSpPr>
          <p:cNvPr id="31" name="スライド番号プレースホルダー 5">
            <a:extLst>
              <a:ext uri="{FF2B5EF4-FFF2-40B4-BE49-F238E27FC236}">
                <a16:creationId xmlns:a16="http://schemas.microsoft.com/office/drawing/2014/main" id="{7FB9D428-7E87-4222-8306-D07C8A069B80}"/>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3</a:t>
            </a:fld>
            <a:r>
              <a:rPr kumimoji="1" lang="en-US" altLang="ja-JP" sz="2000" dirty="0">
                <a:solidFill>
                  <a:schemeClr val="tx1"/>
                </a:solidFill>
              </a:rPr>
              <a:t>-</a:t>
            </a:r>
          </a:p>
        </p:txBody>
      </p:sp>
      <p:sp>
        <p:nvSpPr>
          <p:cNvPr id="33" name="テキスト ボックス 32">
            <a:extLst>
              <a:ext uri="{FF2B5EF4-FFF2-40B4-BE49-F238E27FC236}">
                <a16:creationId xmlns:a16="http://schemas.microsoft.com/office/drawing/2014/main" id="{03B3EA46-31BC-4A1D-8789-6B93A956071A}"/>
              </a:ext>
            </a:extLst>
          </p:cNvPr>
          <p:cNvSpPr txBox="1"/>
          <p:nvPr/>
        </p:nvSpPr>
        <p:spPr>
          <a:xfrm>
            <a:off x="1071324" y="6199069"/>
            <a:ext cx="1914249"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1532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72583" y="512761"/>
            <a:ext cx="1063691" cy="649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　　環境調整と動作指導にて孫にご飯を作り、馴染みの客に対応ができた事例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96442" y="4912320"/>
            <a:ext cx="8924896" cy="519627"/>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73926" y="4902985"/>
            <a:ext cx="1062349" cy="5566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96440" y="1268764"/>
          <a:ext cx="8928024" cy="3126549"/>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919368">
                  <a:extLst>
                    <a:ext uri="{9D8B030D-6E8A-4147-A177-3AD203B41FA5}">
                      <a16:colId xmlns:a16="http://schemas.microsoft.com/office/drawing/2014/main" val="20002"/>
                    </a:ext>
                  </a:extLst>
                </a:gridCol>
                <a:gridCol w="708632">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376416">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solidFill>
                            <a:schemeClr val="tx1"/>
                          </a:solidFill>
                        </a:rPr>
                        <a:t>骨折既往あり・下肢筋力低下</a:t>
                      </a:r>
                    </a:p>
                  </a:txBody>
                  <a:tcPr anchor="ctr">
                    <a:solidFill>
                      <a:srgbClr val="FFFF00"/>
                    </a:solidFill>
                  </a:tcPr>
                </a:tc>
                <a:tc>
                  <a:txBody>
                    <a:bodyPr/>
                    <a:lstStyle/>
                    <a:p>
                      <a:pPr algn="ctr"/>
                      <a:r>
                        <a:rPr kumimoji="1" lang="en-US" altLang="ja-JP" sz="900" dirty="0">
                          <a:solidFill>
                            <a:schemeClr val="tx1"/>
                          </a:solidFill>
                        </a:rPr>
                        <a:t>s750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疼痛により歩行困難で四這い移動</a:t>
                      </a:r>
                    </a:p>
                  </a:txBody>
                  <a:tcPr>
                    <a:solidFill>
                      <a:srgbClr val="FFFF00"/>
                    </a:solidFill>
                  </a:tcPr>
                </a:tc>
                <a:tc>
                  <a:txBody>
                    <a:bodyPr/>
                    <a:lstStyle/>
                    <a:p>
                      <a:pPr algn="ctr"/>
                      <a:r>
                        <a:rPr kumimoji="1" lang="en-US" altLang="ja-JP" sz="900" dirty="0">
                          <a:solidFill>
                            <a:schemeClr val="tx1"/>
                          </a:solidFill>
                        </a:rPr>
                        <a:t>d460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移動手段のための福祉用具がない</a:t>
                      </a:r>
                    </a:p>
                  </a:txBody>
                  <a:tcPr>
                    <a:solidFill>
                      <a:srgbClr val="FFFF00"/>
                    </a:solidFill>
                  </a:tcPr>
                </a:tc>
                <a:tc>
                  <a:txBody>
                    <a:bodyPr/>
                    <a:lstStyle/>
                    <a:p>
                      <a:pPr algn="ctr"/>
                      <a:r>
                        <a:rPr kumimoji="1" lang="en-US" altLang="ja-JP" sz="900" dirty="0"/>
                        <a:t>e120</a:t>
                      </a:r>
                      <a:endParaRPr kumimoji="1" lang="ja-JP" altLang="en-US" sz="900" dirty="0"/>
                    </a:p>
                  </a:txBody>
                  <a:tcPr anchor="ctr"/>
                </a:tc>
                <a:extLst>
                  <a:ext uri="{0D108BD9-81ED-4DB2-BD59-A6C34878D82A}">
                    <a16:rowId xmlns:a16="http://schemas.microsoft.com/office/drawing/2014/main" val="10002"/>
                  </a:ext>
                </a:extLst>
              </a:tr>
              <a:tr h="282133">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疼痛により荷重困難あり</a:t>
                      </a:r>
                    </a:p>
                  </a:txBody>
                  <a:tcPr anchor="ctr">
                    <a:solidFill>
                      <a:srgbClr val="FFFF00"/>
                    </a:solidFill>
                  </a:tcPr>
                </a:tc>
                <a:tc>
                  <a:txBody>
                    <a:bodyPr/>
                    <a:lstStyle/>
                    <a:p>
                      <a:pPr algn="ctr"/>
                      <a:r>
                        <a:rPr kumimoji="1" lang="en-US" altLang="ja-JP" sz="900" dirty="0">
                          <a:solidFill>
                            <a:schemeClr val="tx1"/>
                          </a:solidFill>
                        </a:rPr>
                        <a:t>b280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調理ができず娘が対応している</a:t>
                      </a:r>
                    </a:p>
                  </a:txBody>
                  <a:tcPr>
                    <a:solidFill>
                      <a:srgbClr val="FFFF00"/>
                    </a:solidFill>
                  </a:tcPr>
                </a:tc>
                <a:tc>
                  <a:txBody>
                    <a:bodyPr/>
                    <a:lstStyle/>
                    <a:p>
                      <a:pPr algn="ctr"/>
                      <a:r>
                        <a:rPr kumimoji="1" lang="en-US" altLang="ja-JP" sz="900" dirty="0">
                          <a:solidFill>
                            <a:schemeClr val="tx1"/>
                          </a:solidFill>
                        </a:rPr>
                        <a:t>d630</a:t>
                      </a:r>
                      <a:endParaRPr kumimoji="1" lang="ja-JP" altLang="en-US" sz="900" dirty="0">
                        <a:solidFill>
                          <a:schemeClr val="tx1"/>
                        </a:solidFill>
                      </a:endParaRPr>
                    </a:p>
                  </a:txBody>
                  <a:tcPr anchor="ctr"/>
                </a:tc>
                <a:tc>
                  <a:txBody>
                    <a:bodyPr/>
                    <a:lstStyle/>
                    <a:p>
                      <a:pPr algn="l"/>
                      <a:r>
                        <a:rPr kumimoji="1" lang="en-US" altLang="ja-JP" sz="900" dirty="0">
                          <a:solidFill>
                            <a:schemeClr val="tx1"/>
                          </a:solidFill>
                        </a:rPr>
                        <a:t>2</a:t>
                      </a:r>
                      <a:r>
                        <a:rPr kumimoji="1" lang="ja-JP" altLang="en-US" sz="900" dirty="0">
                          <a:solidFill>
                            <a:schemeClr val="tx1"/>
                          </a:solidFill>
                        </a:rPr>
                        <a:t>階が居室であり階段を使用困難で１階に行けない</a:t>
                      </a:r>
                    </a:p>
                  </a:txBody>
                  <a:tcPr>
                    <a:solidFill>
                      <a:srgbClr val="FFFF00"/>
                    </a:solidFill>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下肢感覚の異常（痺れ）</a:t>
                      </a:r>
                    </a:p>
                  </a:txBody>
                  <a:tcPr anchor="ctr">
                    <a:solidFill>
                      <a:srgbClr val="FFFF00"/>
                    </a:solidFill>
                  </a:tcPr>
                </a:tc>
                <a:tc>
                  <a:txBody>
                    <a:bodyPr/>
                    <a:lstStyle/>
                    <a:p>
                      <a:pPr algn="ctr"/>
                      <a:r>
                        <a:rPr kumimoji="1" lang="en-US" altLang="ja-JP" sz="900" dirty="0">
                          <a:solidFill>
                            <a:schemeClr val="tx1"/>
                          </a:solidFill>
                        </a:rPr>
                        <a:t>b265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買い物ができず娘が対応している</a:t>
                      </a:r>
                    </a:p>
                  </a:txBody>
                  <a:tcPr/>
                </a:tc>
                <a:tc>
                  <a:txBody>
                    <a:bodyPr/>
                    <a:lstStyle/>
                    <a:p>
                      <a:pPr algn="ctr"/>
                      <a:r>
                        <a:rPr kumimoji="1" lang="en-US" altLang="ja-JP" sz="900" dirty="0">
                          <a:solidFill>
                            <a:schemeClr val="tx1"/>
                          </a:solidFill>
                        </a:rPr>
                        <a:t>d620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浴室環境の整備ができていない</a:t>
                      </a:r>
                    </a:p>
                  </a:txBody>
                  <a:tcPr>
                    <a:solidFill>
                      <a:srgbClr val="FFFF00"/>
                    </a:solidFill>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気分の落ち込み、不安がある</a:t>
                      </a:r>
                    </a:p>
                  </a:txBody>
                  <a:tcPr anchor="ctr">
                    <a:solidFill>
                      <a:srgbClr val="FFFF00"/>
                    </a:solidFill>
                  </a:tcPr>
                </a:tc>
                <a:tc>
                  <a:txBody>
                    <a:bodyPr/>
                    <a:lstStyle/>
                    <a:p>
                      <a:pPr algn="ctr"/>
                      <a:r>
                        <a:rPr kumimoji="1" lang="en-US" altLang="ja-JP" sz="900" dirty="0">
                          <a:solidFill>
                            <a:schemeClr val="tx1"/>
                          </a:solidFill>
                        </a:rPr>
                        <a:t>b130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掃除ができず娘が対応している</a:t>
                      </a:r>
                    </a:p>
                  </a:txBody>
                  <a:tcPr/>
                </a:tc>
                <a:tc>
                  <a:txBody>
                    <a:bodyPr/>
                    <a:lstStyle/>
                    <a:p>
                      <a:pPr algn="ctr"/>
                      <a:r>
                        <a:rPr kumimoji="1" lang="en-US" altLang="ja-JP" sz="900" dirty="0">
                          <a:solidFill>
                            <a:schemeClr val="tx1"/>
                          </a:solidFill>
                        </a:rPr>
                        <a:t>d640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下肢静脈血栓がある</a:t>
                      </a:r>
                    </a:p>
                  </a:txBody>
                  <a:tcPr anchor="ctr"/>
                </a:tc>
                <a:tc>
                  <a:txBody>
                    <a:bodyPr/>
                    <a:lstStyle/>
                    <a:p>
                      <a:pPr algn="ctr"/>
                      <a:r>
                        <a:rPr kumimoji="1" lang="en-US" altLang="ja-JP" sz="900" dirty="0">
                          <a:solidFill>
                            <a:schemeClr val="tx1"/>
                          </a:solidFill>
                        </a:rPr>
                        <a:t>b415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またぎが困難で浴槽に入れずシャワー浴</a:t>
                      </a:r>
                    </a:p>
                  </a:txBody>
                  <a:tcPr>
                    <a:solidFill>
                      <a:srgbClr val="FFFF00"/>
                    </a:solidFill>
                  </a:tcPr>
                </a:tc>
                <a:tc>
                  <a:txBody>
                    <a:bodyPr/>
                    <a:lstStyle/>
                    <a:p>
                      <a:pPr algn="ctr"/>
                      <a:r>
                        <a:rPr kumimoji="1" lang="en-US" altLang="ja-JP" sz="900" dirty="0">
                          <a:solidFill>
                            <a:schemeClr val="tx1"/>
                          </a:solidFill>
                        </a:rPr>
                        <a:t>d510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solidFill>
                            <a:schemeClr val="tx1"/>
                          </a:solidFill>
                        </a:rPr>
                        <a:t>認知機能問題なし</a:t>
                      </a:r>
                    </a:p>
                  </a:txBody>
                  <a:tcPr anchor="ctr">
                    <a:noFill/>
                  </a:tcPr>
                </a:tc>
                <a:tc>
                  <a:txBody>
                    <a:bodyPr/>
                    <a:lstStyle/>
                    <a:p>
                      <a:pPr algn="ctr"/>
                      <a:r>
                        <a:rPr kumimoji="1" lang="en-US" altLang="ja-JP" sz="900" dirty="0">
                          <a:solidFill>
                            <a:schemeClr val="tx1"/>
                          </a:solidFill>
                        </a:rPr>
                        <a:t>b117</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座位保持可能で洗濯干しができる</a:t>
                      </a:r>
                    </a:p>
                  </a:txBody>
                  <a:tcPr>
                    <a:solidFill>
                      <a:srgbClr val="FFFF00"/>
                    </a:solidFill>
                  </a:tcPr>
                </a:tc>
                <a:tc>
                  <a:txBody>
                    <a:bodyPr/>
                    <a:lstStyle/>
                    <a:p>
                      <a:pPr algn="ctr"/>
                      <a:r>
                        <a:rPr kumimoji="1" lang="en-US" altLang="ja-JP" sz="900" dirty="0">
                          <a:solidFill>
                            <a:schemeClr val="tx1"/>
                          </a:solidFill>
                        </a:rPr>
                        <a:t>d415</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娘が協力的で孫がいる</a:t>
                      </a:r>
                    </a:p>
                  </a:txBody>
                  <a:tcPr>
                    <a:solidFill>
                      <a:srgbClr val="FFFF00"/>
                    </a:solid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社交的で知人との付き合いあり</a:t>
                      </a:r>
                    </a:p>
                  </a:txBody>
                  <a:tcPr anchor="ctr">
                    <a:solidFill>
                      <a:srgbClr val="FFFF00"/>
                    </a:solidFill>
                  </a:tcPr>
                </a:tc>
                <a:tc>
                  <a:txBody>
                    <a:bodyPr/>
                    <a:lstStyle/>
                    <a:p>
                      <a:pPr algn="ctr"/>
                      <a:r>
                        <a:rPr kumimoji="1" lang="en-US" altLang="ja-JP" sz="900" dirty="0">
                          <a:solidFill>
                            <a:schemeClr val="tx1"/>
                          </a:solidFill>
                        </a:rPr>
                        <a:t>b126</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家族の理解と協力がある</a:t>
                      </a:r>
                    </a:p>
                  </a:txBody>
                  <a:tcPr>
                    <a:solidFill>
                      <a:srgbClr val="FFFF00"/>
                    </a:solidFill>
                  </a:tcPr>
                </a:tc>
                <a:tc>
                  <a:txBody>
                    <a:bodyPr/>
                    <a:lstStyle/>
                    <a:p>
                      <a:pPr algn="ctr"/>
                      <a:r>
                        <a:rPr kumimoji="1" lang="en-US" altLang="ja-JP" sz="900" dirty="0">
                          <a:solidFill>
                            <a:schemeClr val="tx1"/>
                          </a:solidFill>
                        </a:rPr>
                        <a:t>d760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知人友人が沢山いる</a:t>
                      </a:r>
                    </a:p>
                  </a:txBody>
                  <a:tcPr>
                    <a:solidFill>
                      <a:srgbClr val="FFFF00"/>
                    </a:solidFill>
                  </a:tcPr>
                </a:tc>
                <a:tc>
                  <a:txBody>
                    <a:bodyPr/>
                    <a:lstStyle/>
                    <a:p>
                      <a:pPr algn="ctr"/>
                      <a:r>
                        <a:rPr kumimoji="1" lang="en-US" altLang="ja-JP" sz="900" dirty="0"/>
                        <a:t>e325</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食事摂取できており活力がある</a:t>
                      </a:r>
                    </a:p>
                  </a:txBody>
                  <a:tcPr anchor="ctr">
                    <a:solidFill>
                      <a:srgbClr val="FFFF00"/>
                    </a:solidFill>
                  </a:tcPr>
                </a:tc>
                <a:tc>
                  <a:txBody>
                    <a:bodyPr/>
                    <a:lstStyle/>
                    <a:p>
                      <a:pPr algn="ctr"/>
                      <a:r>
                        <a:rPr kumimoji="1" lang="en-US" altLang="ja-JP" sz="900" dirty="0">
                          <a:solidFill>
                            <a:schemeClr val="tx1"/>
                          </a:solidFill>
                        </a:rPr>
                        <a:t>b540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調理が好きである</a:t>
                      </a:r>
                    </a:p>
                  </a:txBody>
                  <a:tcPr>
                    <a:solidFill>
                      <a:srgbClr val="FFFF00"/>
                    </a:solidFill>
                  </a:tcPr>
                </a:tc>
                <a:tc>
                  <a:txBody>
                    <a:bodyPr/>
                    <a:lstStyle/>
                    <a:p>
                      <a:pPr algn="ctr"/>
                      <a:r>
                        <a:rPr kumimoji="1" lang="en-US" altLang="ja-JP" sz="900" dirty="0">
                          <a:solidFill>
                            <a:schemeClr val="tx1"/>
                          </a:solidFill>
                        </a:rPr>
                        <a:t>d630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夫や娘が理髪店を継続してくれている</a:t>
                      </a:r>
                    </a:p>
                  </a:txBody>
                  <a:tcPr>
                    <a:solidFill>
                      <a:srgbClr val="FFFF00"/>
                    </a:solidFill>
                  </a:tcPr>
                </a:tc>
                <a:tc>
                  <a:txBody>
                    <a:bodyPr/>
                    <a:lstStyle/>
                    <a:p>
                      <a:pPr algn="ctr"/>
                      <a:r>
                        <a:rPr kumimoji="1" lang="en-US" altLang="ja-JP" sz="900" dirty="0"/>
                        <a:t>e590</a:t>
                      </a: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金銭管理ができる</a:t>
                      </a:r>
                    </a:p>
                  </a:txBody>
                  <a:tcPr>
                    <a:solidFill>
                      <a:srgbClr val="FFFF00"/>
                    </a:solidFill>
                  </a:tcPr>
                </a:tc>
                <a:tc>
                  <a:txBody>
                    <a:bodyPr/>
                    <a:lstStyle/>
                    <a:p>
                      <a:pPr algn="ctr"/>
                      <a:r>
                        <a:rPr kumimoji="1" lang="en-US" altLang="ja-JP" sz="900" dirty="0">
                          <a:solidFill>
                            <a:schemeClr val="tx1"/>
                          </a:solidFill>
                        </a:rPr>
                        <a:t>d860</a:t>
                      </a:r>
                      <a:endParaRPr kumimoji="1" lang="ja-JP" altLang="en-US" sz="900" dirty="0">
                        <a:solidFill>
                          <a:schemeClr val="tx1"/>
                        </a:solidFill>
                      </a:endParaRPr>
                    </a:p>
                  </a:txBody>
                  <a:tcPr anchor="ctr"/>
                </a:tc>
                <a:tc>
                  <a:txBody>
                    <a:bodyPr/>
                    <a:lstStyle/>
                    <a:p>
                      <a:pPr algn="l"/>
                      <a:r>
                        <a:rPr kumimoji="1" lang="ja-JP" altLang="en-US" sz="900" dirty="0">
                          <a:solidFill>
                            <a:schemeClr val="tx1"/>
                          </a:solidFill>
                        </a:rPr>
                        <a:t>持ち家であり改修などが可能</a:t>
                      </a:r>
                    </a:p>
                  </a:txBody>
                  <a:tcPr>
                    <a:solidFill>
                      <a:srgbClr val="FFFF00"/>
                    </a:solidFill>
                  </a:tcPr>
                </a:tc>
                <a:tc>
                  <a:txBody>
                    <a:bodyPr/>
                    <a:lstStyle/>
                    <a:p>
                      <a:pPr algn="ctr"/>
                      <a:r>
                        <a:rPr kumimoji="1" lang="en-US" altLang="ja-JP" sz="900" dirty="0"/>
                        <a:t>e165</a:t>
                      </a: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solidFill>
                          <a:schemeClr val="tx1"/>
                        </a:solidFill>
                      </a:endParaRPr>
                    </a:p>
                  </a:txBody>
                  <a:tcPr anchor="ctr"/>
                </a:tc>
                <a:tc>
                  <a:txBody>
                    <a:bodyPr/>
                    <a:lstStyle/>
                    <a:p>
                      <a:pPr algn="ctr"/>
                      <a:endParaRPr kumimoji="1" lang="ja-JP" altLang="en-US" sz="900" dirty="0">
                        <a:solidFill>
                          <a:schemeClr val="tx1"/>
                        </a:solidFill>
                      </a:endParaRPr>
                    </a:p>
                  </a:txBody>
                  <a:tcPr anchor="ctr"/>
                </a:tc>
                <a:tc>
                  <a:txBody>
                    <a:bodyPr/>
                    <a:lstStyle/>
                    <a:p>
                      <a:pPr algn="l"/>
                      <a:r>
                        <a:rPr kumimoji="1" lang="ja-JP" altLang="en-US" sz="800" dirty="0">
                          <a:solidFill>
                            <a:schemeClr val="tx1"/>
                          </a:solidFill>
                        </a:rPr>
                        <a:t>知人友人と電話でコミュニケーションが取れる</a:t>
                      </a:r>
                    </a:p>
                  </a:txBody>
                  <a:tcPr>
                    <a:solidFill>
                      <a:srgbClr val="FFFF00"/>
                    </a:solidFill>
                  </a:tcPr>
                </a:tc>
                <a:tc>
                  <a:txBody>
                    <a:bodyPr/>
                    <a:lstStyle/>
                    <a:p>
                      <a:pPr algn="ctr"/>
                      <a:r>
                        <a:rPr kumimoji="1" lang="en-US" altLang="ja-JP" sz="900" dirty="0">
                          <a:solidFill>
                            <a:schemeClr val="tx1"/>
                          </a:solidFill>
                        </a:rPr>
                        <a:t>d360</a:t>
                      </a:r>
                      <a:endParaRPr kumimoji="1" lang="ja-JP" altLang="en-US" sz="900" dirty="0">
                        <a:solidFill>
                          <a:schemeClr val="tx1"/>
                        </a:solidFill>
                      </a:endParaRPr>
                    </a:p>
                  </a:txBody>
                  <a:tcPr anchor="ctr"/>
                </a:tc>
                <a:tc>
                  <a:txBody>
                    <a:bodyPr/>
                    <a:lstStyle/>
                    <a:p>
                      <a:pPr algn="l"/>
                      <a:endParaRPr kumimoji="1" lang="ja-JP" altLang="en-US" sz="900" dirty="0">
                        <a:solidFill>
                          <a:schemeClr val="tx1"/>
                        </a:solidFill>
                      </a:endParaRPr>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81039" y="1264886"/>
            <a:ext cx="1067539" cy="52948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96442" y="5501166"/>
            <a:ext cx="8916682" cy="641706"/>
            <a:chOff x="78058" y="6162955"/>
            <a:chExt cx="8988467" cy="641706"/>
          </a:xfrm>
        </p:grpSpPr>
        <p:sp>
          <p:nvSpPr>
            <p:cNvPr id="68" name="角丸四角形 67"/>
            <p:cNvSpPr/>
            <p:nvPr/>
          </p:nvSpPr>
          <p:spPr>
            <a:xfrm>
              <a:off x="78058" y="6178456"/>
              <a:ext cx="8988467"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87196" y="6162955"/>
              <a:ext cx="1039067" cy="641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82317" y="4448128"/>
            <a:ext cx="8939021" cy="2377928"/>
            <a:chOff x="170808" y="1288255"/>
            <a:chExt cx="8939021" cy="2595395"/>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912301"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70808" y="1288255"/>
              <a:ext cx="1053959"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73549" y="3230722"/>
              <a:ext cx="1051218" cy="652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結果（２ケ月後）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00928" y="3538965"/>
              <a:ext cx="2058776" cy="277137"/>
            </a:xfrm>
            <a:prstGeom prst="rect">
              <a:avLst/>
            </a:prstGeom>
            <a:noFill/>
          </p:spPr>
          <p:txBody>
            <a:bodyPr wrap="square" rtlCol="0">
              <a:spAutoFit/>
            </a:bodyPr>
            <a:lstStyle/>
            <a:p>
              <a:r>
                <a:rPr kumimoji="1" lang="ja-JP" altLang="en-US" sz="1050" dirty="0"/>
                <a:t>実行度　</a:t>
              </a:r>
              <a:r>
                <a:rPr kumimoji="1" lang="en-US" altLang="ja-JP" sz="1050" dirty="0"/>
                <a:t>1</a:t>
              </a:r>
              <a:r>
                <a:rPr kumimoji="1" lang="ja-JP" altLang="en-US" sz="1050" dirty="0"/>
                <a:t>→</a:t>
              </a:r>
              <a:r>
                <a:rPr lang="en-US" altLang="ja-JP" sz="1050" dirty="0"/>
                <a:t>8</a:t>
              </a:r>
              <a:r>
                <a:rPr lang="ja-JP" altLang="en-US" sz="1050" dirty="0"/>
                <a:t> </a:t>
              </a:r>
              <a:r>
                <a:rPr kumimoji="1" lang="ja-JP" altLang="en-US" sz="1050" dirty="0"/>
                <a:t>　　満足度　</a:t>
              </a:r>
              <a:r>
                <a:rPr lang="en-US" altLang="ja-JP" sz="1050" dirty="0"/>
                <a:t>1</a:t>
              </a:r>
              <a:r>
                <a:rPr lang="ja-JP" altLang="en-US" sz="1050" dirty="0"/>
                <a:t>→</a:t>
              </a:r>
              <a:r>
                <a:rPr lang="en-US" altLang="ja-JP" sz="1050" dirty="0"/>
                <a:t>9</a:t>
              </a:r>
              <a:endParaRPr kumimoji="1" lang="ja-JP" altLang="en-US" sz="1050" dirty="0"/>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164902" y="6242071"/>
            <a:ext cx="8856434" cy="586766"/>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18228" y="6226864"/>
            <a:ext cx="1914249"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05972"/>
            <a:ext cx="879696" cy="261610"/>
          </a:xfrm>
          <a:prstGeom prst="rect">
            <a:avLst/>
          </a:prstGeom>
          <a:noFill/>
        </p:spPr>
        <p:txBody>
          <a:bodyPr wrap="square" rtlCol="0">
            <a:spAutoFit/>
          </a:bodyPr>
          <a:lstStyle/>
          <a:p>
            <a:r>
              <a:rPr kumimoji="1" lang="ja-JP" altLang="en-US" sz="1100" dirty="0"/>
              <a:t>要支援１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27" y="800696"/>
            <a:ext cx="604137" cy="261610"/>
          </a:xfrm>
          <a:prstGeom prst="rect">
            <a:avLst/>
          </a:prstGeom>
          <a:noFill/>
        </p:spPr>
        <p:txBody>
          <a:bodyPr wrap="square" rtlCol="0">
            <a:spAutoFit/>
          </a:bodyPr>
          <a:lstStyle/>
          <a:p>
            <a:r>
              <a:rPr kumimoji="1" lang="ja-JP" altLang="en-US" sz="1100" dirty="0"/>
              <a:t>廃用</a:t>
            </a:r>
          </a:p>
        </p:txBody>
      </p:sp>
      <p:sp>
        <p:nvSpPr>
          <p:cNvPr id="41" name="正方形/長方形 40"/>
          <p:cNvSpPr/>
          <p:nvPr/>
        </p:nvSpPr>
        <p:spPr>
          <a:xfrm>
            <a:off x="1160131" y="557590"/>
            <a:ext cx="5913550" cy="577081"/>
          </a:xfrm>
          <a:prstGeom prst="rect">
            <a:avLst/>
          </a:prstGeom>
        </p:spPr>
        <p:txBody>
          <a:bodyPr wrap="square">
            <a:spAutoFit/>
          </a:bodyPr>
          <a:lstStyle/>
          <a:p>
            <a:pPr defTabSz="633039"/>
            <a:r>
              <a:rPr lang="en-US" altLang="ja-JP" sz="1050" dirty="0">
                <a:latin typeface="ＭＳ Ｐゴシック"/>
                <a:cs typeface="ＭＳ Ｐゴシック" charset="0"/>
              </a:rPr>
              <a:t>70</a:t>
            </a:r>
            <a:r>
              <a:rPr lang="ja-JP" altLang="en-US" sz="1050" dirty="0">
                <a:latin typeface="ＭＳ Ｐゴシック"/>
                <a:cs typeface="ＭＳ Ｐゴシック" charset="0"/>
              </a:rPr>
              <a:t>代　女性　腰の痛みが強く</a:t>
            </a:r>
            <a:r>
              <a:rPr lang="en-US" altLang="ja-JP" sz="1050" dirty="0">
                <a:latin typeface="ＭＳ Ｐゴシック"/>
                <a:cs typeface="ＭＳ Ｐゴシック" charset="0"/>
              </a:rPr>
              <a:t>2</a:t>
            </a:r>
            <a:r>
              <a:rPr lang="ja-JP" altLang="en-US" sz="1050" dirty="0">
                <a:latin typeface="ＭＳ Ｐゴシック"/>
                <a:cs typeface="ＭＳ Ｐゴシック" charset="0"/>
              </a:rPr>
              <a:t>階居室で臥床傾向。立位での移動ができず這って移動しトイレへの移動も困難。</a:t>
            </a:r>
            <a:r>
              <a:rPr lang="en-US" altLang="ja-JP" sz="1050" dirty="0">
                <a:latin typeface="ＭＳ Ｐゴシック"/>
                <a:cs typeface="ＭＳ Ｐゴシック" charset="0"/>
              </a:rPr>
              <a:t>1</a:t>
            </a:r>
            <a:r>
              <a:rPr lang="ja-JP" altLang="en-US" sz="1050" dirty="0">
                <a:latin typeface="ＭＳ Ｐゴシック"/>
                <a:cs typeface="ＭＳ Ｐゴシック" charset="0"/>
              </a:rPr>
              <a:t>階にて家族での食事ができずまた入浴も困難。</a:t>
            </a:r>
            <a:r>
              <a:rPr lang="en-US" altLang="ja-JP" sz="1050" dirty="0">
                <a:latin typeface="ＭＳ Ｐゴシック"/>
                <a:cs typeface="ＭＳ Ｐゴシック" charset="0"/>
              </a:rPr>
              <a:t>1</a:t>
            </a:r>
            <a:r>
              <a:rPr lang="ja-JP" altLang="en-US" sz="1050" dirty="0">
                <a:latin typeface="ＭＳ Ｐゴシック"/>
                <a:cs typeface="ＭＳ Ｐゴシック" charset="0"/>
              </a:rPr>
              <a:t>階店舗での仕事（理容師）や家事仕事が全くできなくなった状態。　　　</a:t>
            </a:r>
            <a:endParaRPr lang="en-US" altLang="ja-JP" sz="105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174028" y="4900734"/>
            <a:ext cx="7758457" cy="553998"/>
          </a:xfrm>
          <a:prstGeom prst="rect">
            <a:avLst/>
          </a:prstGeom>
          <a:noFill/>
        </p:spPr>
        <p:txBody>
          <a:bodyPr wrap="square" rtlCol="0" anchor="ctr">
            <a:spAutoFit/>
          </a:bodyPr>
          <a:lstStyle/>
          <a:p>
            <a:r>
              <a:rPr lang="ja-JP" altLang="en-US" sz="1000" dirty="0"/>
              <a:t>■</a:t>
            </a:r>
            <a:r>
              <a:rPr lang="ja-JP" altLang="ja-JP" sz="1000" dirty="0"/>
              <a:t>事前の情報収集</a:t>
            </a:r>
            <a:r>
              <a:rPr lang="ja-JP" altLang="en-US" sz="1000" dirty="0"/>
              <a:t>　■</a:t>
            </a:r>
            <a:r>
              <a:rPr lang="ja-JP" altLang="ja-JP" sz="1000" dirty="0"/>
              <a:t>阻害因子・強みの抽出</a:t>
            </a:r>
            <a:r>
              <a:rPr lang="ja-JP" altLang="en-US" sz="1000" dirty="0"/>
              <a:t>　□</a:t>
            </a:r>
            <a:r>
              <a:rPr lang="ja-JP" altLang="ja-JP" sz="1000" dirty="0"/>
              <a:t>認定が出るまでの対応</a:t>
            </a:r>
            <a:r>
              <a:rPr lang="ja-JP" altLang="en-US" sz="1000" dirty="0"/>
              <a:t>　□</a:t>
            </a:r>
            <a:r>
              <a:rPr lang="ja-JP" altLang="ja-JP" sz="1000" dirty="0"/>
              <a:t>目標設定</a:t>
            </a:r>
            <a:r>
              <a:rPr lang="ja-JP" altLang="en-US" sz="1000" dirty="0"/>
              <a:t>　■</a:t>
            </a:r>
            <a:r>
              <a:rPr lang="ja-JP" altLang="ja-JP" sz="1000" dirty="0"/>
              <a:t>目標の合意</a:t>
            </a:r>
            <a:r>
              <a:rPr lang="ja-JP" altLang="en-US" sz="1000" dirty="0"/>
              <a:t>　■自主訓練</a:t>
            </a:r>
            <a:endParaRPr lang="ja-JP" altLang="ja-JP" sz="1000" dirty="0"/>
          </a:p>
          <a:p>
            <a:r>
              <a:rPr lang="ja-JP" altLang="en-US" sz="1000" dirty="0"/>
              <a:t>■</a:t>
            </a:r>
            <a:r>
              <a:rPr lang="ja-JP" altLang="ja-JP" sz="1000" dirty="0"/>
              <a:t>活動・参加を意識したプラン</a:t>
            </a:r>
            <a:r>
              <a:rPr lang="ja-JP" altLang="en-US" sz="1000" dirty="0"/>
              <a:t>　□</a:t>
            </a:r>
            <a:r>
              <a:rPr lang="ja-JP" altLang="ja-JP" sz="1000" dirty="0"/>
              <a:t>無理のないプラン</a:t>
            </a:r>
            <a:r>
              <a:rPr lang="ja-JP" altLang="en-US" sz="1000" dirty="0"/>
              <a:t>　□</a:t>
            </a:r>
            <a:r>
              <a:rPr lang="ja-JP" altLang="ja-JP" sz="1000" dirty="0"/>
              <a:t>本人・家族への説明</a:t>
            </a:r>
            <a:r>
              <a:rPr lang="ja-JP" altLang="en-US" sz="1000" dirty="0"/>
              <a:t>　□</a:t>
            </a:r>
            <a:r>
              <a:rPr lang="ja-JP" altLang="ja-JP" sz="1000" dirty="0"/>
              <a:t>関連機関との連絡・調整</a:t>
            </a:r>
          </a:p>
          <a:p>
            <a:r>
              <a:rPr lang="ja-JP" altLang="en-US" sz="1000" dirty="0"/>
              <a:t>□</a:t>
            </a:r>
            <a:r>
              <a:rPr lang="ja-JP" altLang="ja-JP" sz="1000" dirty="0"/>
              <a:t>インフォーマルサービスの活用</a:t>
            </a:r>
            <a:r>
              <a:rPr lang="ja-JP" altLang="en-US" sz="1000" dirty="0"/>
              <a:t>　□</a:t>
            </a:r>
            <a:r>
              <a:rPr lang="ja-JP" altLang="ja-JP" sz="1000" dirty="0"/>
              <a:t>その他</a:t>
            </a:r>
            <a:r>
              <a:rPr lang="ja-JP" altLang="en-US" sz="1000" dirty="0"/>
              <a:t>（　　　　　　　　　　　　　　　　　　　　　　　　　　　　　　　　　　　　　　　　　　　　　）</a:t>
            </a:r>
            <a:endParaRPr lang="ja-JP" altLang="ja-JP" sz="10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192022" y="4493579"/>
            <a:ext cx="7153615" cy="400110"/>
          </a:xfrm>
          <a:prstGeom prst="rect">
            <a:avLst/>
          </a:prstGeom>
          <a:noFill/>
        </p:spPr>
        <p:txBody>
          <a:bodyPr wrap="square" rtlCol="0">
            <a:spAutoFit/>
          </a:bodyPr>
          <a:lstStyle/>
          <a:p>
            <a:r>
              <a:rPr lang="ja-JP" altLang="en-US" sz="1000" dirty="0"/>
              <a:t>居室内を安全に移動できるようになり、階段昇降を行い１階にて家事動作や入浴が以前のようにできるようになること。</a:t>
            </a:r>
            <a:endParaRPr lang="en-US" altLang="ja-JP" sz="1000" dirty="0"/>
          </a:p>
          <a:p>
            <a:r>
              <a:rPr lang="ja-JP" altLang="en-US" sz="1000" dirty="0"/>
              <a:t>孫にご飯を作ってあげられることと、なじみの客の対応（理髪、顔そりなど）ができるようになること。</a:t>
            </a:r>
            <a:endParaRPr lang="en-US" altLang="ja-JP" sz="1000" dirty="0"/>
          </a:p>
        </p:txBody>
      </p:sp>
      <p:sp>
        <p:nvSpPr>
          <p:cNvPr id="60" name="テキスト ボックス 59"/>
          <p:cNvSpPr txBox="1"/>
          <p:nvPr/>
        </p:nvSpPr>
        <p:spPr>
          <a:xfrm>
            <a:off x="1174026" y="5540716"/>
            <a:ext cx="7798710" cy="600164"/>
          </a:xfrm>
          <a:prstGeom prst="rect">
            <a:avLst/>
          </a:prstGeom>
          <a:noFill/>
        </p:spPr>
        <p:txBody>
          <a:bodyPr wrap="square" rtlCol="0">
            <a:spAutoFit/>
          </a:bodyPr>
          <a:lstStyle/>
          <a:p>
            <a:pPr defTabSz="633039"/>
            <a:r>
              <a:rPr lang="ja-JP" altLang="en-US" sz="1100" spc="-150" dirty="0">
                <a:latin typeface="ＭＳ ゴシック" panose="020B0609070205080204" pitchFamily="49" charset="-128"/>
                <a:ea typeface="ＭＳ ゴシック" panose="020B0609070205080204" pitchFamily="49" charset="-128"/>
              </a:rPr>
              <a:t>自室内で不活発になっていたため、疼痛回避できる生活へ変更し、役割として</a:t>
            </a:r>
            <a:r>
              <a:rPr lang="en-US" altLang="ja-JP" sz="1100" spc="-150" dirty="0">
                <a:latin typeface="ＭＳ ゴシック" panose="020B0609070205080204" pitchFamily="49" charset="-128"/>
                <a:ea typeface="ＭＳ ゴシック" panose="020B0609070205080204" pitchFamily="49" charset="-128"/>
              </a:rPr>
              <a:t>2</a:t>
            </a:r>
            <a:r>
              <a:rPr lang="ja-JP" altLang="en-US" sz="1100" spc="-150" dirty="0">
                <a:latin typeface="ＭＳ ゴシック" panose="020B0609070205080204" pitchFamily="49" charset="-128"/>
                <a:ea typeface="ＭＳ ゴシック" panose="020B0609070205080204" pitchFamily="49" charset="-128"/>
              </a:rPr>
              <a:t>階にて座位でできる洗濯干し導入。活動量増え、室内移動も可能となり身体機能面改善。自主訓練指導し移動能力向上もあいまったことで、</a:t>
            </a:r>
            <a:r>
              <a:rPr lang="en-US" altLang="ja-JP" sz="1100" spc="-150" dirty="0">
                <a:latin typeface="ＭＳ ゴシック" panose="020B0609070205080204" pitchFamily="49" charset="-128"/>
                <a:ea typeface="ＭＳ ゴシック" panose="020B0609070205080204" pitchFamily="49" charset="-128"/>
              </a:rPr>
              <a:t>1</a:t>
            </a:r>
            <a:r>
              <a:rPr lang="ja-JP" altLang="en-US" sz="1100" spc="-150" dirty="0">
                <a:latin typeface="ＭＳ ゴシック" panose="020B0609070205080204" pitchFamily="49" charset="-128"/>
                <a:ea typeface="ＭＳ ゴシック" panose="020B0609070205080204" pitchFamily="49" charset="-128"/>
              </a:rPr>
              <a:t>階へ移動可能。腰痛出現しない家事動作と注意事項を説明し１品から調理。娘や孫のために何かをするという役割を活用し参加と活動を支援した。</a:t>
            </a:r>
            <a:endParaRPr lang="en-US" altLang="ja-JP" sz="1100" spc="-150"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3079737" y="6239459"/>
            <a:ext cx="5668729" cy="600164"/>
          </a:xfrm>
          <a:prstGeom prst="rect">
            <a:avLst/>
          </a:prstGeom>
          <a:noFill/>
        </p:spPr>
        <p:txBody>
          <a:bodyPr wrap="square" rtlCol="0">
            <a:spAutoFit/>
          </a:bodyPr>
          <a:lstStyle/>
          <a:p>
            <a:pPr defTabSz="633039"/>
            <a:r>
              <a:rPr lang="ja-JP" altLang="en-US" sz="1100" spc="-150" dirty="0">
                <a:latin typeface="ＭＳ ゴシック" panose="020B0609070205080204" pitchFamily="49" charset="-128"/>
                <a:ea typeface="ＭＳ ゴシック" panose="020B0609070205080204" pitchFamily="49" charset="-128"/>
              </a:rPr>
              <a:t>仕事をしている家族に対して洗濯干しやご飯を作ってあげられるようになり役割再獲得。立位時間も延長し馴染みの客にも対応可能。訪問リハ終了後は短時間通所利用。その後介護保険非該当となり日常生活に戻っている。</a:t>
            </a:r>
            <a:endParaRPr lang="en-US" altLang="ja-JP" sz="1100" spc="-150" dirty="0">
              <a:latin typeface="ＭＳ ゴシック" panose="020B0609070205080204" pitchFamily="49" charset="-128"/>
              <a:ea typeface="ＭＳ ゴシック" panose="020B0609070205080204" pitchFamily="49" charset="-128"/>
            </a:endParaRPr>
          </a:p>
        </p:txBody>
      </p:sp>
      <p:sp>
        <p:nvSpPr>
          <p:cNvPr id="31" name="スライド番号プレースホルダー 3">
            <a:extLst>
              <a:ext uri="{FF2B5EF4-FFF2-40B4-BE49-F238E27FC236}">
                <a16:creationId xmlns:a16="http://schemas.microsoft.com/office/drawing/2014/main" id="{7FC4591B-0879-4CF0-9EEF-2204313035B7}"/>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2</a:t>
            </a:r>
          </a:p>
        </p:txBody>
      </p:sp>
      <p:sp>
        <p:nvSpPr>
          <p:cNvPr id="32" name="スライド番号プレースホルダー 5">
            <a:extLst>
              <a:ext uri="{FF2B5EF4-FFF2-40B4-BE49-F238E27FC236}">
                <a16:creationId xmlns:a16="http://schemas.microsoft.com/office/drawing/2014/main" id="{6AFFA204-DA6D-4E86-B439-4EC009F051AE}"/>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4</a:t>
            </a:fld>
            <a:r>
              <a:rPr kumimoji="1" lang="en-US" altLang="ja-JP" sz="2000" dirty="0">
                <a:solidFill>
                  <a:schemeClr val="tx1"/>
                </a:solidFill>
              </a:rPr>
              <a:t>-</a:t>
            </a:r>
          </a:p>
        </p:txBody>
      </p:sp>
    </p:spTree>
    <p:extLst>
      <p:ext uri="{BB962C8B-B14F-4D97-AF65-F5344CB8AC3E}">
        <p14:creationId xmlns:p14="http://schemas.microsoft.com/office/powerpoint/2010/main" val="177354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4"/>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700" dirty="0">
                <a:solidFill>
                  <a:prstClr val="black"/>
                </a:solidFill>
                <a:latin typeface="ＭＳ Ｐゴシック"/>
                <a:ea typeface="ＭＳ Ｐゴシック"/>
                <a:cs typeface="ＭＳ Ｐゴシック" charset="0"/>
              </a:rPr>
              <a:t>　　　　　　　　　　　</a:t>
            </a:r>
            <a:endParaRPr lang="en-US" altLang="ja-JP" sz="7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84853" y="509611"/>
            <a:ext cx="1052650" cy="644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1"/>
            <a:ext cx="9144000" cy="47980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　　福祉用具や環境調整、動作指導により疼痛なく生活し浴槽に入れるようになった事例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4964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111589" y="4788498"/>
            <a:ext cx="7739060" cy="73447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79573" y="4764743"/>
            <a:ext cx="1129025" cy="766841"/>
          </a:xfrm>
          <a:prstGeom prst="roundRect">
            <a:avLst>
              <a:gd name="adj" fmla="val 93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sp>
        <p:nvSpPr>
          <p:cNvPr id="2" name="正方形/長方形 1"/>
          <p:cNvSpPr/>
          <p:nvPr/>
        </p:nvSpPr>
        <p:spPr>
          <a:xfrm>
            <a:off x="1148548" y="577567"/>
            <a:ext cx="5913550" cy="507831"/>
          </a:xfrm>
          <a:prstGeom prst="rect">
            <a:avLst/>
          </a:prstGeom>
        </p:spPr>
        <p:txBody>
          <a:bodyPr wrap="square">
            <a:spAutoFit/>
          </a:bodyPr>
          <a:lstStyle/>
          <a:p>
            <a:pPr defTabSz="633039"/>
            <a:r>
              <a:rPr lang="en-US" altLang="ja-JP" sz="900" dirty="0">
                <a:latin typeface="ＭＳ Ｐゴシック"/>
                <a:cs typeface="ＭＳ Ｐゴシック" charset="0"/>
              </a:rPr>
              <a:t>70</a:t>
            </a:r>
            <a:r>
              <a:rPr lang="ja-JP" altLang="en-US" sz="900" dirty="0">
                <a:latin typeface="ＭＳ Ｐゴシック"/>
                <a:cs typeface="ＭＳ Ｐゴシック" charset="0"/>
              </a:rPr>
              <a:t>代　女性　両変形性膝関節症により左右骨切り術後に悪化し左膝関節人工置換術後の疼痛あり。今後右膝関節人工置換術予定。糖尿病、心疾患もありリスク管理が必要な状況。独居で近隣に友人がいる。庭で野菜を作ることが好きで自転車でプールに通っていた。自宅内での物の運搬時や段差での転倒既往あり。</a:t>
            </a:r>
            <a:endParaRPr lang="en-US" altLang="ja-JP" sz="900" dirty="0">
              <a:latin typeface="ＭＳ Ｐゴシック"/>
              <a:cs typeface="ＭＳ Ｐゴシック" charset="0"/>
            </a:endParaRPr>
          </a:p>
        </p:txBody>
      </p:sp>
      <p:graphicFrame>
        <p:nvGraphicFramePr>
          <p:cNvPr id="14" name="表 13"/>
          <p:cNvGraphicFramePr>
            <a:graphicFrameLocks noGrp="1"/>
          </p:cNvGraphicFramePr>
          <p:nvPr>
            <p:extLst/>
          </p:nvPr>
        </p:nvGraphicFramePr>
        <p:xfrm>
          <a:off x="121544" y="1190864"/>
          <a:ext cx="8862201" cy="3353164"/>
        </p:xfrm>
        <a:graphic>
          <a:graphicData uri="http://schemas.openxmlformats.org/drawingml/2006/table">
            <a:tbl>
              <a:tblPr firstRow="1" bandRow="1">
                <a:tableStyleId>{5940675A-B579-460E-94D1-54222C63F5DA}</a:tableStyleId>
              </a:tblPr>
              <a:tblGrid>
                <a:gridCol w="210333">
                  <a:extLst>
                    <a:ext uri="{9D8B030D-6E8A-4147-A177-3AD203B41FA5}">
                      <a16:colId xmlns:a16="http://schemas.microsoft.com/office/drawing/2014/main" val="20000"/>
                    </a:ext>
                  </a:extLst>
                </a:gridCol>
                <a:gridCol w="822285">
                  <a:extLst>
                    <a:ext uri="{9D8B030D-6E8A-4147-A177-3AD203B41FA5}">
                      <a16:colId xmlns:a16="http://schemas.microsoft.com/office/drawing/2014/main" val="20001"/>
                    </a:ext>
                  </a:extLst>
                </a:gridCol>
                <a:gridCol w="2145092">
                  <a:extLst>
                    <a:ext uri="{9D8B030D-6E8A-4147-A177-3AD203B41FA5}">
                      <a16:colId xmlns:a16="http://schemas.microsoft.com/office/drawing/2014/main" val="20002"/>
                    </a:ext>
                  </a:extLst>
                </a:gridCol>
                <a:gridCol w="464769">
                  <a:extLst>
                    <a:ext uri="{9D8B030D-6E8A-4147-A177-3AD203B41FA5}">
                      <a16:colId xmlns:a16="http://schemas.microsoft.com/office/drawing/2014/main" val="20003"/>
                    </a:ext>
                  </a:extLst>
                </a:gridCol>
                <a:gridCol w="2145092">
                  <a:extLst>
                    <a:ext uri="{9D8B030D-6E8A-4147-A177-3AD203B41FA5}">
                      <a16:colId xmlns:a16="http://schemas.microsoft.com/office/drawing/2014/main" val="20004"/>
                    </a:ext>
                  </a:extLst>
                </a:gridCol>
                <a:gridCol w="464769">
                  <a:extLst>
                    <a:ext uri="{9D8B030D-6E8A-4147-A177-3AD203B41FA5}">
                      <a16:colId xmlns:a16="http://schemas.microsoft.com/office/drawing/2014/main" val="20005"/>
                    </a:ext>
                  </a:extLst>
                </a:gridCol>
                <a:gridCol w="2145092">
                  <a:extLst>
                    <a:ext uri="{9D8B030D-6E8A-4147-A177-3AD203B41FA5}">
                      <a16:colId xmlns:a16="http://schemas.microsoft.com/office/drawing/2014/main" val="20006"/>
                    </a:ext>
                  </a:extLst>
                </a:gridCol>
                <a:gridCol w="464769">
                  <a:extLst>
                    <a:ext uri="{9D8B030D-6E8A-4147-A177-3AD203B41FA5}">
                      <a16:colId xmlns:a16="http://schemas.microsoft.com/office/drawing/2014/main" val="20007"/>
                    </a:ext>
                  </a:extLst>
                </a:gridCol>
              </a:tblGrid>
              <a:tr h="246104">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46104">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399918">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1000" dirty="0"/>
                        <a:t>両変形性膝関節症による手術既往あり可動域制限を伴う</a:t>
                      </a:r>
                      <a:endParaRPr kumimoji="1" lang="en-US" altLang="ja-JP" sz="1000" dirty="0"/>
                    </a:p>
                  </a:txBody>
                  <a:tcPr anchor="ctr"/>
                </a:tc>
                <a:tc>
                  <a:txBody>
                    <a:bodyPr/>
                    <a:lstStyle/>
                    <a:p>
                      <a:pPr algn="ctr"/>
                      <a:r>
                        <a:rPr kumimoji="1" lang="en-US" altLang="ja-JP" sz="1000" dirty="0"/>
                        <a:t>s750</a:t>
                      </a:r>
                      <a:endParaRPr kumimoji="1" lang="ja-JP" altLang="en-US" sz="1000" dirty="0"/>
                    </a:p>
                  </a:txBody>
                  <a:tcPr anchor="ctr"/>
                </a:tc>
                <a:tc>
                  <a:txBody>
                    <a:bodyPr/>
                    <a:lstStyle/>
                    <a:p>
                      <a:pPr algn="l"/>
                      <a:r>
                        <a:rPr kumimoji="1" lang="ja-JP" altLang="en-US" sz="800" dirty="0"/>
                        <a:t>洗い場での起立着座が困難・浴槽へのまたぎや可動域制限により浴槽内姿勢保持困難</a:t>
                      </a:r>
                    </a:p>
                  </a:txBody>
                  <a:tcPr>
                    <a:solidFill>
                      <a:srgbClr val="FFFF00"/>
                    </a:solidFill>
                  </a:tcPr>
                </a:tc>
                <a:tc>
                  <a:txBody>
                    <a:bodyPr/>
                    <a:lstStyle/>
                    <a:p>
                      <a:pPr algn="ctr"/>
                      <a:r>
                        <a:rPr kumimoji="1" lang="en-US" altLang="ja-JP" sz="1000" dirty="0"/>
                        <a:t>d510</a:t>
                      </a:r>
                      <a:endParaRPr kumimoji="1" lang="ja-JP" altLang="en-US" sz="1000" dirty="0"/>
                    </a:p>
                  </a:txBody>
                  <a:tcPr anchor="ctr"/>
                </a:tc>
                <a:tc>
                  <a:txBody>
                    <a:bodyPr/>
                    <a:lstStyle/>
                    <a:p>
                      <a:pPr algn="l"/>
                      <a:r>
                        <a:rPr kumimoji="1" lang="ja-JP" altLang="en-US" sz="1000" dirty="0"/>
                        <a:t>移動手段獲得のための環境調整ができていない</a:t>
                      </a:r>
                    </a:p>
                  </a:txBody>
                  <a:tcPr>
                    <a:solidFill>
                      <a:srgbClr val="FFFF00"/>
                    </a:solidFill>
                  </a:tcPr>
                </a:tc>
                <a:tc>
                  <a:txBody>
                    <a:bodyPr/>
                    <a:lstStyle/>
                    <a:p>
                      <a:pPr algn="ctr"/>
                      <a:r>
                        <a:rPr kumimoji="1" lang="en-US" altLang="ja-JP" sz="1000" dirty="0"/>
                        <a:t>e120</a:t>
                      </a:r>
                      <a:endParaRPr kumimoji="1" lang="ja-JP" altLang="en-US" sz="1000" dirty="0"/>
                    </a:p>
                  </a:txBody>
                  <a:tcPr anchor="ctr"/>
                </a:tc>
                <a:extLst>
                  <a:ext uri="{0D108BD9-81ED-4DB2-BD59-A6C34878D82A}">
                    <a16:rowId xmlns:a16="http://schemas.microsoft.com/office/drawing/2014/main" val="10002"/>
                  </a:ext>
                </a:extLst>
              </a:tr>
              <a:tr h="246104">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疼痛により荷重や可動困難</a:t>
                      </a:r>
                    </a:p>
                  </a:txBody>
                  <a:tcPr anchor="ctr">
                    <a:solidFill>
                      <a:srgbClr val="FFFF00"/>
                    </a:solidFill>
                  </a:tcPr>
                </a:tc>
                <a:tc>
                  <a:txBody>
                    <a:bodyPr/>
                    <a:lstStyle/>
                    <a:p>
                      <a:pPr algn="ctr"/>
                      <a:r>
                        <a:rPr kumimoji="1" lang="en-US" altLang="ja-JP" sz="1000" dirty="0">
                          <a:solidFill>
                            <a:schemeClr val="tx1"/>
                          </a:solidFill>
                        </a:rPr>
                        <a:t>b280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疼痛により室内、屋外移動困難</a:t>
                      </a:r>
                    </a:p>
                  </a:txBody>
                  <a:tcPr>
                    <a:solidFill>
                      <a:srgbClr val="FFFF00"/>
                    </a:solidFill>
                  </a:tcPr>
                </a:tc>
                <a:tc>
                  <a:txBody>
                    <a:bodyPr/>
                    <a:lstStyle/>
                    <a:p>
                      <a:pPr algn="ctr"/>
                      <a:r>
                        <a:rPr kumimoji="1" lang="en-US" altLang="ja-JP" sz="1000" dirty="0">
                          <a:solidFill>
                            <a:schemeClr val="tx1"/>
                          </a:solidFill>
                        </a:rPr>
                        <a:t>d460</a:t>
                      </a:r>
                      <a:endParaRPr kumimoji="1" lang="ja-JP" altLang="en-US" sz="1000" dirty="0">
                        <a:solidFill>
                          <a:schemeClr val="tx1"/>
                        </a:solidFill>
                      </a:endParaRPr>
                    </a:p>
                  </a:txBody>
                  <a:tcPr anchor="ctr"/>
                </a:tc>
                <a:tc>
                  <a:txBody>
                    <a:bodyPr/>
                    <a:lstStyle/>
                    <a:p>
                      <a:pPr algn="l"/>
                      <a:r>
                        <a:rPr kumimoji="1" lang="ja-JP" altLang="en-US" sz="900" dirty="0">
                          <a:solidFill>
                            <a:schemeClr val="tx1"/>
                          </a:solidFill>
                        </a:rPr>
                        <a:t>入浴での起立着座、移動が困難な環境</a:t>
                      </a:r>
                    </a:p>
                  </a:txBody>
                  <a:tcPr>
                    <a:solidFill>
                      <a:srgbClr val="FFFF00"/>
                    </a:solidFill>
                  </a:tcPr>
                </a:tc>
                <a:tc>
                  <a:txBody>
                    <a:bodyPr/>
                    <a:lstStyle/>
                    <a:p>
                      <a:pPr algn="ctr"/>
                      <a:r>
                        <a:rPr kumimoji="1" lang="en-US" altLang="ja-JP" sz="1000" dirty="0"/>
                        <a:t>e155</a:t>
                      </a:r>
                      <a:endParaRPr kumimoji="1" lang="ja-JP" altLang="en-US" sz="1000" dirty="0"/>
                    </a:p>
                  </a:txBody>
                  <a:tcPr anchor="ctr"/>
                </a:tc>
                <a:extLst>
                  <a:ext uri="{0D108BD9-81ED-4DB2-BD59-A6C34878D82A}">
                    <a16:rowId xmlns:a16="http://schemas.microsoft.com/office/drawing/2014/main" val="10003"/>
                  </a:ext>
                </a:extLst>
              </a:tr>
              <a:tr h="399918">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疼痛により活動困難のためストレスを感じている</a:t>
                      </a:r>
                    </a:p>
                  </a:txBody>
                  <a:tcPr anchor="ctr">
                    <a:solidFill>
                      <a:srgbClr val="FFFF00"/>
                    </a:solidFill>
                  </a:tcPr>
                </a:tc>
                <a:tc>
                  <a:txBody>
                    <a:bodyPr/>
                    <a:lstStyle/>
                    <a:p>
                      <a:pPr algn="ctr"/>
                      <a:r>
                        <a:rPr kumimoji="1" lang="en-US" altLang="ja-JP" sz="1000" dirty="0">
                          <a:solidFill>
                            <a:schemeClr val="tx1"/>
                          </a:solidFill>
                        </a:rPr>
                        <a:t>b130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便座への着座起立が困難</a:t>
                      </a:r>
                    </a:p>
                  </a:txBody>
                  <a:tcPr>
                    <a:solidFill>
                      <a:srgbClr val="FFFF00"/>
                    </a:solidFill>
                  </a:tcPr>
                </a:tc>
                <a:tc>
                  <a:txBody>
                    <a:bodyPr/>
                    <a:lstStyle/>
                    <a:p>
                      <a:pPr algn="ctr"/>
                      <a:r>
                        <a:rPr kumimoji="1" lang="en-US" altLang="ja-JP" sz="1000" dirty="0">
                          <a:solidFill>
                            <a:schemeClr val="tx1"/>
                          </a:solidFill>
                        </a:rPr>
                        <a:t>d530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便座が低く前方空間狭く動作困難</a:t>
                      </a:r>
                    </a:p>
                  </a:txBody>
                  <a:tcPr>
                    <a:solidFill>
                      <a:srgbClr val="FFFF00"/>
                    </a:solidFill>
                  </a:tcPr>
                </a:tc>
                <a:tc>
                  <a:txBody>
                    <a:bodyPr/>
                    <a:lstStyle/>
                    <a:p>
                      <a:pPr algn="ctr"/>
                      <a:r>
                        <a:rPr kumimoji="1" lang="en-US" altLang="ja-JP" sz="1000" dirty="0"/>
                        <a:t>e155</a:t>
                      </a:r>
                      <a:endParaRPr kumimoji="1" lang="ja-JP" altLang="en-US" sz="1000" dirty="0"/>
                    </a:p>
                  </a:txBody>
                  <a:tcPr anchor="ctr"/>
                </a:tc>
                <a:extLst>
                  <a:ext uri="{0D108BD9-81ED-4DB2-BD59-A6C34878D82A}">
                    <a16:rowId xmlns:a16="http://schemas.microsoft.com/office/drawing/2014/main" val="10004"/>
                  </a:ext>
                </a:extLst>
              </a:tr>
              <a:tr h="246104">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糖尿病があり治療中</a:t>
                      </a:r>
                    </a:p>
                  </a:txBody>
                  <a:tcPr anchor="ctr"/>
                </a:tc>
                <a:tc>
                  <a:txBody>
                    <a:bodyPr/>
                    <a:lstStyle/>
                    <a:p>
                      <a:pPr algn="ctr"/>
                      <a:r>
                        <a:rPr kumimoji="1" lang="en-US" altLang="ja-JP" sz="1000" dirty="0">
                          <a:solidFill>
                            <a:schemeClr val="tx1"/>
                          </a:solidFill>
                        </a:rPr>
                        <a:t>b555</a:t>
                      </a:r>
                      <a:endParaRPr kumimoji="1" lang="ja-JP" altLang="en-US" sz="1000" dirty="0">
                        <a:solidFill>
                          <a:schemeClr val="tx1"/>
                        </a:solidFill>
                      </a:endParaRPr>
                    </a:p>
                  </a:txBody>
                  <a:tcPr anchor="ctr"/>
                </a:tc>
                <a:tc>
                  <a:txBody>
                    <a:bodyPr/>
                    <a:lstStyle/>
                    <a:p>
                      <a:pPr algn="l"/>
                      <a:r>
                        <a:rPr kumimoji="1" lang="ja-JP" altLang="en-US" sz="900" dirty="0">
                          <a:solidFill>
                            <a:schemeClr val="tx1"/>
                          </a:solidFill>
                        </a:rPr>
                        <a:t>立位での調理ができず椅子座位で実施</a:t>
                      </a:r>
                    </a:p>
                  </a:txBody>
                  <a:tcPr>
                    <a:solidFill>
                      <a:srgbClr val="FFFF00"/>
                    </a:solidFill>
                  </a:tcPr>
                </a:tc>
                <a:tc>
                  <a:txBody>
                    <a:bodyPr/>
                    <a:lstStyle/>
                    <a:p>
                      <a:pPr algn="ctr"/>
                      <a:r>
                        <a:rPr kumimoji="1" lang="en-US" altLang="ja-JP" sz="1000" dirty="0">
                          <a:solidFill>
                            <a:schemeClr val="tx1"/>
                          </a:solidFill>
                        </a:rPr>
                        <a:t>d630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市営団地のため改修の整備が困難</a:t>
                      </a:r>
                    </a:p>
                  </a:txBody>
                  <a:tcPr>
                    <a:solidFill>
                      <a:srgbClr val="FFFF00"/>
                    </a:solidFill>
                  </a:tcPr>
                </a:tc>
                <a:tc>
                  <a:txBody>
                    <a:bodyPr/>
                    <a:lstStyle/>
                    <a:p>
                      <a:pPr algn="ctr"/>
                      <a:r>
                        <a:rPr kumimoji="1" lang="en-US" altLang="ja-JP" sz="1000" dirty="0"/>
                        <a:t>e150</a:t>
                      </a:r>
                      <a:endParaRPr kumimoji="1" lang="ja-JP" altLang="en-US" sz="1000" dirty="0"/>
                    </a:p>
                  </a:txBody>
                  <a:tcPr anchor="ctr"/>
                </a:tc>
                <a:extLst>
                  <a:ext uri="{0D108BD9-81ED-4DB2-BD59-A6C34878D82A}">
                    <a16:rowId xmlns:a16="http://schemas.microsoft.com/office/drawing/2014/main" val="10005"/>
                  </a:ext>
                </a:extLst>
              </a:tr>
              <a:tr h="338392">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1000" dirty="0">
                          <a:solidFill>
                            <a:schemeClr val="tx1"/>
                          </a:solidFill>
                        </a:rPr>
                        <a:t>右下肢痺れにより転倒や躓きあり</a:t>
                      </a:r>
                    </a:p>
                  </a:txBody>
                  <a:tcPr anchor="ctr">
                    <a:solidFill>
                      <a:srgbClr val="FFFF00"/>
                    </a:solidFill>
                  </a:tcPr>
                </a:tc>
                <a:tc>
                  <a:txBody>
                    <a:bodyPr/>
                    <a:lstStyle/>
                    <a:p>
                      <a:pPr algn="ctr"/>
                      <a:r>
                        <a:rPr kumimoji="1" lang="en-US" altLang="ja-JP" sz="1000" dirty="0">
                          <a:solidFill>
                            <a:schemeClr val="tx1"/>
                          </a:solidFill>
                        </a:rPr>
                        <a:t>b265</a:t>
                      </a:r>
                      <a:endParaRPr kumimoji="1" lang="ja-JP" altLang="en-US" sz="1000" dirty="0">
                        <a:solidFill>
                          <a:schemeClr val="tx1"/>
                        </a:solidFill>
                      </a:endParaRPr>
                    </a:p>
                  </a:txBody>
                  <a:tcPr anchor="ctr"/>
                </a:tc>
                <a:tc>
                  <a:txBody>
                    <a:bodyPr/>
                    <a:lstStyle/>
                    <a:p>
                      <a:pPr algn="l"/>
                      <a:r>
                        <a:rPr kumimoji="1" lang="ja-JP" altLang="en-US" sz="800" dirty="0">
                          <a:solidFill>
                            <a:schemeClr val="tx1"/>
                          </a:solidFill>
                        </a:rPr>
                        <a:t>掃除、洗濯に疼痛があり無理な姿勢で行っている</a:t>
                      </a:r>
                    </a:p>
                  </a:txBody>
                  <a:tcPr>
                    <a:solidFill>
                      <a:srgbClr val="FFFF00"/>
                    </a:solidFill>
                  </a:tcPr>
                </a:tc>
                <a:tc>
                  <a:txBody>
                    <a:bodyPr/>
                    <a:lstStyle/>
                    <a:p>
                      <a:pPr algn="ctr"/>
                      <a:r>
                        <a:rPr kumimoji="1" lang="en-US" altLang="ja-JP" sz="1000" dirty="0">
                          <a:solidFill>
                            <a:schemeClr val="tx1"/>
                          </a:solidFill>
                        </a:rPr>
                        <a:t>d640</a:t>
                      </a:r>
                      <a:endParaRPr kumimoji="1" lang="ja-JP" altLang="en-US" sz="1000" dirty="0">
                        <a:solidFill>
                          <a:schemeClr val="tx1"/>
                        </a:solidFill>
                      </a:endParaRPr>
                    </a:p>
                  </a:txBody>
                  <a:tcPr anchor="ctr"/>
                </a:tc>
                <a:tc>
                  <a:txBody>
                    <a:bodyPr/>
                    <a:lstStyle/>
                    <a:p>
                      <a:pPr algn="l"/>
                      <a:endParaRPr kumimoji="1" lang="ja-JP" altLang="en-US" sz="1000" dirty="0">
                        <a:solidFill>
                          <a:schemeClr val="tx1"/>
                        </a:solidFill>
                      </a:endParaRPr>
                    </a:p>
                  </a:txBody>
                  <a:tcPr/>
                </a:tc>
                <a:tc>
                  <a:txBody>
                    <a:bodyPr/>
                    <a:lstStyle/>
                    <a:p>
                      <a:pPr algn="ctr"/>
                      <a:endParaRPr kumimoji="1" lang="ja-JP" altLang="en-US" sz="1000" dirty="0"/>
                    </a:p>
                  </a:txBody>
                  <a:tcPr anchor="ctr"/>
                </a:tc>
                <a:extLst>
                  <a:ext uri="{0D108BD9-81ED-4DB2-BD59-A6C34878D82A}">
                    <a16:rowId xmlns:a16="http://schemas.microsoft.com/office/drawing/2014/main" val="10006"/>
                  </a:ext>
                </a:extLst>
              </a:tr>
              <a:tr h="246104">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1000" dirty="0">
                          <a:solidFill>
                            <a:schemeClr val="tx1"/>
                          </a:solidFill>
                        </a:rPr>
                        <a:t>主治医と相談し再手術検討中</a:t>
                      </a:r>
                    </a:p>
                  </a:txBody>
                  <a:tcPr anchor="ctr">
                    <a:solidFill>
                      <a:srgbClr val="FFFF00"/>
                    </a:solidFill>
                  </a:tcPr>
                </a:tc>
                <a:tc>
                  <a:txBody>
                    <a:bodyPr/>
                    <a:lstStyle/>
                    <a:p>
                      <a:pPr algn="ctr"/>
                      <a:r>
                        <a:rPr kumimoji="1" lang="en-US" altLang="ja-JP" sz="1000" dirty="0">
                          <a:solidFill>
                            <a:schemeClr val="tx1"/>
                          </a:solidFill>
                        </a:rPr>
                        <a:t>s750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清潔への意識が高く入浴が好き</a:t>
                      </a:r>
                    </a:p>
                  </a:txBody>
                  <a:tcPr>
                    <a:solidFill>
                      <a:srgbClr val="FFFF00"/>
                    </a:solidFill>
                  </a:tcPr>
                </a:tc>
                <a:tc>
                  <a:txBody>
                    <a:bodyPr/>
                    <a:lstStyle/>
                    <a:p>
                      <a:pPr algn="ctr"/>
                      <a:r>
                        <a:rPr kumimoji="1" lang="en-US" altLang="ja-JP" sz="1000" dirty="0">
                          <a:solidFill>
                            <a:schemeClr val="tx1"/>
                          </a:solidFill>
                        </a:rPr>
                        <a:t>d510</a:t>
                      </a:r>
                      <a:endParaRPr kumimoji="1" lang="ja-JP" altLang="en-US" sz="1000" dirty="0">
                        <a:solidFill>
                          <a:schemeClr val="tx1"/>
                        </a:solidFill>
                      </a:endParaRPr>
                    </a:p>
                  </a:txBody>
                  <a:tcPr anchor="ctr"/>
                </a:tc>
                <a:tc>
                  <a:txBody>
                    <a:bodyPr/>
                    <a:lstStyle/>
                    <a:p>
                      <a:pPr algn="l"/>
                      <a:r>
                        <a:rPr kumimoji="1" lang="ja-JP" altLang="en-US" sz="900" dirty="0">
                          <a:solidFill>
                            <a:schemeClr val="tx1"/>
                          </a:solidFill>
                        </a:rPr>
                        <a:t>家庭菜園があり沢山野菜を育てている</a:t>
                      </a:r>
                    </a:p>
                  </a:txBody>
                  <a:tcPr>
                    <a:solidFill>
                      <a:srgbClr val="FFFF00"/>
                    </a:solidFill>
                  </a:tcPr>
                </a:tc>
                <a:tc>
                  <a:txBody>
                    <a:bodyPr/>
                    <a:lstStyle/>
                    <a:p>
                      <a:pPr algn="ctr"/>
                      <a:r>
                        <a:rPr kumimoji="1" lang="en-US" altLang="ja-JP" sz="1000" dirty="0"/>
                        <a:t>e110</a:t>
                      </a:r>
                      <a:endParaRPr kumimoji="1" lang="ja-JP" altLang="en-US" sz="1000" dirty="0"/>
                    </a:p>
                  </a:txBody>
                  <a:tcPr anchor="ctr"/>
                </a:tc>
                <a:extLst>
                  <a:ext uri="{0D108BD9-81ED-4DB2-BD59-A6C34878D82A}">
                    <a16:rowId xmlns:a16="http://schemas.microsoft.com/office/drawing/2014/main" val="10007"/>
                  </a:ext>
                </a:extLst>
              </a:tr>
              <a:tr h="246104">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solidFill>
                            <a:schemeClr val="tx1"/>
                          </a:solidFill>
                        </a:rPr>
                        <a:t>社交的で団地住人との寄り合いがある</a:t>
                      </a:r>
                    </a:p>
                  </a:txBody>
                  <a:tcPr anchor="ctr">
                    <a:solidFill>
                      <a:srgbClr val="FFFF00"/>
                    </a:solidFill>
                  </a:tcPr>
                </a:tc>
                <a:tc>
                  <a:txBody>
                    <a:bodyPr/>
                    <a:lstStyle/>
                    <a:p>
                      <a:pPr algn="ctr"/>
                      <a:r>
                        <a:rPr kumimoji="1" lang="en-US" altLang="ja-JP" sz="1000" dirty="0">
                          <a:solidFill>
                            <a:schemeClr val="tx1"/>
                          </a:solidFill>
                        </a:rPr>
                        <a:t>b126</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調理が好きで振舞うことが楽しみ</a:t>
                      </a:r>
                    </a:p>
                  </a:txBody>
                  <a:tcPr>
                    <a:solidFill>
                      <a:srgbClr val="FFFF00"/>
                    </a:solidFill>
                  </a:tcPr>
                </a:tc>
                <a:tc>
                  <a:txBody>
                    <a:bodyPr/>
                    <a:lstStyle/>
                    <a:p>
                      <a:pPr algn="ctr"/>
                      <a:r>
                        <a:rPr kumimoji="1" lang="en-US" altLang="ja-JP" sz="1000" dirty="0">
                          <a:solidFill>
                            <a:schemeClr val="tx1"/>
                          </a:solidFill>
                        </a:rPr>
                        <a:t>d630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団地住人との長い付き合いがある</a:t>
                      </a:r>
                    </a:p>
                  </a:txBody>
                  <a:tcPr>
                    <a:solidFill>
                      <a:srgbClr val="FFFF00"/>
                    </a:solidFill>
                  </a:tcPr>
                </a:tc>
                <a:tc>
                  <a:txBody>
                    <a:bodyPr/>
                    <a:lstStyle/>
                    <a:p>
                      <a:pPr algn="ctr"/>
                      <a:r>
                        <a:rPr kumimoji="1" lang="en-US" altLang="ja-JP" sz="1000" dirty="0"/>
                        <a:t>e325</a:t>
                      </a:r>
                      <a:endParaRPr kumimoji="1" lang="ja-JP" altLang="en-US" sz="1000" dirty="0"/>
                    </a:p>
                  </a:txBody>
                  <a:tcPr anchor="ctr"/>
                </a:tc>
                <a:extLst>
                  <a:ext uri="{0D108BD9-81ED-4DB2-BD59-A6C34878D82A}">
                    <a16:rowId xmlns:a16="http://schemas.microsoft.com/office/drawing/2014/main" val="10008"/>
                  </a:ext>
                </a:extLst>
              </a:tr>
              <a:tr h="246104">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1000" dirty="0">
                          <a:solidFill>
                            <a:schemeClr val="tx1"/>
                          </a:solidFill>
                        </a:rPr>
                        <a:t>自立心が強い</a:t>
                      </a:r>
                    </a:p>
                  </a:txBody>
                  <a:tcPr anchor="ctr">
                    <a:solidFill>
                      <a:srgbClr val="FFFF00"/>
                    </a:solidFill>
                  </a:tcPr>
                </a:tc>
                <a:tc>
                  <a:txBody>
                    <a:bodyPr/>
                    <a:lstStyle/>
                    <a:p>
                      <a:pPr algn="ctr"/>
                      <a:r>
                        <a:rPr kumimoji="1" lang="en-US" altLang="ja-JP" sz="1000" dirty="0">
                          <a:solidFill>
                            <a:schemeClr val="tx1"/>
                          </a:solidFill>
                        </a:rPr>
                        <a:t>s130</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電動自転車で外出していた</a:t>
                      </a:r>
                    </a:p>
                  </a:txBody>
                  <a:tcPr>
                    <a:solidFill>
                      <a:srgbClr val="FFFF00"/>
                    </a:solidFill>
                  </a:tcPr>
                </a:tc>
                <a:tc>
                  <a:txBody>
                    <a:bodyPr/>
                    <a:lstStyle/>
                    <a:p>
                      <a:pPr algn="ctr"/>
                      <a:r>
                        <a:rPr kumimoji="1" lang="en-US" altLang="ja-JP" sz="1000" dirty="0">
                          <a:solidFill>
                            <a:schemeClr val="tx1"/>
                          </a:solidFill>
                        </a:rPr>
                        <a:t>d475</a:t>
                      </a:r>
                      <a:endParaRPr kumimoji="1" lang="ja-JP" altLang="en-US" sz="1000" dirty="0">
                        <a:solidFill>
                          <a:schemeClr val="tx1"/>
                        </a:solidFill>
                      </a:endParaRPr>
                    </a:p>
                  </a:txBody>
                  <a:tcPr anchor="ctr"/>
                </a:tc>
                <a:tc>
                  <a:txBody>
                    <a:bodyPr/>
                    <a:lstStyle/>
                    <a:p>
                      <a:pPr algn="l"/>
                      <a:r>
                        <a:rPr kumimoji="1" lang="ja-JP" altLang="en-US" sz="1000" dirty="0">
                          <a:solidFill>
                            <a:schemeClr val="tx1"/>
                          </a:solidFill>
                        </a:rPr>
                        <a:t>電動自転車を持っている</a:t>
                      </a:r>
                    </a:p>
                  </a:txBody>
                  <a:tcPr>
                    <a:solidFill>
                      <a:srgbClr val="FFFF00"/>
                    </a:solidFill>
                  </a:tcPr>
                </a:tc>
                <a:tc>
                  <a:txBody>
                    <a:bodyPr/>
                    <a:lstStyle/>
                    <a:p>
                      <a:pPr algn="ctr"/>
                      <a:r>
                        <a:rPr kumimoji="1" lang="en-US" altLang="ja-JP" sz="1000" dirty="0"/>
                        <a:t>e120</a:t>
                      </a:r>
                      <a:endParaRPr kumimoji="1" lang="ja-JP" altLang="en-US" sz="1000" dirty="0"/>
                    </a:p>
                  </a:txBody>
                  <a:tcPr anchor="ctr"/>
                </a:tc>
                <a:extLst>
                  <a:ext uri="{0D108BD9-81ED-4DB2-BD59-A6C34878D82A}">
                    <a16:rowId xmlns:a16="http://schemas.microsoft.com/office/drawing/2014/main" val="10009"/>
                  </a:ext>
                </a:extLst>
              </a:tr>
              <a:tr h="246104">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solidFill>
                          <a:schemeClr val="tx1"/>
                        </a:solidFill>
                      </a:endParaRPr>
                    </a:p>
                  </a:txBody>
                  <a:tcPr anchor="ctr"/>
                </a:tc>
                <a:tc>
                  <a:txBody>
                    <a:bodyPr/>
                    <a:lstStyle/>
                    <a:p>
                      <a:pPr algn="ctr"/>
                      <a:endParaRPr kumimoji="1" lang="ja-JP" altLang="en-US" sz="1000" dirty="0">
                        <a:solidFill>
                          <a:schemeClr val="tx1"/>
                        </a:solidFill>
                      </a:endParaRPr>
                    </a:p>
                  </a:txBody>
                  <a:tcPr anchor="ctr"/>
                </a:tc>
                <a:tc>
                  <a:txBody>
                    <a:bodyPr/>
                    <a:lstStyle/>
                    <a:p>
                      <a:pPr algn="l"/>
                      <a:r>
                        <a:rPr kumimoji="1" lang="ja-JP" altLang="en-US" sz="900" dirty="0">
                          <a:solidFill>
                            <a:schemeClr val="tx1"/>
                          </a:solidFill>
                        </a:rPr>
                        <a:t>家族の協力あり買い物へ行くことが可能</a:t>
                      </a:r>
                    </a:p>
                  </a:txBody>
                  <a:tcPr>
                    <a:solidFill>
                      <a:srgbClr val="FFFF00"/>
                    </a:solidFill>
                  </a:tcPr>
                </a:tc>
                <a:tc>
                  <a:txBody>
                    <a:bodyPr/>
                    <a:lstStyle/>
                    <a:p>
                      <a:pPr algn="ctr"/>
                      <a:r>
                        <a:rPr kumimoji="1" lang="en-US" altLang="ja-JP" sz="1000" dirty="0">
                          <a:solidFill>
                            <a:schemeClr val="tx1"/>
                          </a:solidFill>
                        </a:rPr>
                        <a:t>d760</a:t>
                      </a:r>
                      <a:endParaRPr kumimoji="1" lang="ja-JP" altLang="en-US" sz="1000" dirty="0">
                        <a:solidFill>
                          <a:schemeClr val="tx1"/>
                        </a:solidFill>
                      </a:endParaRPr>
                    </a:p>
                  </a:txBody>
                  <a:tcPr anchor="ctr"/>
                </a:tc>
                <a:tc>
                  <a:txBody>
                    <a:bodyPr/>
                    <a:lstStyle/>
                    <a:p>
                      <a:pPr algn="l"/>
                      <a:endParaRPr kumimoji="1" lang="ja-JP" altLang="en-US" sz="1000" dirty="0">
                        <a:solidFill>
                          <a:schemeClr val="tx1"/>
                        </a:solidFill>
                      </a:endParaRPr>
                    </a:p>
                  </a:txBody>
                  <a:tcPr/>
                </a:tc>
                <a:tc>
                  <a:txBody>
                    <a:bodyPr/>
                    <a:lstStyle/>
                    <a:p>
                      <a:pPr algn="ctr"/>
                      <a:endParaRPr kumimoji="1" lang="ja-JP" altLang="en-US" sz="1000" dirty="0"/>
                    </a:p>
                  </a:txBody>
                  <a:tcPr anchor="ctr"/>
                </a:tc>
                <a:extLst>
                  <a:ext uri="{0D108BD9-81ED-4DB2-BD59-A6C34878D82A}">
                    <a16:rowId xmlns:a16="http://schemas.microsoft.com/office/drawing/2014/main" val="10010"/>
                  </a:ext>
                </a:extLst>
              </a:tr>
              <a:tr h="246104">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1000" dirty="0">
                        <a:solidFill>
                          <a:schemeClr val="tx1"/>
                        </a:solidFill>
                      </a:endParaRPr>
                    </a:p>
                  </a:txBody>
                  <a:tcPr anchor="ctr"/>
                </a:tc>
                <a:tc>
                  <a:txBody>
                    <a:bodyPr/>
                    <a:lstStyle/>
                    <a:p>
                      <a:pPr algn="ctr"/>
                      <a:endParaRPr kumimoji="1" lang="ja-JP" altLang="en-US" sz="1000" dirty="0">
                        <a:solidFill>
                          <a:schemeClr val="tx1"/>
                        </a:solidFill>
                      </a:endParaRPr>
                    </a:p>
                  </a:txBody>
                  <a:tcPr anchor="ctr"/>
                </a:tc>
                <a:tc>
                  <a:txBody>
                    <a:bodyPr/>
                    <a:lstStyle/>
                    <a:p>
                      <a:pPr algn="l"/>
                      <a:endParaRPr kumimoji="1" lang="ja-JP" altLang="en-US" sz="1000" dirty="0">
                        <a:solidFill>
                          <a:schemeClr val="tx1"/>
                        </a:solidFill>
                      </a:endParaRPr>
                    </a:p>
                  </a:txBody>
                  <a:tcPr/>
                </a:tc>
                <a:tc>
                  <a:txBody>
                    <a:bodyPr/>
                    <a:lstStyle/>
                    <a:p>
                      <a:pPr algn="ctr"/>
                      <a:endParaRPr kumimoji="1" lang="ja-JP" altLang="en-US" sz="1000" dirty="0">
                        <a:solidFill>
                          <a:schemeClr val="tx1"/>
                        </a:solidFill>
                      </a:endParaRPr>
                    </a:p>
                  </a:txBody>
                  <a:tcPr anchor="ctr"/>
                </a:tc>
                <a:tc>
                  <a:txBody>
                    <a:bodyPr/>
                    <a:lstStyle/>
                    <a:p>
                      <a:pPr algn="l"/>
                      <a:endParaRPr kumimoji="1" lang="ja-JP" altLang="en-US" sz="1000" dirty="0">
                        <a:solidFill>
                          <a:schemeClr val="tx1"/>
                        </a:solidFill>
                      </a:endParaRPr>
                    </a:p>
                  </a:txBody>
                  <a:tcPr/>
                </a:tc>
                <a:tc>
                  <a:txBody>
                    <a:bodyPr/>
                    <a:lstStyle/>
                    <a:p>
                      <a:pPr algn="ctr"/>
                      <a:endParaRPr kumimoji="1" lang="ja-JP" altLang="en-US" sz="10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96442" y="1197802"/>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73529" y="5567457"/>
            <a:ext cx="7868678" cy="589039"/>
            <a:chOff x="71100" y="6178456"/>
            <a:chExt cx="9061449" cy="589039"/>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600" dirty="0">
                <a:solidFill>
                  <a:prstClr val="black"/>
                </a:solidFill>
                <a:latin typeface="ＭＳ Ｐゴシック"/>
                <a:ea typeface="ＭＳ Ｐゴシック"/>
              </a:endParaRPr>
            </a:p>
          </p:txBody>
        </p:sp>
        <p:sp>
          <p:nvSpPr>
            <p:cNvPr id="69" name="角丸四角形 68"/>
            <p:cNvSpPr/>
            <p:nvPr/>
          </p:nvSpPr>
          <p:spPr>
            <a:xfrm>
              <a:off x="71100" y="6183226"/>
              <a:ext cx="1259330" cy="584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自立支援に</a:t>
              </a:r>
              <a:endParaRPr lang="en-US" altLang="ja-JP" sz="8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向けた</a:t>
              </a:r>
              <a:endParaRPr lang="en-US" altLang="ja-JP" sz="8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本ケースの</a:t>
              </a:r>
              <a:endParaRPr lang="en-US" altLang="ja-JP" sz="8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ポイント</a:t>
              </a:r>
              <a:endParaRPr lang="en-US" altLang="ja-JP" sz="800" dirty="0">
                <a:solidFill>
                  <a:prstClr val="white"/>
                </a:solidFill>
                <a:latin typeface="ＭＳ Ｐゴシック"/>
                <a:ea typeface="ＭＳ Ｐゴシック"/>
              </a:endParaRPr>
            </a:p>
          </p:txBody>
        </p:sp>
        <p:sp>
          <p:nvSpPr>
            <p:cNvPr id="70" name="テキスト ボックス 69"/>
            <p:cNvSpPr txBox="1"/>
            <p:nvPr/>
          </p:nvSpPr>
          <p:spPr>
            <a:xfrm>
              <a:off x="1418749" y="6185820"/>
              <a:ext cx="7713800" cy="577081"/>
            </a:xfrm>
            <a:prstGeom prst="rect">
              <a:avLst/>
            </a:prstGeom>
            <a:noFill/>
          </p:spPr>
          <p:txBody>
            <a:bodyPr wrap="square" rtlCol="0">
              <a:spAutoFit/>
            </a:bodyPr>
            <a:lstStyle/>
            <a:p>
              <a:pPr defTabSz="633039"/>
              <a:r>
                <a:rPr lang="ja-JP" altLang="en-US" sz="1050" spc="-150" dirty="0">
                  <a:latin typeface="ＭＳ ゴシック" panose="020B0609070205080204" pitchFamily="49" charset="-128"/>
                  <a:ea typeface="ＭＳ ゴシック" panose="020B0609070205080204" pitchFamily="49" charset="-128"/>
                </a:rPr>
                <a:t>活動していた（野菜作り、調理、掃除、プールなど）が継続できるように室内移動の安定を手すりや歩行車にて実施。トイレの補高設置し膝関節保護、風呂場にシャワー椅子常設し動作安定図るためにドアを改修。基礎疾患に対して自主訓練や生活上の留意など共有しリスク管理を実施。</a:t>
              </a:r>
              <a:endParaRPr lang="en-US" altLang="ja-JP" sz="1050" spc="-150" dirty="0">
                <a:latin typeface="ＭＳ ゴシック" panose="020B0609070205080204" pitchFamily="49" charset="-128"/>
                <a:ea typeface="ＭＳ ゴシック" panose="020B0609070205080204" pitchFamily="49" charset="-128"/>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82047" y="4290266"/>
            <a:ext cx="7768603" cy="2540336"/>
            <a:chOff x="221641" y="1228568"/>
            <a:chExt cx="7624214" cy="2520105"/>
          </a:xfrm>
        </p:grpSpPr>
        <p:sp>
          <p:nvSpPr>
            <p:cNvPr id="22" name="角丸四角形 3">
              <a:extLst>
                <a:ext uri="{FF2B5EF4-FFF2-40B4-BE49-F238E27FC236}">
                  <a16:creationId xmlns:a16="http://schemas.microsoft.com/office/drawing/2014/main" id="{02CA2A26-65E9-4231-AFDE-8A6FC4AF5012}"/>
                </a:ext>
              </a:extLst>
            </p:cNvPr>
            <p:cNvSpPr/>
            <p:nvPr/>
          </p:nvSpPr>
          <p:spPr>
            <a:xfrm>
              <a:off x="241561" y="1259727"/>
              <a:ext cx="7604294"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235768" y="1257842"/>
              <a:ext cx="1113813"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221641" y="3160108"/>
              <a:ext cx="1127806" cy="588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66913" y="3450547"/>
              <a:ext cx="1913338" cy="251894"/>
            </a:xfrm>
            <a:prstGeom prst="rect">
              <a:avLst/>
            </a:prstGeom>
            <a:noFill/>
          </p:spPr>
          <p:txBody>
            <a:bodyPr wrap="none" rtlCol="0">
              <a:spAutoFit/>
            </a:bodyPr>
            <a:lstStyle/>
            <a:p>
              <a:r>
                <a:rPr lang="ja-JP" altLang="en-US" sz="1050" dirty="0"/>
                <a:t>実行度　</a:t>
              </a:r>
              <a:r>
                <a:rPr lang="en-US" altLang="ja-JP" sz="1050" dirty="0"/>
                <a:t>2</a:t>
              </a:r>
              <a:r>
                <a:rPr lang="ja-JP" altLang="en-US" sz="1050" dirty="0"/>
                <a:t>→</a:t>
              </a:r>
              <a:r>
                <a:rPr lang="en-US" altLang="ja-JP" sz="1050" dirty="0"/>
                <a:t>10</a:t>
              </a:r>
              <a:r>
                <a:rPr lang="ja-JP" altLang="en-US" sz="1050" dirty="0"/>
                <a:t>　　満足度</a:t>
              </a:r>
              <a:r>
                <a:rPr lang="en-US" altLang="ja-JP" sz="1050" dirty="0"/>
                <a:t>2</a:t>
              </a:r>
              <a:r>
                <a:rPr lang="ja-JP" altLang="en-US" sz="1050" dirty="0"/>
                <a:t>→</a:t>
              </a:r>
              <a:r>
                <a:rPr lang="en-US" altLang="ja-JP" sz="1050" dirty="0"/>
                <a:t>10</a:t>
              </a:r>
              <a:r>
                <a:rPr lang="ja-JP" altLang="en-US" sz="1050" dirty="0"/>
                <a:t> </a:t>
              </a:r>
            </a:p>
          </p:txBody>
        </p:sp>
        <p:sp>
          <p:nvSpPr>
            <p:cNvPr id="28" name="テキスト ボックス 27">
              <a:extLst>
                <a:ext uri="{FF2B5EF4-FFF2-40B4-BE49-F238E27FC236}">
                  <a16:creationId xmlns:a16="http://schemas.microsoft.com/office/drawing/2014/main" id="{35BEC973-27B4-49A0-9194-CC7667660517}"/>
                </a:ext>
              </a:extLst>
            </p:cNvPr>
            <p:cNvSpPr txBox="1"/>
            <p:nvPr/>
          </p:nvSpPr>
          <p:spPr>
            <a:xfrm>
              <a:off x="1381929" y="1228568"/>
              <a:ext cx="6222694" cy="461665"/>
            </a:xfrm>
            <a:prstGeom prst="rect">
              <a:avLst/>
            </a:prstGeom>
            <a:noFill/>
          </p:spPr>
          <p:txBody>
            <a:bodyPr wrap="square" rtlCol="0">
              <a:spAutoFit/>
            </a:bodyPr>
            <a:lstStyle/>
            <a:p>
              <a:r>
                <a:rPr lang="ja-JP" altLang="en-US" sz="800" dirty="0"/>
                <a:t>体調に合わせた道具を活用することにより、膝の痛みや腫れを少なくし、室内での生活が行いやすくなる</a:t>
              </a:r>
              <a:r>
                <a:rPr lang="ja-JP" altLang="en-US" sz="800" dirty="0">
                  <a:solidFill>
                    <a:srgbClr val="FF0000"/>
                  </a:solidFill>
                </a:rPr>
                <a:t>。</a:t>
              </a:r>
              <a:endParaRPr lang="en-US" altLang="ja-JP" sz="800" dirty="0">
                <a:solidFill>
                  <a:srgbClr val="FF0000"/>
                </a:solidFill>
              </a:endParaRPr>
            </a:p>
            <a:p>
              <a:r>
                <a:rPr lang="ja-JP" altLang="en-US" sz="800" dirty="0"/>
                <a:t>トイレでの起立着座を容易に</a:t>
              </a:r>
              <a:r>
                <a:rPr lang="ja-JP" altLang="en-US" sz="800" dirty="0" err="1"/>
                <a:t>し</a:t>
              </a:r>
              <a:r>
                <a:rPr lang="ja-JP" altLang="en-US" sz="800" dirty="0"/>
                <a:t>膝を保護、可動域制限がある中でも入浴可能となる方法提案、洗濯物の運搬など安定して移動できる環境作り、転倒なく一人暮らしが継続できる</a:t>
              </a:r>
              <a:r>
                <a:rPr lang="ja-JP" altLang="en-US" sz="800" dirty="0">
                  <a:solidFill>
                    <a:srgbClr val="FF0000"/>
                  </a:solidFill>
                </a:rPr>
                <a:t>。</a:t>
              </a:r>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92385" y="6249699"/>
            <a:ext cx="7791985" cy="560336"/>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41550" y="6305275"/>
            <a:ext cx="1911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5" y="505972"/>
            <a:ext cx="766687" cy="261610"/>
          </a:xfrm>
          <a:prstGeom prst="rect">
            <a:avLst/>
          </a:prstGeom>
          <a:noFill/>
        </p:spPr>
        <p:txBody>
          <a:bodyPr wrap="square" rtlCol="0">
            <a:spAutoFit/>
          </a:bodyPr>
          <a:lstStyle/>
          <a:p>
            <a:r>
              <a:rPr lang="ja-JP" altLang="en-US" sz="1100" dirty="0"/>
              <a:t>要支援１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31" y="800696"/>
            <a:ext cx="604137" cy="261610"/>
          </a:xfrm>
          <a:prstGeom prst="rect">
            <a:avLst/>
          </a:prstGeom>
          <a:noFill/>
        </p:spPr>
        <p:txBody>
          <a:bodyPr wrap="square" rtlCol="0">
            <a:spAutoFit/>
          </a:bodyPr>
          <a:lstStyle/>
          <a:p>
            <a:r>
              <a:rPr lang="ja-JP" altLang="en-US" sz="1100" dirty="0"/>
              <a:t>廃用</a:t>
            </a:r>
          </a:p>
        </p:txBody>
      </p:sp>
      <p:sp>
        <p:nvSpPr>
          <p:cNvPr id="60" name="テキスト ボックス 59">
            <a:extLst>
              <a:ext uri="{FF2B5EF4-FFF2-40B4-BE49-F238E27FC236}">
                <a16:creationId xmlns:a16="http://schemas.microsoft.com/office/drawing/2014/main" id="{79123FA6-B7AA-4236-A468-BE9C0BCFBBBA}"/>
              </a:ext>
            </a:extLst>
          </p:cNvPr>
          <p:cNvSpPr txBox="1"/>
          <p:nvPr/>
        </p:nvSpPr>
        <p:spPr>
          <a:xfrm>
            <a:off x="1247031" y="4756905"/>
            <a:ext cx="5837732" cy="830997"/>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endParaRPr lang="en-US" altLang="ja-JP" sz="1200" dirty="0"/>
          </a:p>
          <a:p>
            <a:r>
              <a:rPr lang="ja-JP" altLang="en-US" sz="1200" dirty="0"/>
              <a:t>■</a:t>
            </a:r>
            <a:r>
              <a:rPr lang="ja-JP" altLang="ja-JP" sz="1200" dirty="0"/>
              <a:t>目標の合意</a:t>
            </a:r>
            <a:r>
              <a:rPr lang="ja-JP" altLang="en-US" sz="1200" dirty="0"/>
              <a:t>　□自主訓練　■</a:t>
            </a:r>
            <a:r>
              <a:rPr lang="ja-JP" altLang="ja-JP" sz="1200" dirty="0"/>
              <a:t>活動・参加を意識したプラン</a:t>
            </a:r>
            <a:r>
              <a:rPr lang="ja-JP" altLang="en-US" sz="1200" dirty="0"/>
              <a:t>　□</a:t>
            </a:r>
            <a:r>
              <a:rPr lang="ja-JP" altLang="ja-JP" sz="1200" dirty="0"/>
              <a:t>無理のないプラン</a:t>
            </a:r>
            <a:endParaRPr lang="en-US" altLang="ja-JP" sz="1200" dirty="0"/>
          </a:p>
          <a:p>
            <a:r>
              <a:rPr lang="ja-JP" altLang="en-US" sz="1200" dirty="0"/>
              <a:t>□</a:t>
            </a:r>
            <a:r>
              <a:rPr lang="ja-JP" altLang="ja-JP" sz="1200" dirty="0"/>
              <a:t>本人・家族への説明</a:t>
            </a:r>
            <a:r>
              <a:rPr lang="ja-JP" altLang="en-US" sz="1200" dirty="0"/>
              <a:t>　■</a:t>
            </a:r>
            <a:r>
              <a:rPr lang="ja-JP" altLang="ja-JP" sz="1200" dirty="0"/>
              <a:t>関連機関との連絡・調整</a:t>
            </a:r>
            <a:r>
              <a:rPr lang="ja-JP" altLang="en-US" sz="1200" dirty="0"/>
              <a:t>□</a:t>
            </a:r>
            <a:r>
              <a:rPr lang="ja-JP" altLang="ja-JP" sz="1200" dirty="0"/>
              <a:t>インフォーマルサービスの活用</a:t>
            </a:r>
            <a:endParaRPr lang="en-US" altLang="ja-JP" sz="1200" dirty="0"/>
          </a:p>
          <a:p>
            <a:r>
              <a:rPr lang="ja-JP" altLang="en-US" sz="1200" dirty="0"/>
              <a:t>□</a:t>
            </a:r>
            <a:r>
              <a:rPr lang="ja-JP" altLang="ja-JP" sz="1200" dirty="0"/>
              <a:t>その他</a:t>
            </a:r>
            <a:r>
              <a:rPr lang="ja-JP" altLang="en-US" sz="1200" dirty="0"/>
              <a:t>（　　　　　　　　　　　　　　　　　　　　　　　　　　　　　　　　　　　　　　　　　　　　　）</a:t>
            </a:r>
            <a:endParaRPr lang="ja-JP" altLang="ja-JP" sz="1200" dirty="0"/>
          </a:p>
        </p:txBody>
      </p:sp>
      <p:sp>
        <p:nvSpPr>
          <p:cNvPr id="39" name="テキスト ボックス 38">
            <a:extLst>
              <a:ext uri="{FF2B5EF4-FFF2-40B4-BE49-F238E27FC236}">
                <a16:creationId xmlns:a16="http://schemas.microsoft.com/office/drawing/2014/main" id="{35BEC973-27B4-49A0-9194-CC7667660517}"/>
              </a:ext>
            </a:extLst>
          </p:cNvPr>
          <p:cNvSpPr txBox="1"/>
          <p:nvPr/>
        </p:nvSpPr>
        <p:spPr>
          <a:xfrm>
            <a:off x="3098121" y="6249703"/>
            <a:ext cx="4752528" cy="507831"/>
          </a:xfrm>
          <a:prstGeom prst="rect">
            <a:avLst/>
          </a:prstGeom>
          <a:noFill/>
        </p:spPr>
        <p:txBody>
          <a:bodyPr wrap="square" rtlCol="0">
            <a:spAutoFit/>
          </a:bodyPr>
          <a:lstStyle/>
          <a:p>
            <a:pPr defTabSz="633039"/>
            <a:r>
              <a:rPr lang="ja-JP" altLang="en-US" sz="900" spc="-150" dirty="0">
                <a:latin typeface="ＭＳ ゴシック" panose="020B0609070205080204" pitchFamily="49" charset="-128"/>
                <a:ea typeface="ＭＳ ゴシック" panose="020B0609070205080204" pitchFamily="49" charset="-128"/>
              </a:rPr>
              <a:t>福祉用具や改修により関節保護での活動が行え、久しぶりに浴槽に入れるようになった。運搬も安心して行え、洗濯掃除なども可能。調理も座いす使用し何品も調理。玄関出入りも安定し家庭菜園からの収穫も可能。介入終了後、継続した運動と体力評価目的に近くのサロンに行ってみる予定。</a:t>
            </a:r>
            <a:endParaRPr lang="en-US" altLang="ja-JP" sz="900" spc="-150" dirty="0">
              <a:latin typeface="ＭＳ ゴシック" panose="020B0609070205080204" pitchFamily="49" charset="-128"/>
              <a:ea typeface="ＭＳ ゴシック" panose="020B0609070205080204" pitchFamily="49" charset="-128"/>
            </a:endParaRPr>
          </a:p>
        </p:txBody>
      </p:sp>
      <p:pic>
        <p:nvPicPr>
          <p:cNvPr id="40" name="Picture 2"/>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brightnessContrast bright="71000"/>
                    </a14:imgEffect>
                  </a14:imgLayer>
                </a14:imgProps>
              </a:ext>
              <a:ext uri="{28A0092B-C50C-407E-A947-70E740481C1C}">
                <a14:useLocalDpi xmlns:a14="http://schemas.microsoft.com/office/drawing/2010/main" val="0"/>
              </a:ext>
            </a:extLst>
          </a:blip>
          <a:srcRect l="21701" t="10765" r="10818" b="32298"/>
          <a:stretch/>
        </p:blipFill>
        <p:spPr bwMode="auto">
          <a:xfrm>
            <a:off x="7995424" y="4325828"/>
            <a:ext cx="953356" cy="119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55000"/>
                    </a14:imgEffect>
                  </a14:imgLayer>
                </a14:imgProps>
              </a:ext>
              <a:ext uri="{28A0092B-C50C-407E-A947-70E740481C1C}">
                <a14:useLocalDpi xmlns:a14="http://schemas.microsoft.com/office/drawing/2010/main" val="0"/>
              </a:ext>
            </a:extLst>
          </a:blip>
          <a:srcRect l="23418" t="29798" r="20144" b="19834"/>
          <a:stretch/>
        </p:blipFill>
        <p:spPr bwMode="auto">
          <a:xfrm>
            <a:off x="8051562" y="5604584"/>
            <a:ext cx="882071" cy="120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角丸四角形 44"/>
          <p:cNvSpPr/>
          <p:nvPr/>
        </p:nvSpPr>
        <p:spPr>
          <a:xfrm>
            <a:off x="8033765" y="5581908"/>
            <a:ext cx="905247" cy="1222768"/>
          </a:xfrm>
          <a:prstGeom prst="round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rgbClr val="FF0000"/>
              </a:solidFill>
            </a:endParaRPr>
          </a:p>
        </p:txBody>
      </p:sp>
      <p:sp>
        <p:nvSpPr>
          <p:cNvPr id="7" name="角丸四角形 6"/>
          <p:cNvSpPr/>
          <p:nvPr/>
        </p:nvSpPr>
        <p:spPr>
          <a:xfrm>
            <a:off x="8028386" y="4313014"/>
            <a:ext cx="905247" cy="1222768"/>
          </a:xfrm>
          <a:prstGeom prst="round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rgbClr val="FF0000"/>
              </a:solidFill>
            </a:endParaRPr>
          </a:p>
        </p:txBody>
      </p:sp>
      <p:sp>
        <p:nvSpPr>
          <p:cNvPr id="35" name="スライド番号プレースホルダー 3">
            <a:extLst>
              <a:ext uri="{FF2B5EF4-FFF2-40B4-BE49-F238E27FC236}">
                <a16:creationId xmlns:a16="http://schemas.microsoft.com/office/drawing/2014/main" id="{CBF23C17-DD94-47D3-803D-4598BF84FB35}"/>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3</a:t>
            </a:r>
          </a:p>
        </p:txBody>
      </p:sp>
      <p:sp>
        <p:nvSpPr>
          <p:cNvPr id="36" name="スライド番号プレースホルダー 5">
            <a:extLst>
              <a:ext uri="{FF2B5EF4-FFF2-40B4-BE49-F238E27FC236}">
                <a16:creationId xmlns:a16="http://schemas.microsoft.com/office/drawing/2014/main" id="{CEBF0496-D575-4F57-9249-CD558D6AC098}"/>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5</a:t>
            </a:fld>
            <a:r>
              <a:rPr kumimoji="1" lang="en-US" altLang="ja-JP" sz="2000" dirty="0">
                <a:solidFill>
                  <a:schemeClr val="tx1"/>
                </a:solidFill>
              </a:rPr>
              <a:t>-</a:t>
            </a:r>
          </a:p>
        </p:txBody>
      </p:sp>
    </p:spTree>
    <p:extLst>
      <p:ext uri="{BB962C8B-B14F-4D97-AF65-F5344CB8AC3E}">
        <p14:creationId xmlns:p14="http://schemas.microsoft.com/office/powerpoint/2010/main" val="97016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58593" y="509611"/>
            <a:ext cx="1068427" cy="650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　　　易転倒性が改善し、家事動作や外出等の活動性が向上した事例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78060" y="4853664"/>
            <a:ext cx="8935064"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57799" y="4850238"/>
            <a:ext cx="1128599" cy="5949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endParaRPr lang="en-US" altLang="ja-JP" sz="800" dirty="0">
              <a:solidFill>
                <a:prstClr val="white"/>
              </a:solidFill>
              <a:latin typeface="ＭＳ Ｐゴシック"/>
              <a:ea typeface="ＭＳ Ｐゴシック"/>
            </a:endParaRPr>
          </a:p>
        </p:txBody>
      </p:sp>
      <p:graphicFrame>
        <p:nvGraphicFramePr>
          <p:cNvPr id="14" name="表 13"/>
          <p:cNvGraphicFramePr>
            <a:graphicFrameLocks noGrp="1"/>
          </p:cNvGraphicFramePr>
          <p:nvPr>
            <p:extLst/>
          </p:nvPr>
        </p:nvGraphicFramePr>
        <p:xfrm>
          <a:off x="96440" y="1268760"/>
          <a:ext cx="8928024" cy="286097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t>進行性視力低下</a:t>
                      </a:r>
                    </a:p>
                  </a:txBody>
                  <a:tcPr anchor="ctr"/>
                </a:tc>
                <a:tc>
                  <a:txBody>
                    <a:bodyPr/>
                    <a:lstStyle/>
                    <a:p>
                      <a:pPr algn="ctr"/>
                      <a:r>
                        <a:rPr kumimoji="1" lang="en-US" altLang="ja-JP" sz="900" dirty="0"/>
                        <a:t>b210</a:t>
                      </a:r>
                      <a:endParaRPr kumimoji="1" lang="ja-JP" altLang="en-US" sz="900" dirty="0"/>
                    </a:p>
                  </a:txBody>
                  <a:tcPr anchor="ctr"/>
                </a:tc>
                <a:tc>
                  <a:txBody>
                    <a:bodyPr/>
                    <a:lstStyle/>
                    <a:p>
                      <a:pPr algn="l"/>
                      <a:r>
                        <a:rPr kumimoji="1" lang="ja-JP" altLang="en-US" sz="900" dirty="0"/>
                        <a:t>転倒リスク高い</a:t>
                      </a:r>
                    </a:p>
                  </a:txBody>
                  <a:tcPr>
                    <a:solidFill>
                      <a:srgbClr val="FFFF00"/>
                    </a:solidFill>
                  </a:tcPr>
                </a:tc>
                <a:tc>
                  <a:txBody>
                    <a:bodyPr/>
                    <a:lstStyle/>
                    <a:p>
                      <a:pPr algn="ctr"/>
                      <a:r>
                        <a:rPr kumimoji="1" lang="en-US" altLang="ja-JP" sz="900" dirty="0"/>
                        <a:t>d450</a:t>
                      </a:r>
                      <a:endParaRPr kumimoji="1" lang="ja-JP" altLang="en-US" sz="900" dirty="0"/>
                    </a:p>
                  </a:txBody>
                  <a:tcPr anchor="ctr"/>
                </a:tc>
                <a:tc>
                  <a:txBody>
                    <a:bodyPr/>
                    <a:lstStyle/>
                    <a:p>
                      <a:pPr algn="l"/>
                      <a:r>
                        <a:rPr kumimoji="1" lang="ja-JP" altLang="en-US" sz="900" dirty="0"/>
                        <a:t>膝痛の外来対応に不満</a:t>
                      </a:r>
                      <a:endParaRPr kumimoji="1" lang="en-US" altLang="ja-JP" sz="900" dirty="0"/>
                    </a:p>
                  </a:txBody>
                  <a:tcPr/>
                </a:tc>
                <a:tc>
                  <a:txBody>
                    <a:bodyPr/>
                    <a:lstStyle/>
                    <a:p>
                      <a:pPr algn="ctr"/>
                      <a:r>
                        <a:rPr kumimoji="1" lang="en-US" altLang="ja-JP" sz="900" dirty="0"/>
                        <a:t>e355</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下肢</a:t>
                      </a:r>
                      <a:r>
                        <a:rPr kumimoji="1" lang="ja-JP" altLang="en-US" sz="900" dirty="0">
                          <a:solidFill>
                            <a:srgbClr val="FF0000"/>
                          </a:solidFill>
                        </a:rPr>
                        <a:t>・</a:t>
                      </a:r>
                      <a:r>
                        <a:rPr kumimoji="1" lang="ja-JP" altLang="en-US" sz="900" dirty="0"/>
                        <a:t>体幹筋力低下</a:t>
                      </a:r>
                    </a:p>
                  </a:txBody>
                  <a:tcPr anchor="ctr">
                    <a:solidFill>
                      <a:srgbClr val="FFFF00"/>
                    </a:solidFill>
                  </a:tcPr>
                </a:tc>
                <a:tc>
                  <a:txBody>
                    <a:bodyPr/>
                    <a:lstStyle/>
                    <a:p>
                      <a:pPr algn="ctr"/>
                      <a:r>
                        <a:rPr kumimoji="1" lang="en-US" altLang="ja-JP" sz="900" dirty="0"/>
                        <a:t>b730</a:t>
                      </a:r>
                      <a:endParaRPr kumimoji="1" lang="ja-JP" altLang="en-US" sz="900" dirty="0"/>
                    </a:p>
                  </a:txBody>
                  <a:tcPr anchor="ctr"/>
                </a:tc>
                <a:tc>
                  <a:txBody>
                    <a:bodyPr/>
                    <a:lstStyle/>
                    <a:p>
                      <a:pPr algn="l"/>
                      <a:r>
                        <a:rPr kumimoji="1" lang="ja-JP" altLang="en-US" sz="900" dirty="0"/>
                        <a:t>調理動作能力低下</a:t>
                      </a:r>
                      <a:endParaRPr kumimoji="1" lang="en-US" altLang="ja-JP" sz="900" dirty="0"/>
                    </a:p>
                  </a:txBody>
                  <a:tcPr>
                    <a:solidFill>
                      <a:srgbClr val="FFFF00"/>
                    </a:solidFill>
                  </a:tcPr>
                </a:tc>
                <a:tc>
                  <a:txBody>
                    <a:bodyPr/>
                    <a:lstStyle/>
                    <a:p>
                      <a:pPr algn="ctr"/>
                      <a:r>
                        <a:rPr kumimoji="1" lang="en-US" altLang="ja-JP" sz="900" dirty="0"/>
                        <a:t>d630</a:t>
                      </a:r>
                      <a:endParaRPr kumimoji="1" lang="ja-JP" altLang="en-US" sz="900" dirty="0"/>
                    </a:p>
                  </a:txBody>
                  <a:tcPr anchor="ctr"/>
                </a:tc>
                <a:tc>
                  <a:txBody>
                    <a:bodyPr/>
                    <a:lstStyle/>
                    <a:p>
                      <a:pPr algn="l"/>
                      <a:r>
                        <a:rPr kumimoji="1" lang="ja-JP" altLang="en-US" sz="900" dirty="0"/>
                        <a:t>屋外移動時の歩行補助具不適応</a:t>
                      </a:r>
                    </a:p>
                  </a:txBody>
                  <a:tcPr>
                    <a:solidFill>
                      <a:srgbClr val="FFFF00"/>
                    </a:solidFill>
                  </a:tcPr>
                </a:tc>
                <a:tc>
                  <a:txBody>
                    <a:bodyPr/>
                    <a:lstStyle/>
                    <a:p>
                      <a:pPr algn="ctr"/>
                      <a:r>
                        <a:rPr kumimoji="1" lang="en-US" altLang="ja-JP" sz="900" dirty="0"/>
                        <a:t>e120</a:t>
                      </a:r>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solidFill>
                            <a:schemeClr val="tx1"/>
                          </a:solidFill>
                        </a:rPr>
                        <a:t>立位バランス能力低下</a:t>
                      </a:r>
                    </a:p>
                  </a:txBody>
                  <a:tcPr anchor="ctr">
                    <a:solidFill>
                      <a:srgbClr val="FFFF00"/>
                    </a:solidFill>
                  </a:tcPr>
                </a:tc>
                <a:tc>
                  <a:txBody>
                    <a:bodyPr/>
                    <a:lstStyle/>
                    <a:p>
                      <a:pPr algn="ctr"/>
                      <a:r>
                        <a:rPr kumimoji="1" lang="en-US" altLang="ja-JP" sz="900" dirty="0"/>
                        <a:t>b755</a:t>
                      </a:r>
                      <a:endParaRPr kumimoji="1" lang="ja-JP" altLang="en-US" sz="900" dirty="0"/>
                    </a:p>
                  </a:txBody>
                  <a:tcPr anchor="ctr"/>
                </a:tc>
                <a:tc>
                  <a:txBody>
                    <a:bodyPr/>
                    <a:lstStyle/>
                    <a:p>
                      <a:pPr algn="l"/>
                      <a:r>
                        <a:rPr kumimoji="1" lang="ja-JP" altLang="en-US" sz="900" dirty="0"/>
                        <a:t>外出機会少ない</a:t>
                      </a:r>
                    </a:p>
                  </a:txBody>
                  <a:tcPr/>
                </a:tc>
                <a:tc>
                  <a:txBody>
                    <a:bodyPr/>
                    <a:lstStyle/>
                    <a:p>
                      <a:pPr algn="ctr"/>
                      <a:r>
                        <a:rPr kumimoji="1" lang="en-US" altLang="ja-JP" sz="900" dirty="0"/>
                        <a:t>d710</a:t>
                      </a:r>
                      <a:endParaRPr kumimoji="1" lang="ja-JP" altLang="en-US" sz="900" dirty="0"/>
                    </a:p>
                  </a:txBody>
                  <a:tcPr anchor="ctr"/>
                </a:tc>
                <a:tc>
                  <a:txBody>
                    <a:bodyPr/>
                    <a:lstStyle/>
                    <a:p>
                      <a:pPr algn="l"/>
                      <a:endParaRPr kumimoji="1" lang="ja-JP" altLang="en-US" sz="900" dirty="0"/>
                    </a:p>
                  </a:txBody>
                  <a:tcPr>
                    <a:noFill/>
                  </a:tcPr>
                </a:tc>
                <a:tc>
                  <a:txBody>
                    <a:bodyPr/>
                    <a:lstStyle/>
                    <a:p>
                      <a:pPr algn="ct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膝の疼痛</a:t>
                      </a:r>
                    </a:p>
                  </a:txBody>
                  <a:tcPr anchor="ctr">
                    <a:solidFill>
                      <a:srgbClr val="FFFF00"/>
                    </a:solidFill>
                  </a:tcPr>
                </a:tc>
                <a:tc>
                  <a:txBody>
                    <a:bodyPr/>
                    <a:lstStyle/>
                    <a:p>
                      <a:pPr algn="ctr"/>
                      <a:r>
                        <a:rPr kumimoji="1" lang="en-US" altLang="ja-JP" sz="900" dirty="0"/>
                        <a:t>b280</a:t>
                      </a:r>
                      <a:endParaRPr kumimoji="1" lang="ja-JP" altLang="en-US" sz="900" dirty="0"/>
                    </a:p>
                  </a:txBody>
                  <a:tcPr anchor="ctr"/>
                </a:tc>
                <a:tc>
                  <a:txBody>
                    <a:bodyPr/>
                    <a:lstStyle/>
                    <a:p>
                      <a:pPr algn="l"/>
                      <a:r>
                        <a:rPr kumimoji="1" lang="ja-JP" altLang="en-US" sz="900" dirty="0"/>
                        <a:t>段差昇降の不安強い</a:t>
                      </a:r>
                    </a:p>
                  </a:txBody>
                  <a:tcPr/>
                </a:tc>
                <a:tc>
                  <a:txBody>
                    <a:bodyPr/>
                    <a:lstStyle/>
                    <a:p>
                      <a:pPr algn="ctr"/>
                      <a:r>
                        <a:rPr kumimoji="1" lang="en-US" altLang="ja-JP" sz="900" dirty="0"/>
                        <a:t>d460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認知機能低下</a:t>
                      </a:r>
                    </a:p>
                  </a:txBody>
                  <a:tcPr anchor="ctr"/>
                </a:tc>
                <a:tc>
                  <a:txBody>
                    <a:bodyPr/>
                    <a:lstStyle/>
                    <a:p>
                      <a:pPr algn="ctr"/>
                      <a:r>
                        <a:rPr kumimoji="1" lang="en-US" altLang="ja-JP" sz="900" dirty="0"/>
                        <a:t>b144</a:t>
                      </a:r>
                      <a:endParaRPr kumimoji="1" lang="ja-JP" altLang="en-US" sz="900" dirty="0"/>
                    </a:p>
                  </a:txBody>
                  <a:tcPr anchor="ctr"/>
                </a:tc>
                <a:tc>
                  <a:txBody>
                    <a:bodyPr/>
                    <a:lstStyle/>
                    <a:p>
                      <a:pPr algn="l"/>
                      <a:r>
                        <a:rPr kumimoji="1" lang="ja-JP" altLang="en-US" sz="900" dirty="0"/>
                        <a:t>趣味活動への参加困難</a:t>
                      </a:r>
                    </a:p>
                  </a:txBody>
                  <a:tcPr/>
                </a:tc>
                <a:tc>
                  <a:txBody>
                    <a:bodyPr/>
                    <a:lstStyle/>
                    <a:p>
                      <a:pPr algn="ctr"/>
                      <a:r>
                        <a:rPr kumimoji="1" lang="en-US" altLang="ja-JP" sz="900" dirty="0"/>
                        <a:t>d920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t>外交的・社交的</a:t>
                      </a:r>
                    </a:p>
                  </a:txBody>
                  <a:tcPr anchor="ctr">
                    <a:noFill/>
                  </a:tcPr>
                </a:tc>
                <a:tc>
                  <a:txBody>
                    <a:bodyPr/>
                    <a:lstStyle/>
                    <a:p>
                      <a:pPr algn="ctr"/>
                      <a:r>
                        <a:rPr kumimoji="1" lang="en-US" altLang="ja-JP" sz="900" dirty="0"/>
                        <a:t>b117</a:t>
                      </a:r>
                      <a:endParaRPr kumimoji="1" lang="ja-JP" altLang="en-US" sz="900" dirty="0"/>
                    </a:p>
                  </a:txBody>
                  <a:tcPr anchor="ctr"/>
                </a:tc>
                <a:tc>
                  <a:txBody>
                    <a:bodyPr/>
                    <a:lstStyle/>
                    <a:p>
                      <a:pPr algn="l"/>
                      <a:r>
                        <a:rPr kumimoji="1" lang="ja-JP" altLang="en-US" sz="900" dirty="0"/>
                        <a:t>現状自宅内独歩移動可能</a:t>
                      </a:r>
                    </a:p>
                  </a:txBody>
                  <a:tcPr>
                    <a:noFill/>
                  </a:tcPr>
                </a:tc>
                <a:tc>
                  <a:txBody>
                    <a:bodyPr/>
                    <a:lstStyle/>
                    <a:p>
                      <a:pPr algn="ctr"/>
                      <a:r>
                        <a:rPr kumimoji="1" lang="en-US" altLang="ja-JP" sz="900" dirty="0"/>
                        <a:t>d450</a:t>
                      </a:r>
                      <a:r>
                        <a:rPr kumimoji="1" lang="en-US" altLang="ja-JP" sz="900" baseline="0" dirty="0"/>
                        <a:t> </a:t>
                      </a:r>
                      <a:endParaRPr kumimoji="1" lang="ja-JP" altLang="en-US" sz="900" dirty="0"/>
                    </a:p>
                  </a:txBody>
                  <a:tcPr anchor="ctr"/>
                </a:tc>
                <a:tc>
                  <a:txBody>
                    <a:bodyPr/>
                    <a:lstStyle/>
                    <a:p>
                      <a:pPr algn="l"/>
                      <a:r>
                        <a:rPr kumimoji="1" lang="ja-JP" altLang="en-US" sz="900" dirty="0"/>
                        <a:t>夫は生活支援に協力的</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認知機能低下の自覚あり</a:t>
                      </a:r>
                    </a:p>
                  </a:txBody>
                  <a:tcPr anchor="ctr"/>
                </a:tc>
                <a:tc>
                  <a:txBody>
                    <a:bodyPr/>
                    <a:lstStyle/>
                    <a:p>
                      <a:pPr algn="ctr"/>
                      <a:r>
                        <a:rPr kumimoji="1" lang="en-US" altLang="ja-JP" sz="900" dirty="0"/>
                        <a:t>b114</a:t>
                      </a:r>
                      <a:endParaRPr kumimoji="1" lang="ja-JP" altLang="en-US" sz="900" dirty="0"/>
                    </a:p>
                  </a:txBody>
                  <a:tcPr anchor="ctr"/>
                </a:tc>
                <a:tc>
                  <a:txBody>
                    <a:bodyPr/>
                    <a:lstStyle/>
                    <a:p>
                      <a:pPr algn="l"/>
                      <a:r>
                        <a:rPr kumimoji="1" lang="ja-JP" altLang="en-US" sz="900" dirty="0"/>
                        <a:t>家事動作への積極性あり</a:t>
                      </a:r>
                      <a:endParaRPr kumimoji="1" lang="en-US" altLang="ja-JP" sz="900" dirty="0"/>
                    </a:p>
                  </a:txBody>
                  <a:tcPr>
                    <a:solidFill>
                      <a:srgbClr val="FFFF00"/>
                    </a:solidFill>
                  </a:tcPr>
                </a:tc>
                <a:tc>
                  <a:txBody>
                    <a:bodyPr/>
                    <a:lstStyle/>
                    <a:p>
                      <a:pPr algn="ctr"/>
                      <a:r>
                        <a:rPr kumimoji="1" lang="en-US" altLang="ja-JP" sz="900" dirty="0"/>
                        <a:t>d630</a:t>
                      </a:r>
                      <a:endParaRPr kumimoji="1" lang="ja-JP" altLang="en-US" sz="900" dirty="0"/>
                    </a:p>
                  </a:txBody>
                  <a:tcPr anchor="ctr"/>
                </a:tc>
                <a:tc>
                  <a:txBody>
                    <a:bodyPr/>
                    <a:lstStyle/>
                    <a:p>
                      <a:pPr algn="l"/>
                      <a:r>
                        <a:rPr kumimoji="1" lang="ja-JP" altLang="en-US" sz="900" dirty="0"/>
                        <a:t>浴室や段差は住宅改修済み</a:t>
                      </a:r>
                    </a:p>
                  </a:txBody>
                  <a:tcPr>
                    <a:noFill/>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solidFill>
                      <a:schemeClr val="bg1"/>
                    </a:solidFill>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96440" y="1263741"/>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57798" y="5545849"/>
            <a:ext cx="8947690" cy="626499"/>
            <a:chOff x="66607" y="6140996"/>
            <a:chExt cx="8999335" cy="626499"/>
          </a:xfrm>
        </p:grpSpPr>
        <p:sp>
          <p:nvSpPr>
            <p:cNvPr id="68" name="角丸四角形 67"/>
            <p:cNvSpPr/>
            <p:nvPr/>
          </p:nvSpPr>
          <p:spPr>
            <a:xfrm>
              <a:off x="78058" y="6178456"/>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66607" y="6140996"/>
              <a:ext cx="1132442" cy="620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57799" y="4293963"/>
            <a:ext cx="9045379" cy="2535668"/>
            <a:chOff x="177267" y="1313380"/>
            <a:chExt cx="9045379" cy="2535668"/>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927429"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92053" y="1313380"/>
              <a:ext cx="1113813"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77267" y="3307305"/>
              <a:ext cx="1098915" cy="541743"/>
            </a:xfrm>
            <a:prstGeom prst="roundRect">
              <a:avLst>
                <a:gd name="adj" fmla="val 12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結果（２ケ月後）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358070" y="3527739"/>
              <a:ext cx="7864576" cy="253916"/>
            </a:xfrm>
            <a:prstGeom prst="rect">
              <a:avLst/>
            </a:prstGeom>
            <a:noFill/>
          </p:spPr>
          <p:txBody>
            <a:bodyPr wrap="square" rtlCol="0">
              <a:spAutoFit/>
            </a:bodyPr>
            <a:lstStyle/>
            <a:p>
              <a:r>
                <a:rPr kumimoji="1" lang="ja-JP" altLang="en-US" sz="1050" dirty="0"/>
                <a:t>実行度　</a:t>
              </a:r>
              <a:r>
                <a:rPr lang="en-US" altLang="ja-JP" sz="1050" dirty="0"/>
                <a:t>5</a:t>
              </a:r>
              <a:r>
                <a:rPr kumimoji="1" lang="ja-JP" altLang="en-US" sz="1050" dirty="0"/>
                <a:t>→</a:t>
              </a:r>
              <a:r>
                <a:rPr lang="en-US" altLang="ja-JP" sz="1050" dirty="0"/>
                <a:t>6</a:t>
              </a:r>
              <a:r>
                <a:rPr lang="ja-JP" altLang="en-US" sz="1050" dirty="0"/>
                <a:t> </a:t>
              </a:r>
              <a:r>
                <a:rPr kumimoji="1" lang="ja-JP" altLang="en-US" sz="1050" dirty="0"/>
                <a:t>　　満足度　</a:t>
              </a:r>
              <a:r>
                <a:rPr kumimoji="1" lang="en-US" altLang="ja-JP" sz="1050" dirty="0"/>
                <a:t>3</a:t>
              </a:r>
              <a:r>
                <a:rPr lang="ja-JP" altLang="en-US" sz="1050" dirty="0"/>
                <a:t>→</a:t>
              </a:r>
              <a:r>
                <a:rPr lang="en-US" altLang="ja-JP" sz="1050" dirty="0"/>
                <a:t>6</a:t>
              </a:r>
              <a:endParaRPr kumimoji="1" lang="ja-JP" altLang="en-US" sz="1050" dirty="0"/>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58592" y="6309321"/>
            <a:ext cx="8946895" cy="497228"/>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250359" y="6290730"/>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096944" y="527249"/>
            <a:ext cx="849953" cy="261610"/>
          </a:xfrm>
          <a:prstGeom prst="rect">
            <a:avLst/>
          </a:prstGeom>
          <a:noFill/>
        </p:spPr>
        <p:txBody>
          <a:bodyPr wrap="square" rtlCol="0">
            <a:spAutoFit/>
          </a:bodyPr>
          <a:lstStyle/>
          <a:p>
            <a:r>
              <a:rPr kumimoji="1" lang="ja-JP" altLang="en-US" sz="1100" dirty="0"/>
              <a:t>要支援１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096945" y="800696"/>
            <a:ext cx="604137" cy="261610"/>
          </a:xfrm>
          <a:prstGeom prst="rect">
            <a:avLst/>
          </a:prstGeom>
          <a:noFill/>
        </p:spPr>
        <p:txBody>
          <a:bodyPr wrap="square" rtlCol="0">
            <a:spAutoFit/>
          </a:bodyPr>
          <a:lstStyle/>
          <a:p>
            <a:r>
              <a:rPr lang="ja-JP" altLang="en-US" sz="1100" dirty="0"/>
              <a:t>廃用</a:t>
            </a:r>
            <a:endParaRPr kumimoji="1" lang="ja-JP" altLang="en-US" sz="1100" dirty="0"/>
          </a:p>
        </p:txBody>
      </p:sp>
      <p:sp>
        <p:nvSpPr>
          <p:cNvPr id="41" name="正方形/長方形 40"/>
          <p:cNvSpPr/>
          <p:nvPr/>
        </p:nvSpPr>
        <p:spPr>
          <a:xfrm>
            <a:off x="1137783" y="501564"/>
            <a:ext cx="5913550" cy="646331"/>
          </a:xfrm>
          <a:prstGeom prst="rect">
            <a:avLst/>
          </a:prstGeom>
        </p:spPr>
        <p:txBody>
          <a:bodyPr wrap="square">
            <a:spAutoFit/>
          </a:bodyPr>
          <a:lstStyle/>
          <a:p>
            <a:pPr defTabSz="633039"/>
            <a:r>
              <a:rPr lang="en-US" altLang="ja-JP" sz="900" dirty="0">
                <a:latin typeface="ＭＳ Ｐゴシック"/>
                <a:cs typeface="ＭＳ Ｐゴシック" charset="0"/>
              </a:rPr>
              <a:t>70</a:t>
            </a:r>
            <a:r>
              <a:rPr lang="ja-JP" altLang="en-US" sz="900" dirty="0">
                <a:latin typeface="ＭＳ Ｐゴシック"/>
                <a:cs typeface="ＭＳ Ｐゴシック" charset="0"/>
              </a:rPr>
              <a:t>代　女性　糖尿病や変形性膝関節症・認知機能低下認め、屋内外問わず転倒歴あり。視力低下や膝痛、下肢体幹筋力低下・立位バランス低下されており、跨ぎ動作や外出に伴う動作、本人の大きな役割となっている家事動作に支障をきたしている。外出や活動への意欲はあるにも関わらず、移動に不安があり積極的に動けない為、精神的な落ち込みも見られ始める。</a:t>
            </a:r>
            <a:endParaRPr lang="en-US" altLang="ja-JP" sz="90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238601" y="4819319"/>
            <a:ext cx="7766887"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9" name="テキスト ボックス 58">
            <a:extLst>
              <a:ext uri="{FF2B5EF4-FFF2-40B4-BE49-F238E27FC236}">
                <a16:creationId xmlns:a16="http://schemas.microsoft.com/office/drawing/2014/main" id="{35BEC973-27B4-49A0-9194-CC7667660517}"/>
              </a:ext>
            </a:extLst>
          </p:cNvPr>
          <p:cNvSpPr txBox="1"/>
          <p:nvPr/>
        </p:nvSpPr>
        <p:spPr>
          <a:xfrm>
            <a:off x="1250359" y="4327975"/>
            <a:ext cx="7838065" cy="400110"/>
          </a:xfrm>
          <a:prstGeom prst="rect">
            <a:avLst/>
          </a:prstGeom>
          <a:noFill/>
        </p:spPr>
        <p:txBody>
          <a:bodyPr wrap="square" rtlCol="0">
            <a:spAutoFit/>
          </a:bodyPr>
          <a:lstStyle/>
          <a:p>
            <a:r>
              <a:rPr lang="ja-JP" altLang="en-US" sz="1000" dirty="0"/>
              <a:t>・屋内外に関わらず、転倒の無い生活を送ることが出来る。　　・外出機会を増やし、人との交流やカラオケ等の趣味活動を楽しむ事が出来る。</a:t>
            </a:r>
            <a:endParaRPr lang="en-US" altLang="ja-JP" sz="1000" dirty="0"/>
          </a:p>
          <a:p>
            <a:r>
              <a:rPr lang="ja-JP" altLang="en-US" sz="1000" dirty="0"/>
              <a:t>・調理や洗濯を楽に行えるようになる。　　　　　　　　　　　　　　</a:t>
            </a:r>
            <a:endParaRPr lang="en-US" altLang="ja-JP" sz="1000" dirty="0"/>
          </a:p>
        </p:txBody>
      </p:sp>
      <p:sp>
        <p:nvSpPr>
          <p:cNvPr id="60" name="テキスト ボックス 59"/>
          <p:cNvSpPr txBox="1"/>
          <p:nvPr/>
        </p:nvSpPr>
        <p:spPr>
          <a:xfrm>
            <a:off x="1250357" y="5599935"/>
            <a:ext cx="7798710" cy="577081"/>
          </a:xfrm>
          <a:prstGeom prst="rect">
            <a:avLst/>
          </a:prstGeom>
          <a:noFill/>
        </p:spPr>
        <p:txBody>
          <a:bodyPr wrap="square" rtlCol="0">
            <a:spAutoFit/>
          </a:bodyPr>
          <a:lstStyle/>
          <a:p>
            <a:pPr defTabSz="633039"/>
            <a:r>
              <a:rPr lang="ja-JP" altLang="en-US" sz="1050" spc="-150" dirty="0">
                <a:latin typeface="ＭＳ ゴシック" panose="020B0609070205080204" pitchFamily="49" charset="-128"/>
                <a:ea typeface="ＭＳ ゴシック" panose="020B0609070205080204" pitchFamily="49" charset="-128"/>
              </a:rPr>
              <a:t>屋内外の詳細な転倒歴の確認や、自宅内移動の動線・入浴動作確認・屋外への動きの評価より、転倒や外出・活動性が低下している要因が、下肢</a:t>
            </a:r>
            <a:r>
              <a:rPr lang="ja-JP" altLang="en-US" sz="1050" spc="-150" dirty="0">
                <a:solidFill>
                  <a:srgbClr val="FF0000"/>
                </a:solidFill>
                <a:latin typeface="ＭＳ ゴシック" panose="020B0609070205080204" pitchFamily="49" charset="-128"/>
                <a:ea typeface="ＭＳ ゴシック" panose="020B0609070205080204" pitchFamily="49" charset="-128"/>
              </a:rPr>
              <a:t>・</a:t>
            </a:r>
            <a:r>
              <a:rPr lang="ja-JP" altLang="en-US" sz="1050" spc="-150" dirty="0">
                <a:latin typeface="ＭＳ ゴシック" panose="020B0609070205080204" pitchFamily="49" charset="-128"/>
                <a:ea typeface="ＭＳ ゴシック" panose="020B0609070205080204" pitchFamily="49" charset="-128"/>
              </a:rPr>
              <a:t>体幹筋力低下・立位バランス能力低下・屋外歩行補助具（杖）不適応等と考えた。適切な運動指導や家事を含む安全な日常生活動作獲得、減少している外出機会や他者交流確保のため、通所リハの導入と、散歩等屋外を安全に移動できる歩行器を導入した。</a:t>
            </a:r>
            <a:endParaRPr lang="en-US" altLang="ja-JP" sz="1050" spc="-150"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3016618" y="6321804"/>
            <a:ext cx="5997299" cy="507831"/>
          </a:xfrm>
          <a:prstGeom prst="rect">
            <a:avLst/>
          </a:prstGeom>
          <a:noFill/>
        </p:spPr>
        <p:txBody>
          <a:bodyPr wrap="square" rtlCol="0">
            <a:spAutoFit/>
          </a:bodyPr>
          <a:lstStyle/>
          <a:p>
            <a:r>
              <a:rPr lang="ja-JP" altLang="en-US" sz="900" dirty="0"/>
              <a:t>通所リハを開始し、自宅でも自主運動を積極的に行われ、膝の疼痛が緩和した事で、家事動作が楽に行えるようになった。</a:t>
            </a:r>
            <a:endParaRPr lang="en-US" altLang="ja-JP" sz="900" dirty="0"/>
          </a:p>
          <a:p>
            <a:r>
              <a:rPr lang="ja-JP" altLang="en-US" sz="900" dirty="0"/>
              <a:t>転倒もアセスメント以降は無く、歩行器導入により、夫と毎日</a:t>
            </a:r>
            <a:r>
              <a:rPr lang="en-US" altLang="ja-JP" sz="900" dirty="0"/>
              <a:t>20</a:t>
            </a:r>
            <a:r>
              <a:rPr lang="ja-JP" altLang="en-US" sz="900" dirty="0"/>
              <a:t>分程犬の散歩に出れるようになった。移動に自信を持たれ、</a:t>
            </a:r>
            <a:endParaRPr lang="en-US" altLang="ja-JP" sz="900" dirty="0"/>
          </a:p>
          <a:p>
            <a:r>
              <a:rPr lang="ja-JP" altLang="en-US" sz="900" dirty="0"/>
              <a:t>以前よりも活動的になれたことで、気分の落ち込みや生活への不満が改善された。</a:t>
            </a:r>
            <a:endParaRPr lang="en-US" altLang="ja-JP" sz="900" dirty="0"/>
          </a:p>
        </p:txBody>
      </p:sp>
      <p:sp>
        <p:nvSpPr>
          <p:cNvPr id="31" name="スライド番号プレースホルダー 3">
            <a:extLst>
              <a:ext uri="{FF2B5EF4-FFF2-40B4-BE49-F238E27FC236}">
                <a16:creationId xmlns:a16="http://schemas.microsoft.com/office/drawing/2014/main" id="{61F038E1-F1F1-43E2-A08E-826E85AABB46}"/>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4</a:t>
            </a:r>
          </a:p>
        </p:txBody>
      </p:sp>
      <p:sp>
        <p:nvSpPr>
          <p:cNvPr id="32" name="スライド番号プレースホルダー 5">
            <a:extLst>
              <a:ext uri="{FF2B5EF4-FFF2-40B4-BE49-F238E27FC236}">
                <a16:creationId xmlns:a16="http://schemas.microsoft.com/office/drawing/2014/main" id="{9B8BD76A-0EFA-4A79-A3E4-9FD214FA5FA9}"/>
              </a:ext>
            </a:extLst>
          </p:cNvPr>
          <p:cNvSpPr txBox="1">
            <a:spLocks/>
          </p:cNvSpPr>
          <p:nvPr/>
        </p:nvSpPr>
        <p:spPr>
          <a:xfrm>
            <a:off x="8666112" y="6566134"/>
            <a:ext cx="586408"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a:solidFill>
                  <a:schemeClr val="tx1"/>
                </a:solidFill>
              </a:rPr>
              <a:t>-</a:t>
            </a:r>
            <a:fld id="{FF650A24-A46E-47BE-8641-258EC918886E}" type="slidenum">
              <a:rPr lang="ja-JP" altLang="en-US" sz="2000" smtClean="0">
                <a:solidFill>
                  <a:schemeClr val="tx1"/>
                </a:solidFill>
              </a:rPr>
              <a:pPr algn="ctr"/>
              <a:t>6</a:t>
            </a:fld>
            <a:r>
              <a:rPr lang="en-US" altLang="ja-JP" sz="2000">
                <a:solidFill>
                  <a:schemeClr val="tx1"/>
                </a:solidFill>
              </a:rPr>
              <a:t>-</a:t>
            </a:r>
            <a:endParaRPr lang="en-US" altLang="ja-JP" sz="2000" dirty="0">
              <a:solidFill>
                <a:schemeClr val="tx1"/>
              </a:solidFill>
            </a:endParaRPr>
          </a:p>
        </p:txBody>
      </p:sp>
    </p:spTree>
    <p:extLst>
      <p:ext uri="{BB962C8B-B14F-4D97-AF65-F5344CB8AC3E}">
        <p14:creationId xmlns:p14="http://schemas.microsoft.com/office/powerpoint/2010/main" val="399688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8" name="角丸四角形 7"/>
          <p:cNvSpPr/>
          <p:nvPr/>
        </p:nvSpPr>
        <p:spPr>
          <a:xfrm>
            <a:off x="72585" y="512761"/>
            <a:ext cx="1075963" cy="648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latin typeface="ＭＳ ゴシック" panose="020B0609070205080204" pitchFamily="49" charset="-128"/>
                <a:ea typeface="ＭＳ ゴシック" panose="020B0609070205080204" pitchFamily="49" charset="-128"/>
                <a:cs typeface="HGS創英角ｺﾞｼｯｸUB"/>
              </a:rPr>
              <a:t>調理の再開を機に自信を取り戻し、老人会への参加を再開した事例</a:t>
            </a:r>
            <a:endParaRPr lang="en-US" altLang="ja-JP" sz="2000" b="1" spc="-300" dirty="0">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ea typeface="ＭＳ Ｐゴシック"/>
                <a:cs typeface="ＭＳ Ｐゴシック" charset="0"/>
              </a:rPr>
              <a:t>　　　　　　　　　　　</a:t>
            </a:r>
            <a:endParaRPr lang="en-US" altLang="ja-JP" sz="800" dirty="0">
              <a:solidFill>
                <a:prstClr val="black"/>
              </a:solidFill>
              <a:latin typeface="ＭＳ Ｐゴシック"/>
              <a:ea typeface="ＭＳ Ｐゴシック"/>
              <a:cs typeface="ＭＳ Ｐゴシック" charset="0"/>
            </a:endParaRPr>
          </a:p>
        </p:txBody>
      </p:sp>
      <p:sp>
        <p:nvSpPr>
          <p:cNvPr id="67" name="角丸四角形 66"/>
          <p:cNvSpPr/>
          <p:nvPr/>
        </p:nvSpPr>
        <p:spPr>
          <a:xfrm>
            <a:off x="7293918" y="548680"/>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ea typeface="ＭＳ Ｐゴシック"/>
              </a:rPr>
              <a:t>要介護度</a:t>
            </a:r>
          </a:p>
        </p:txBody>
      </p:sp>
      <p:sp>
        <p:nvSpPr>
          <p:cNvPr id="26" name="角丸四角形 25"/>
          <p:cNvSpPr/>
          <p:nvPr/>
        </p:nvSpPr>
        <p:spPr>
          <a:xfrm>
            <a:off x="78058" y="4853664"/>
            <a:ext cx="8927428"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27" name="角丸四角形 26"/>
          <p:cNvSpPr/>
          <p:nvPr/>
        </p:nvSpPr>
        <p:spPr>
          <a:xfrm>
            <a:off x="63773" y="4830836"/>
            <a:ext cx="1072002" cy="61211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セラピストが</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工夫したポイント</a:t>
            </a:r>
            <a:endParaRPr lang="en-US" altLang="ja-JP" sz="900" dirty="0">
              <a:solidFill>
                <a:prstClr val="white"/>
              </a:solidFill>
              <a:latin typeface="ＭＳ Ｐゴシック"/>
              <a:ea typeface="ＭＳ Ｐゴシック"/>
            </a:endParaRPr>
          </a:p>
          <a:p>
            <a:pPr algn="ctr" defTabSz="633039"/>
            <a:r>
              <a:rPr lang="ja-JP" altLang="en-US" sz="800" dirty="0">
                <a:solidFill>
                  <a:prstClr val="white"/>
                </a:solidFill>
                <a:latin typeface="ＭＳ Ｐゴシック"/>
                <a:ea typeface="ＭＳ Ｐゴシック"/>
              </a:rPr>
              <a:t>（５項目にチェック）</a:t>
            </a:r>
          </a:p>
        </p:txBody>
      </p:sp>
      <p:sp>
        <p:nvSpPr>
          <p:cNvPr id="2" name="正方形/長方形 1"/>
          <p:cNvSpPr/>
          <p:nvPr/>
        </p:nvSpPr>
        <p:spPr>
          <a:xfrm>
            <a:off x="1148546" y="476672"/>
            <a:ext cx="5934812" cy="707886"/>
          </a:xfrm>
          <a:prstGeom prst="rect">
            <a:avLst/>
          </a:prstGeom>
        </p:spPr>
        <p:txBody>
          <a:bodyPr wrap="square">
            <a:spAutoFit/>
          </a:bodyPr>
          <a:lstStyle/>
          <a:p>
            <a:pPr defTabSz="633039"/>
            <a:r>
              <a:rPr lang="en-US" altLang="ja-JP" sz="1000" dirty="0">
                <a:latin typeface="ＭＳ Ｐゴシック"/>
                <a:cs typeface="ＭＳ Ｐゴシック" charset="0"/>
              </a:rPr>
              <a:t>70</a:t>
            </a:r>
            <a:r>
              <a:rPr lang="ja-JP" altLang="en-US" sz="1000" dirty="0">
                <a:latin typeface="ＭＳ Ｐゴシック"/>
                <a:cs typeface="ＭＳ Ｐゴシック" charset="0"/>
              </a:rPr>
              <a:t>代　女性　右手首骨折・パーキンソニズムに伴う両上肢の筋力低下・両手の震えあり。特に巧緻性を伴う</a:t>
            </a:r>
            <a:r>
              <a:rPr lang="en-US" altLang="ja-JP" sz="1000" dirty="0">
                <a:latin typeface="ＭＳ Ｐゴシック"/>
                <a:cs typeface="ＭＳ Ｐゴシック" charset="0"/>
              </a:rPr>
              <a:t>ADL</a:t>
            </a:r>
            <a:r>
              <a:rPr lang="ja-JP" altLang="en-US" sz="1000" dirty="0">
                <a:latin typeface="ＭＳ Ｐゴシック"/>
                <a:cs typeface="ＭＳ Ｐゴシック" charset="0"/>
              </a:rPr>
              <a:t>・</a:t>
            </a:r>
            <a:r>
              <a:rPr lang="en-US" altLang="ja-JP" sz="1000" dirty="0">
                <a:latin typeface="ＭＳ Ｐゴシック"/>
                <a:cs typeface="ＭＳ Ｐゴシック" charset="0"/>
              </a:rPr>
              <a:t>IADL</a:t>
            </a:r>
            <a:r>
              <a:rPr lang="ja-JP" altLang="en-US" sz="1000" dirty="0">
                <a:latin typeface="ＭＳ Ｐゴシック"/>
                <a:cs typeface="ＭＳ Ｐゴシック" charset="0"/>
              </a:rPr>
              <a:t>に支障を来している。また、前傾・すり足歩行で平地での移動可能だが、段差昇降が困難である。食事等のこぼしもあり、周囲の目も気になるため外出を控え、継続的に参加されていた老人会は</a:t>
            </a:r>
            <a:r>
              <a:rPr lang="en-US" altLang="ja-JP" sz="1000" dirty="0">
                <a:latin typeface="ＭＳ Ｐゴシック"/>
                <a:cs typeface="ＭＳ Ｐゴシック" charset="0"/>
              </a:rPr>
              <a:t>2</a:t>
            </a:r>
            <a:r>
              <a:rPr lang="ja-JP" altLang="en-US" sz="1000" dirty="0">
                <a:latin typeface="ＭＳ Ｐゴシック"/>
                <a:cs typeface="ＭＳ Ｐゴシック" charset="0"/>
              </a:rPr>
              <a:t>か月程休まれている。　　</a:t>
            </a:r>
            <a:endParaRPr lang="en-US" altLang="ja-JP" sz="1000" dirty="0">
              <a:latin typeface="ＭＳ Ｐゴシック"/>
              <a:cs typeface="ＭＳ Ｐゴシック" charset="0"/>
            </a:endParaRPr>
          </a:p>
        </p:txBody>
      </p:sp>
      <p:graphicFrame>
        <p:nvGraphicFramePr>
          <p:cNvPr id="14" name="表 13"/>
          <p:cNvGraphicFramePr>
            <a:graphicFrameLocks noGrp="1"/>
          </p:cNvGraphicFramePr>
          <p:nvPr>
            <p:extLst/>
          </p:nvPr>
        </p:nvGraphicFramePr>
        <p:xfrm>
          <a:off x="96440" y="1268760"/>
          <a:ext cx="8928024" cy="286097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t>上肢の震え</a:t>
                      </a:r>
                    </a:p>
                  </a:txBody>
                  <a:tcPr anchor="ctr"/>
                </a:tc>
                <a:tc>
                  <a:txBody>
                    <a:bodyPr/>
                    <a:lstStyle/>
                    <a:p>
                      <a:pPr algn="ctr"/>
                      <a:r>
                        <a:rPr kumimoji="1" lang="en-US" altLang="ja-JP" sz="900" dirty="0"/>
                        <a:t>b765</a:t>
                      </a:r>
                      <a:endParaRPr kumimoji="1" lang="ja-JP" altLang="en-US" sz="900" dirty="0"/>
                    </a:p>
                  </a:txBody>
                  <a:tcPr anchor="ctr"/>
                </a:tc>
                <a:tc>
                  <a:txBody>
                    <a:bodyPr/>
                    <a:lstStyle/>
                    <a:p>
                      <a:pPr algn="l"/>
                      <a:r>
                        <a:rPr kumimoji="1" lang="ja-JP" altLang="en-US" sz="900" dirty="0"/>
                        <a:t>自宅に閉じこもりがち</a:t>
                      </a:r>
                    </a:p>
                  </a:txBody>
                  <a:tcPr/>
                </a:tc>
                <a:tc>
                  <a:txBody>
                    <a:bodyPr/>
                    <a:lstStyle/>
                    <a:p>
                      <a:pPr algn="ctr"/>
                      <a:r>
                        <a:rPr kumimoji="1" lang="en-US" altLang="ja-JP" sz="900" dirty="0"/>
                        <a:t>d720</a:t>
                      </a:r>
                      <a:endParaRPr kumimoji="1" lang="ja-JP" altLang="en-US" sz="900" dirty="0"/>
                    </a:p>
                  </a:txBody>
                  <a:tcPr anchor="ctr"/>
                </a:tc>
                <a:tc>
                  <a:txBody>
                    <a:bodyPr/>
                    <a:lstStyle/>
                    <a:p>
                      <a:pPr algn="l"/>
                      <a:r>
                        <a:rPr kumimoji="1" lang="ja-JP" altLang="en-US" sz="900" dirty="0"/>
                        <a:t>階段がある所への外出困難</a:t>
                      </a:r>
                    </a:p>
                  </a:txBody>
                  <a:tcPr/>
                </a:tc>
                <a:tc>
                  <a:txBody>
                    <a:bodyPr/>
                    <a:lstStyle/>
                    <a:p>
                      <a:pPr algn="ctr"/>
                      <a:r>
                        <a:rPr kumimoji="1" lang="en-US" altLang="ja-JP" sz="900" dirty="0"/>
                        <a:t>e150</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握力低下</a:t>
                      </a:r>
                    </a:p>
                  </a:txBody>
                  <a:tcPr anchor="ctr">
                    <a:noFill/>
                  </a:tcPr>
                </a:tc>
                <a:tc>
                  <a:txBody>
                    <a:bodyPr/>
                    <a:lstStyle/>
                    <a:p>
                      <a:pPr algn="ctr"/>
                      <a:r>
                        <a:rPr kumimoji="1" lang="en-US" altLang="ja-JP" sz="900" dirty="0"/>
                        <a:t>b730</a:t>
                      </a:r>
                      <a:endParaRPr kumimoji="1" lang="ja-JP" altLang="en-US" sz="900" dirty="0"/>
                    </a:p>
                  </a:txBody>
                  <a:tcPr anchor="ctr"/>
                </a:tc>
                <a:tc>
                  <a:txBody>
                    <a:bodyPr/>
                    <a:lstStyle/>
                    <a:p>
                      <a:pPr algn="l"/>
                      <a:r>
                        <a:rPr kumimoji="1" lang="ja-JP" altLang="en-US" sz="900" dirty="0"/>
                        <a:t>食事時にこぼす</a:t>
                      </a:r>
                    </a:p>
                  </a:txBody>
                  <a:tcPr/>
                </a:tc>
                <a:tc>
                  <a:txBody>
                    <a:bodyPr/>
                    <a:lstStyle/>
                    <a:p>
                      <a:pPr algn="ctr"/>
                      <a:r>
                        <a:rPr kumimoji="1" lang="en-US" altLang="ja-JP" sz="900" dirty="0"/>
                        <a:t>d550</a:t>
                      </a:r>
                      <a:endParaRPr kumimoji="1" lang="ja-JP" altLang="en-US" sz="900" dirty="0"/>
                    </a:p>
                  </a:txBody>
                  <a:tcPr anchor="ctr"/>
                </a:tc>
                <a:tc>
                  <a:txBody>
                    <a:bodyPr/>
                    <a:lstStyle/>
                    <a:p>
                      <a:pPr algn="l"/>
                      <a:r>
                        <a:rPr kumimoji="1" lang="ja-JP" altLang="en-US" sz="900" dirty="0"/>
                        <a:t>夫が高齢であり、膝が悪い</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夕方からの右手の痛み</a:t>
                      </a:r>
                    </a:p>
                  </a:txBody>
                  <a:tcPr anchor="ctr"/>
                </a:tc>
                <a:tc>
                  <a:txBody>
                    <a:bodyPr/>
                    <a:lstStyle/>
                    <a:p>
                      <a:pPr algn="ctr"/>
                      <a:r>
                        <a:rPr kumimoji="1" lang="en-US" altLang="ja-JP" sz="900" dirty="0"/>
                        <a:t>b780</a:t>
                      </a:r>
                      <a:endParaRPr kumimoji="1" lang="ja-JP" altLang="en-US" sz="900" dirty="0"/>
                    </a:p>
                  </a:txBody>
                  <a:tcPr anchor="ctr"/>
                </a:tc>
                <a:tc>
                  <a:txBody>
                    <a:bodyPr/>
                    <a:lstStyle/>
                    <a:p>
                      <a:pPr algn="l"/>
                      <a:r>
                        <a:rPr kumimoji="1" lang="ja-JP" altLang="en-US" sz="900" dirty="0"/>
                        <a:t>調理未実施</a:t>
                      </a:r>
                    </a:p>
                  </a:txBody>
                  <a:tcPr/>
                </a:tc>
                <a:tc>
                  <a:txBody>
                    <a:bodyPr/>
                    <a:lstStyle/>
                    <a:p>
                      <a:pPr algn="ctr"/>
                      <a:r>
                        <a:rPr kumimoji="1" lang="en-US" altLang="ja-JP" sz="900" dirty="0"/>
                        <a:t>d640</a:t>
                      </a:r>
                      <a:endParaRPr kumimoji="1" lang="ja-JP" altLang="en-US" sz="900" dirty="0"/>
                    </a:p>
                  </a:txBody>
                  <a:tcPr anchor="ctr"/>
                </a:tc>
                <a:tc>
                  <a:txBody>
                    <a:bodyPr/>
                    <a:lstStyle/>
                    <a:p>
                      <a:pPr algn="l"/>
                      <a:endParaRPr kumimoji="1" lang="ja-JP" altLang="en-US" sz="900" dirty="0"/>
                    </a:p>
                  </a:txBody>
                  <a:tcPr>
                    <a:noFill/>
                  </a:tcPr>
                </a:tc>
                <a:tc>
                  <a:txBody>
                    <a:bodyPr/>
                    <a:lstStyle/>
                    <a:p>
                      <a:pPr algn="ct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前傾・すり足歩行</a:t>
                      </a:r>
                    </a:p>
                  </a:txBody>
                  <a:tcPr anchor="ctr"/>
                </a:tc>
                <a:tc>
                  <a:txBody>
                    <a:bodyPr/>
                    <a:lstStyle/>
                    <a:p>
                      <a:pPr algn="ctr"/>
                      <a:r>
                        <a:rPr kumimoji="1" lang="en-US" altLang="ja-JP" sz="900" dirty="0"/>
                        <a:t>b770</a:t>
                      </a:r>
                      <a:endParaRPr kumimoji="1" lang="ja-JP" altLang="en-US" sz="900" dirty="0"/>
                    </a:p>
                  </a:txBody>
                  <a:tcPr anchor="ctr"/>
                </a:tc>
                <a:tc>
                  <a:txBody>
                    <a:bodyPr/>
                    <a:lstStyle/>
                    <a:p>
                      <a:pPr algn="l"/>
                      <a:r>
                        <a:rPr kumimoji="1" lang="ja-JP" altLang="en-US" sz="900" dirty="0"/>
                        <a:t>階段昇降困難</a:t>
                      </a:r>
                    </a:p>
                  </a:txBody>
                  <a:tcPr/>
                </a:tc>
                <a:tc>
                  <a:txBody>
                    <a:bodyPr/>
                    <a:lstStyle/>
                    <a:p>
                      <a:pPr algn="ctr"/>
                      <a:r>
                        <a:rPr kumimoji="1" lang="en-US" altLang="ja-JP" sz="900" dirty="0"/>
                        <a:t>d460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900" dirty="0"/>
                        <a:t>老人会を欠席</a:t>
                      </a:r>
                    </a:p>
                  </a:txBody>
                  <a:tcPr/>
                </a:tc>
                <a:tc>
                  <a:txBody>
                    <a:bodyPr/>
                    <a:lstStyle/>
                    <a:p>
                      <a:pPr algn="ctr"/>
                      <a:r>
                        <a:rPr kumimoji="1" lang="en-US" altLang="ja-JP" sz="900" dirty="0"/>
                        <a:t>d920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t>認知機能に問題はなし</a:t>
                      </a:r>
                    </a:p>
                  </a:txBody>
                  <a:tcPr anchor="ctr">
                    <a:solidFill>
                      <a:srgbClr val="FFFF00"/>
                    </a:solidFill>
                  </a:tcPr>
                </a:tc>
                <a:tc>
                  <a:txBody>
                    <a:bodyPr/>
                    <a:lstStyle/>
                    <a:p>
                      <a:pPr algn="ctr"/>
                      <a:r>
                        <a:rPr kumimoji="1" lang="en-US" altLang="ja-JP" sz="900" dirty="0"/>
                        <a:t>b117</a:t>
                      </a:r>
                      <a:endParaRPr kumimoji="1" lang="ja-JP" altLang="en-US" sz="900" dirty="0"/>
                    </a:p>
                  </a:txBody>
                  <a:tcPr anchor="ctr"/>
                </a:tc>
                <a:tc>
                  <a:txBody>
                    <a:bodyPr/>
                    <a:lstStyle/>
                    <a:p>
                      <a:pPr algn="l"/>
                      <a:r>
                        <a:rPr kumimoji="1" lang="ja-JP" altLang="en-US" sz="900" dirty="0"/>
                        <a:t>調理に興味あり</a:t>
                      </a:r>
                    </a:p>
                  </a:txBody>
                  <a:tcPr>
                    <a:solidFill>
                      <a:srgbClr val="FFFF00"/>
                    </a:solidFill>
                  </a:tcPr>
                </a:tc>
                <a:tc>
                  <a:txBody>
                    <a:bodyPr/>
                    <a:lstStyle/>
                    <a:p>
                      <a:pPr algn="ctr"/>
                      <a:r>
                        <a:rPr kumimoji="1" lang="en-US" altLang="ja-JP" sz="900" dirty="0"/>
                        <a:t>d630</a:t>
                      </a:r>
                      <a:endParaRPr kumimoji="1" lang="ja-JP" altLang="en-US" sz="900" dirty="0"/>
                    </a:p>
                  </a:txBody>
                  <a:tcPr anchor="ctr"/>
                </a:tc>
                <a:tc>
                  <a:txBody>
                    <a:bodyPr/>
                    <a:lstStyle/>
                    <a:p>
                      <a:pPr algn="l"/>
                      <a:r>
                        <a:rPr kumimoji="1" lang="ja-JP" altLang="en-US" sz="900" dirty="0"/>
                        <a:t>家族が受診・買い物の送迎実施</a:t>
                      </a:r>
                    </a:p>
                  </a:txBody>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900" dirty="0"/>
                        <a:t>屋内は転倒なく移動可能</a:t>
                      </a:r>
                    </a:p>
                  </a:txBody>
                  <a:tcPr/>
                </a:tc>
                <a:tc>
                  <a:txBody>
                    <a:bodyPr/>
                    <a:lstStyle/>
                    <a:p>
                      <a:pPr algn="ctr"/>
                      <a:r>
                        <a:rPr kumimoji="1" lang="en-US" altLang="ja-JP" sz="900" dirty="0"/>
                        <a:t>d450</a:t>
                      </a:r>
                      <a:endParaRPr kumimoji="1" lang="ja-JP" altLang="en-US" sz="900" dirty="0"/>
                    </a:p>
                  </a:txBody>
                  <a:tcPr anchor="ctr"/>
                </a:tc>
                <a:tc>
                  <a:txBody>
                    <a:bodyPr/>
                    <a:lstStyle/>
                    <a:p>
                      <a:pPr algn="l"/>
                      <a:r>
                        <a:rPr kumimoji="1" lang="ja-JP" altLang="en-US" sz="900" dirty="0"/>
                        <a:t>夫が協力的</a:t>
                      </a:r>
                    </a:p>
                  </a:txBody>
                  <a:tcPr>
                    <a:solidFill>
                      <a:srgbClr val="FFFF00"/>
                    </a:solidFill>
                  </a:tcPr>
                </a:tc>
                <a:tc>
                  <a:txBody>
                    <a:bodyPr/>
                    <a:lstStyle/>
                    <a:p>
                      <a:pPr algn="ctr"/>
                      <a:r>
                        <a:rPr kumimoji="1" lang="en-US" altLang="ja-JP" sz="900" dirty="0"/>
                        <a:t>e315</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900" dirty="0"/>
                        <a:t>家族・知人の往来はあり</a:t>
                      </a:r>
                    </a:p>
                  </a:txBody>
                  <a:tcPr>
                    <a:noFill/>
                  </a:tcPr>
                </a:tc>
                <a:tc>
                  <a:txBody>
                    <a:bodyPr/>
                    <a:lstStyle/>
                    <a:p>
                      <a:pPr algn="ctr"/>
                      <a:r>
                        <a:rPr kumimoji="1" lang="en-US" altLang="ja-JP" sz="900" dirty="0"/>
                        <a:t>d720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63772" y="1263741"/>
            <a:ext cx="1084774" cy="50907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アセスメント</a:t>
            </a:r>
            <a:endParaRPr lang="en-US" altLang="ja-JP" sz="1000" dirty="0">
              <a:solidFill>
                <a:prstClr val="white"/>
              </a:solidFill>
              <a:latin typeface="ＭＳ Ｐゴシック"/>
              <a:ea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72585" y="5543479"/>
            <a:ext cx="8993966" cy="681932"/>
            <a:chOff x="78058" y="6163711"/>
            <a:chExt cx="8993966" cy="636416"/>
          </a:xfrm>
        </p:grpSpPr>
        <p:sp>
          <p:nvSpPr>
            <p:cNvPr id="68" name="角丸四角形 67"/>
            <p:cNvSpPr/>
            <p:nvPr/>
          </p:nvSpPr>
          <p:spPr>
            <a:xfrm>
              <a:off x="78058" y="6178456"/>
              <a:ext cx="8932902"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69" name="角丸四角形 68"/>
            <p:cNvSpPr/>
            <p:nvPr/>
          </p:nvSpPr>
          <p:spPr>
            <a:xfrm>
              <a:off x="78058" y="6173627"/>
              <a:ext cx="1063191"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自立支援に</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向けた</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本ケースの</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ポイント</a:t>
              </a:r>
              <a:endParaRPr lang="en-US" altLang="ja-JP" sz="900" dirty="0">
                <a:solidFill>
                  <a:prstClr val="white"/>
                </a:solidFill>
                <a:latin typeface="ＭＳ Ｐゴシック"/>
                <a:ea typeface="ＭＳ Ｐゴシック"/>
              </a:endParaRPr>
            </a:p>
          </p:txBody>
        </p:sp>
        <p:sp>
          <p:nvSpPr>
            <p:cNvPr id="70" name="テキスト ボックス 69"/>
            <p:cNvSpPr txBox="1"/>
            <p:nvPr/>
          </p:nvSpPr>
          <p:spPr>
            <a:xfrm>
              <a:off x="1141249" y="6163711"/>
              <a:ext cx="7930775" cy="603191"/>
            </a:xfrm>
            <a:prstGeom prst="rect">
              <a:avLst/>
            </a:prstGeom>
            <a:noFill/>
          </p:spPr>
          <p:txBody>
            <a:bodyPr wrap="square" rtlCol="0">
              <a:spAutoFit/>
            </a:bodyPr>
            <a:lstStyle/>
            <a:p>
              <a:pPr defTabSz="633039"/>
              <a:r>
                <a:rPr lang="ja-JP" altLang="en-US" sz="1200" spc="-150" dirty="0">
                  <a:solidFill>
                    <a:prstClr val="black"/>
                  </a:solidFill>
                  <a:latin typeface="ＭＳ ゴシック" panose="020B0609070205080204" pitchFamily="49" charset="-128"/>
                  <a:ea typeface="ＭＳ ゴシック" panose="020B0609070205080204" pitchFamily="49" charset="-128"/>
                </a:rPr>
                <a:t>右手の日常生活動作への使用機会を増やし操作性を向上する事で、</a:t>
              </a:r>
              <a:r>
                <a:rPr lang="en-US" altLang="ja-JP" sz="1200" spc="-150" dirty="0">
                  <a:solidFill>
                    <a:prstClr val="black"/>
                  </a:solidFill>
                  <a:latin typeface="ＭＳ ゴシック" panose="020B0609070205080204" pitchFamily="49" charset="-128"/>
                  <a:ea typeface="ＭＳ ゴシック" panose="020B0609070205080204" pitchFamily="49" charset="-128"/>
                </a:rPr>
                <a:t>ADL</a:t>
              </a:r>
              <a:r>
                <a:rPr lang="ja-JP" altLang="en-US" sz="1200" spc="-150" dirty="0">
                  <a:solidFill>
                    <a:prstClr val="black"/>
                  </a:solidFill>
                  <a:latin typeface="ＭＳ ゴシック" panose="020B0609070205080204" pitchFamily="49" charset="-128"/>
                  <a:ea typeface="ＭＳ ゴシック" panose="020B0609070205080204" pitchFamily="49" charset="-128"/>
                </a:rPr>
                <a:t>・</a:t>
              </a:r>
              <a:r>
                <a:rPr lang="en-US" altLang="ja-JP" sz="1200" spc="-150" dirty="0">
                  <a:solidFill>
                    <a:prstClr val="black"/>
                  </a:solidFill>
                  <a:latin typeface="ＭＳ ゴシック" panose="020B0609070205080204" pitchFamily="49" charset="-128"/>
                  <a:ea typeface="ＭＳ ゴシック" panose="020B0609070205080204" pitchFamily="49" charset="-128"/>
                </a:rPr>
                <a:t>IADL</a:t>
              </a:r>
              <a:r>
                <a:rPr lang="ja-JP" altLang="en-US" sz="1200" spc="-150" dirty="0">
                  <a:solidFill>
                    <a:prstClr val="black"/>
                  </a:solidFill>
                  <a:latin typeface="ＭＳ ゴシック" panose="020B0609070205080204" pitchFamily="49" charset="-128"/>
                  <a:ea typeface="ＭＳ ゴシック" panose="020B0609070205080204" pitchFamily="49" charset="-128"/>
                </a:rPr>
                <a:t>に対する自信の回復、それに伴い活動量の向上が必要と考えた。アセスメント時、主婦の役割として担えなくなっているものとして、調理に着目し実施に向けた合意目標を形成。運動への意識の向上や運動の機会の確保、減少している他者との交流機会の確保のため、通所リハの利用を推奨した。</a:t>
              </a:r>
              <a:endParaRPr lang="en-US" altLang="ja-JP" sz="1200" spc="-150" dirty="0">
                <a:solidFill>
                  <a:srgbClr val="FF0000"/>
                </a:solidFill>
                <a:latin typeface="ＭＳ ゴシック" panose="020B0609070205080204" pitchFamily="49" charset="-128"/>
                <a:ea typeface="ＭＳ ゴシック" panose="020B0609070205080204" pitchFamily="49" charset="-128"/>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schemeClr val="bg1"/>
                </a:solidFill>
                <a:latin typeface="ＭＳ Ｐゴシック"/>
                <a:ea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63774" y="4302915"/>
            <a:ext cx="8941715" cy="2463400"/>
            <a:chOff x="183242" y="1313380"/>
            <a:chExt cx="8941715" cy="2463400"/>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927429"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ea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83242" y="1313380"/>
              <a:ext cx="1072002"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ea typeface="ＭＳ Ｐゴシック"/>
                </a:rPr>
                <a:t>合意した</a:t>
              </a:r>
              <a:endParaRPr lang="en-US" altLang="ja-JP" sz="1000" dirty="0">
                <a:solidFill>
                  <a:prstClr val="white"/>
                </a:solidFill>
                <a:latin typeface="ＭＳ Ｐゴシック"/>
                <a:ea typeface="ＭＳ Ｐゴシック"/>
              </a:endParaRPr>
            </a:p>
            <a:p>
              <a:pPr algn="ctr" defTabSz="633039"/>
              <a:r>
                <a:rPr lang="ja-JP" altLang="en-US" sz="1000" dirty="0">
                  <a:solidFill>
                    <a:prstClr val="white"/>
                  </a:solidFill>
                  <a:latin typeface="ＭＳ Ｐゴシック"/>
                  <a:ea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83243" y="3278386"/>
              <a:ext cx="1072002" cy="484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ea typeface="ＭＳ Ｐゴシック"/>
                </a:rPr>
                <a:t>介入後の変化</a:t>
              </a:r>
              <a:endParaRPr lang="en-US" altLang="ja-JP" sz="900" dirty="0">
                <a:solidFill>
                  <a:prstClr val="white"/>
                </a:solidFill>
                <a:latin typeface="ＭＳ Ｐゴシック"/>
                <a:ea typeface="ＭＳ Ｐゴシック"/>
              </a:endParaRPr>
            </a:p>
            <a:p>
              <a:pPr algn="ctr" defTabSz="633039"/>
              <a:r>
                <a:rPr lang="ja-JP" altLang="en-US" sz="900" dirty="0">
                  <a:solidFill>
                    <a:prstClr val="white"/>
                  </a:solidFill>
                  <a:latin typeface="ＭＳ Ｐゴシック"/>
                  <a:ea typeface="ＭＳ Ｐゴシック"/>
                </a:rPr>
                <a:t>結果（３ケ月後）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283172" y="3520869"/>
              <a:ext cx="1983294" cy="255911"/>
            </a:xfrm>
            <a:prstGeom prst="rect">
              <a:avLst/>
            </a:prstGeom>
            <a:noFill/>
          </p:spPr>
          <p:txBody>
            <a:bodyPr wrap="square" rtlCol="0">
              <a:spAutoFit/>
            </a:bodyPr>
            <a:lstStyle/>
            <a:p>
              <a:r>
                <a:rPr kumimoji="1" lang="ja-JP" altLang="en-US" sz="1050" dirty="0"/>
                <a:t>実行度　１→</a:t>
              </a:r>
              <a:r>
                <a:rPr lang="ja-JP" altLang="en-US" sz="1050" dirty="0"/>
                <a:t>１ </a:t>
              </a:r>
              <a:r>
                <a:rPr kumimoji="1" lang="ja-JP" altLang="en-US" sz="1050" dirty="0"/>
                <a:t>　　満足度　</a:t>
              </a:r>
              <a:r>
                <a:rPr lang="ja-JP" altLang="en-US" sz="1050" dirty="0"/>
                <a:t>２→２</a:t>
              </a:r>
              <a:endParaRPr kumimoji="1" lang="ja-JP" altLang="en-US" sz="1050" dirty="0"/>
            </a:p>
          </p:txBody>
        </p:sp>
        <p:sp>
          <p:nvSpPr>
            <p:cNvPr id="28" name="テキスト ボックス 27">
              <a:extLst>
                <a:ext uri="{FF2B5EF4-FFF2-40B4-BE49-F238E27FC236}">
                  <a16:creationId xmlns:a16="http://schemas.microsoft.com/office/drawing/2014/main" id="{35BEC973-27B4-49A0-9194-CC7667660517}"/>
                </a:ext>
              </a:extLst>
            </p:cNvPr>
            <p:cNvSpPr txBox="1"/>
            <p:nvPr/>
          </p:nvSpPr>
          <p:spPr>
            <a:xfrm>
              <a:off x="1305867" y="1340644"/>
              <a:ext cx="7706083" cy="400110"/>
            </a:xfrm>
            <a:prstGeom prst="rect">
              <a:avLst/>
            </a:prstGeom>
            <a:noFill/>
          </p:spPr>
          <p:txBody>
            <a:bodyPr wrap="square" rtlCol="0">
              <a:spAutoFit/>
            </a:bodyPr>
            <a:lstStyle/>
            <a:p>
              <a:r>
                <a:rPr lang="ja-JP" altLang="en-US" sz="1000" dirty="0"/>
                <a:t>簡単なものとして味噌汁等の作りやすいものから調理を再開する。</a:t>
              </a:r>
              <a:endParaRPr lang="en-US" altLang="ja-JP" sz="1000" dirty="0"/>
            </a:p>
            <a:p>
              <a:r>
                <a:rPr lang="ja-JP" altLang="en-US" sz="1000" dirty="0"/>
                <a:t>（経過の中で自信がつけば）老人会への参加を再開する。</a:t>
              </a:r>
            </a:p>
          </p:txBody>
        </p:sp>
      </p:grpSp>
      <p:sp>
        <p:nvSpPr>
          <p:cNvPr id="52" name="テキスト ボックス 51">
            <a:extLst>
              <a:ext uri="{FF2B5EF4-FFF2-40B4-BE49-F238E27FC236}">
                <a16:creationId xmlns:a16="http://schemas.microsoft.com/office/drawing/2014/main" id="{79123FA6-B7AA-4236-A468-BE9C0BCFBBBA}"/>
              </a:ext>
            </a:extLst>
          </p:cNvPr>
          <p:cNvSpPr txBox="1"/>
          <p:nvPr/>
        </p:nvSpPr>
        <p:spPr>
          <a:xfrm>
            <a:off x="1146202" y="4813725"/>
            <a:ext cx="7735045" cy="646331"/>
          </a:xfrm>
          <a:prstGeom prst="rect">
            <a:avLst/>
          </a:prstGeom>
          <a:noFill/>
        </p:spPr>
        <p:txBody>
          <a:bodyPr wrap="square" rtlCol="0" anchor="ctr">
            <a:spAutoFit/>
          </a:bodyPr>
          <a:lstStyle/>
          <a:p>
            <a:r>
              <a:rPr lang="ja-JP" altLang="en-US" sz="1200" dirty="0"/>
              <a:t>■</a:t>
            </a:r>
            <a:r>
              <a:rPr lang="ja-JP" altLang="ja-JP" sz="1200" dirty="0"/>
              <a:t>事前の情報収集</a:t>
            </a:r>
            <a:r>
              <a:rPr lang="ja-JP" altLang="en-US" sz="1200" dirty="0"/>
              <a:t>　■</a:t>
            </a:r>
            <a:r>
              <a:rPr lang="ja-JP" altLang="ja-JP" sz="1200" dirty="0"/>
              <a:t>阻害因子・強みの抽出</a:t>
            </a:r>
            <a:r>
              <a:rPr lang="ja-JP" altLang="en-US" sz="1200" dirty="0"/>
              <a:t>　□</a:t>
            </a:r>
            <a:r>
              <a:rPr lang="ja-JP" altLang="ja-JP" sz="1200" dirty="0"/>
              <a:t>認定が出るまでの対応</a:t>
            </a:r>
            <a:r>
              <a:rPr lang="ja-JP" altLang="en-US" sz="1200" dirty="0"/>
              <a:t>　■</a:t>
            </a:r>
            <a:r>
              <a:rPr lang="ja-JP" altLang="ja-JP" sz="1200" dirty="0"/>
              <a:t>目標設定</a:t>
            </a:r>
            <a:r>
              <a:rPr lang="ja-JP" altLang="en-US" sz="1200" dirty="0"/>
              <a:t>　□</a:t>
            </a:r>
            <a:r>
              <a:rPr lang="ja-JP" altLang="ja-JP" sz="1200" dirty="0"/>
              <a:t>目標の合意</a:t>
            </a:r>
            <a:r>
              <a:rPr lang="ja-JP" altLang="en-US" sz="1200" dirty="0"/>
              <a:t>　□自主訓練</a:t>
            </a:r>
            <a:endParaRPr lang="ja-JP" altLang="ja-JP" sz="1200" dirty="0"/>
          </a:p>
          <a:p>
            <a:r>
              <a:rPr lang="ja-JP" altLang="en-US" sz="1200" dirty="0"/>
              <a:t>■</a:t>
            </a:r>
            <a:r>
              <a:rPr lang="ja-JP" altLang="ja-JP" sz="1200" dirty="0"/>
              <a:t>活動・参加を意識したプラン</a:t>
            </a:r>
            <a:r>
              <a:rPr lang="ja-JP" altLang="en-US" sz="1200" dirty="0"/>
              <a:t>　■</a:t>
            </a:r>
            <a:r>
              <a:rPr lang="ja-JP" altLang="ja-JP" sz="1200" dirty="0"/>
              <a:t>無理のないプラン</a:t>
            </a:r>
            <a:r>
              <a:rPr lang="ja-JP" altLang="en-US" sz="1200" dirty="0"/>
              <a:t>　□</a:t>
            </a:r>
            <a:r>
              <a:rPr lang="ja-JP" altLang="ja-JP" sz="1200" dirty="0"/>
              <a:t>本人・家族への説明</a:t>
            </a:r>
            <a:r>
              <a:rPr lang="ja-JP" altLang="en-US" sz="1200" dirty="0"/>
              <a:t>　□</a:t>
            </a:r>
            <a:r>
              <a:rPr lang="ja-JP" altLang="ja-JP" sz="1200" dirty="0"/>
              <a:t>関連機関との連絡・調整</a:t>
            </a:r>
          </a:p>
          <a:p>
            <a:r>
              <a:rPr lang="ja-JP" altLang="en-US" sz="1200" dirty="0"/>
              <a:t>□</a:t>
            </a:r>
            <a:r>
              <a:rPr lang="ja-JP" altLang="ja-JP" sz="1200" dirty="0"/>
              <a:t>インフォーマルサービスの活用</a:t>
            </a:r>
            <a:r>
              <a:rPr lang="ja-JP" altLang="en-US" sz="1200" dirty="0"/>
              <a:t>　□</a:t>
            </a:r>
            <a:r>
              <a:rPr lang="ja-JP" altLang="ja-JP" sz="1200" dirty="0"/>
              <a:t>その他</a:t>
            </a:r>
            <a:r>
              <a:rPr lang="ja-JP" altLang="en-US" sz="1200" dirty="0"/>
              <a:t>（　　　　　　　　　　　　　　　　　　　　　　　　　　　　　　　　　　　　　　　　　　　　　）</a:t>
            </a:r>
            <a:endParaRPr lang="ja-JP" altLang="ja-JP" sz="1200" dirty="0"/>
          </a:p>
        </p:txBody>
      </p:sp>
      <p:sp>
        <p:nvSpPr>
          <p:cNvPr id="54" name="角丸四角形 25">
            <a:extLst>
              <a:ext uri="{FF2B5EF4-FFF2-40B4-BE49-F238E27FC236}">
                <a16:creationId xmlns:a16="http://schemas.microsoft.com/office/drawing/2014/main" id="{7132C9D3-0A06-4290-9618-B0A09F5EE62B}"/>
              </a:ext>
            </a:extLst>
          </p:cNvPr>
          <p:cNvSpPr/>
          <p:nvPr/>
        </p:nvSpPr>
        <p:spPr>
          <a:xfrm>
            <a:off x="72583" y="6276214"/>
            <a:ext cx="8941713" cy="497445"/>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a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186396" y="6297581"/>
            <a:ext cx="3185806"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05972"/>
            <a:ext cx="879696" cy="261610"/>
          </a:xfrm>
          <a:prstGeom prst="rect">
            <a:avLst/>
          </a:prstGeom>
          <a:noFill/>
        </p:spPr>
        <p:txBody>
          <a:bodyPr wrap="square" rtlCol="0">
            <a:spAutoFit/>
          </a:bodyPr>
          <a:lstStyle/>
          <a:p>
            <a:r>
              <a:rPr kumimoji="1" lang="ja-JP" altLang="en-US" sz="1100"/>
              <a:t>要支援１</a:t>
            </a:r>
            <a:endParaRPr kumimoji="1" lang="ja-JP" altLang="en-US" sz="1100" dirty="0"/>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27" y="800696"/>
            <a:ext cx="604137" cy="261610"/>
          </a:xfrm>
          <a:prstGeom prst="rect">
            <a:avLst/>
          </a:prstGeom>
          <a:noFill/>
        </p:spPr>
        <p:txBody>
          <a:bodyPr wrap="square" rtlCol="0">
            <a:spAutoFit/>
          </a:bodyPr>
          <a:lstStyle/>
          <a:p>
            <a:r>
              <a:rPr kumimoji="1" lang="ja-JP" altLang="en-US" sz="1100" dirty="0"/>
              <a:t>廃用</a:t>
            </a:r>
          </a:p>
        </p:txBody>
      </p:sp>
      <p:sp>
        <p:nvSpPr>
          <p:cNvPr id="30" name="テキスト ボックス 29">
            <a:extLst>
              <a:ext uri="{FF2B5EF4-FFF2-40B4-BE49-F238E27FC236}">
                <a16:creationId xmlns:a16="http://schemas.microsoft.com/office/drawing/2014/main" id="{35BEC973-27B4-49A0-9194-CC7667660517}"/>
              </a:ext>
            </a:extLst>
          </p:cNvPr>
          <p:cNvSpPr txBox="1"/>
          <p:nvPr/>
        </p:nvSpPr>
        <p:spPr>
          <a:xfrm>
            <a:off x="3106016" y="6290570"/>
            <a:ext cx="5899471" cy="507831"/>
          </a:xfrm>
          <a:prstGeom prst="rect">
            <a:avLst/>
          </a:prstGeom>
          <a:noFill/>
        </p:spPr>
        <p:txBody>
          <a:bodyPr wrap="square" rtlCol="0" anchor="ctr">
            <a:spAutoFit/>
          </a:bodyPr>
          <a:lstStyle/>
          <a:p>
            <a:r>
              <a:rPr lang="ja-JP" altLang="en-US" sz="900" dirty="0"/>
              <a:t>通所リハ利用開始し、運動は積極的に実施。包丁操作等の難しい所は夫の協力を得ながら実際に調理を再開し、自信を回復。料理の機会・品数も徐々に増加。老人会への参加も再開し日帰り旅行にも参加されるようになった。</a:t>
            </a:r>
            <a:endParaRPr lang="en-US" altLang="ja-JP" sz="900" dirty="0"/>
          </a:p>
          <a:p>
            <a:r>
              <a:rPr lang="ja-JP" altLang="en-US" sz="900" dirty="0"/>
              <a:t>実行・満足度については、調理を開始して間もない事もあり、大きな変化は見られなかった。</a:t>
            </a:r>
          </a:p>
        </p:txBody>
      </p:sp>
      <p:sp>
        <p:nvSpPr>
          <p:cNvPr id="31" name="スライド番号プレースホルダー 3">
            <a:extLst>
              <a:ext uri="{FF2B5EF4-FFF2-40B4-BE49-F238E27FC236}">
                <a16:creationId xmlns:a16="http://schemas.microsoft.com/office/drawing/2014/main" id="{9769032E-B6DA-41DD-B572-839F4C64AF6D}"/>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5</a:t>
            </a:r>
          </a:p>
        </p:txBody>
      </p:sp>
      <p:sp>
        <p:nvSpPr>
          <p:cNvPr id="32" name="スライド番号プレースホルダー 5">
            <a:extLst>
              <a:ext uri="{FF2B5EF4-FFF2-40B4-BE49-F238E27FC236}">
                <a16:creationId xmlns:a16="http://schemas.microsoft.com/office/drawing/2014/main" id="{48BFB939-9294-4215-864C-708AF721138A}"/>
              </a:ext>
            </a:extLst>
          </p:cNvPr>
          <p:cNvSpPr>
            <a:spLocks noGrp="1"/>
          </p:cNvSpPr>
          <p:nvPr>
            <p:ph type="sldNum" sz="quarter" idx="12"/>
          </p:nvPr>
        </p:nvSpPr>
        <p:spPr>
          <a:xfrm>
            <a:off x="8666112" y="6566134"/>
            <a:ext cx="586408" cy="365125"/>
          </a:xfrm>
          <a:noFill/>
        </p:spPr>
        <p:txBody>
          <a:bodyPr/>
          <a:lstStyle/>
          <a:p>
            <a:pPr algn="ctr"/>
            <a:r>
              <a:rPr kumimoji="1" lang="en-US" altLang="ja-JP" sz="2000" dirty="0">
                <a:solidFill>
                  <a:schemeClr val="tx1"/>
                </a:solidFill>
              </a:rPr>
              <a:t>-</a:t>
            </a:r>
            <a:fld id="{FF650A24-A46E-47BE-8641-258EC918886E}" type="slidenum">
              <a:rPr kumimoji="1" lang="ja-JP" altLang="en-US" sz="2000" smtClean="0">
                <a:solidFill>
                  <a:schemeClr val="tx1"/>
                </a:solidFill>
              </a:rPr>
              <a:pPr algn="ctr"/>
              <a:t>7</a:t>
            </a:fld>
            <a:r>
              <a:rPr kumimoji="1" lang="en-US" altLang="ja-JP" sz="2000" dirty="0">
                <a:solidFill>
                  <a:schemeClr val="tx1"/>
                </a:solidFill>
              </a:rPr>
              <a:t>-</a:t>
            </a:r>
          </a:p>
        </p:txBody>
      </p:sp>
    </p:spTree>
    <p:extLst>
      <p:ext uri="{BB962C8B-B14F-4D97-AF65-F5344CB8AC3E}">
        <p14:creationId xmlns:p14="http://schemas.microsoft.com/office/powerpoint/2010/main" val="259562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6440" y="526562"/>
            <a:ext cx="6965658"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cs typeface="ＭＳ Ｐゴシック" charset="0"/>
              </a:rPr>
              <a:t>　　　　　　　　　　　</a:t>
            </a:r>
            <a:endParaRPr lang="en-US" altLang="ja-JP" sz="800" dirty="0">
              <a:solidFill>
                <a:prstClr val="black"/>
              </a:solidFill>
              <a:latin typeface="ＭＳ Ｐゴシック"/>
              <a:cs typeface="ＭＳ Ｐゴシック" charset="0"/>
            </a:endParaRPr>
          </a:p>
        </p:txBody>
      </p:sp>
      <p:sp>
        <p:nvSpPr>
          <p:cNvPr id="8" name="角丸四角形 7"/>
          <p:cNvSpPr/>
          <p:nvPr/>
        </p:nvSpPr>
        <p:spPr>
          <a:xfrm>
            <a:off x="96440" y="512761"/>
            <a:ext cx="1052106" cy="616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rPr>
              <a:t>基本情報</a:t>
            </a:r>
          </a:p>
        </p:txBody>
      </p:sp>
      <p:sp>
        <p:nvSpPr>
          <p:cNvPr id="13" name="タイトル 1"/>
          <p:cNvSpPr txBox="1">
            <a:spLocks/>
          </p:cNvSpPr>
          <p:nvPr/>
        </p:nvSpPr>
        <p:spPr>
          <a:xfrm>
            <a:off x="0" y="2"/>
            <a:ext cx="9144000" cy="436868"/>
          </a:xfrm>
          <a:prstGeom prst="rect">
            <a:avLst/>
          </a:prstGeom>
          <a:solidFill>
            <a:schemeClr val="accent5">
              <a:lumMod val="20000"/>
              <a:lumOff val="80000"/>
            </a:schemeClr>
          </a:solidFill>
        </p:spPr>
        <p:txBody>
          <a:bodyPr vert="horz" lIns="63305" tIns="31652" rIns="63305" bIns="31652"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000" b="1" spc="-300" dirty="0">
                <a:solidFill>
                  <a:prstClr val="black"/>
                </a:solidFill>
                <a:latin typeface="ＭＳ ゴシック" panose="020B0609070205080204" pitchFamily="49" charset="-128"/>
                <a:ea typeface="ＭＳ ゴシック" panose="020B0609070205080204" pitchFamily="49" charset="-128"/>
                <a:cs typeface="HGS創英角ｺﾞｼｯｸUB"/>
              </a:rPr>
              <a:t>「頑張る生活」から暮らし方を理解され、活動が広がった事例</a:t>
            </a:r>
            <a:endParaRPr lang="en-US" altLang="ja-JP" sz="2000" b="1" spc="-300" dirty="0">
              <a:solidFill>
                <a:prstClr val="black"/>
              </a:solidFill>
              <a:latin typeface="ＭＳ ゴシック" panose="020B0609070205080204" pitchFamily="49" charset="-128"/>
              <a:ea typeface="ＭＳ ゴシック" panose="020B0609070205080204" pitchFamily="49" charset="-128"/>
              <a:cs typeface="HGS創英角ｺﾞｼｯｸUB"/>
            </a:endParaRPr>
          </a:p>
        </p:txBody>
      </p:sp>
      <p:sp>
        <p:nvSpPr>
          <p:cNvPr id="65" name="角丸四角形 64"/>
          <p:cNvSpPr/>
          <p:nvPr/>
        </p:nvSpPr>
        <p:spPr>
          <a:xfrm>
            <a:off x="7180767" y="509614"/>
            <a:ext cx="1832357" cy="622957"/>
          </a:xfrm>
          <a:prstGeom prst="roundRect">
            <a:avLst>
              <a:gd name="adj" fmla="val 5474"/>
            </a:avLst>
          </a:prstGeom>
        </p:spPr>
        <p:style>
          <a:lnRef idx="2">
            <a:schemeClr val="accent1"/>
          </a:lnRef>
          <a:fillRef idx="1">
            <a:schemeClr val="lt1"/>
          </a:fillRef>
          <a:effectRef idx="0">
            <a:schemeClr val="accent1"/>
          </a:effectRef>
          <a:fontRef idx="minor">
            <a:schemeClr val="dk1"/>
          </a:fontRef>
        </p:style>
        <p:txBody>
          <a:bodyPr rtlCol="0" anchor="b" anchorCtr="0"/>
          <a:lstStyle/>
          <a:p>
            <a:pPr defTabSz="633039"/>
            <a:r>
              <a:rPr lang="ja-JP" altLang="en-US" sz="800" dirty="0">
                <a:solidFill>
                  <a:prstClr val="black"/>
                </a:solidFill>
                <a:latin typeface="ＭＳ Ｐゴシック"/>
                <a:cs typeface="ＭＳ Ｐゴシック" charset="0"/>
              </a:rPr>
              <a:t>　　　　　　　　　　　</a:t>
            </a:r>
            <a:endParaRPr lang="en-US" altLang="ja-JP" sz="800" dirty="0">
              <a:solidFill>
                <a:prstClr val="black"/>
              </a:solidFill>
              <a:latin typeface="ＭＳ Ｐゴシック"/>
              <a:cs typeface="ＭＳ Ｐゴシック" charset="0"/>
            </a:endParaRPr>
          </a:p>
        </p:txBody>
      </p:sp>
      <p:sp>
        <p:nvSpPr>
          <p:cNvPr id="67" name="角丸四角形 66"/>
          <p:cNvSpPr/>
          <p:nvPr/>
        </p:nvSpPr>
        <p:spPr>
          <a:xfrm>
            <a:off x="7293918" y="608336"/>
            <a:ext cx="734466" cy="15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rPr>
              <a:t>要介護度</a:t>
            </a:r>
          </a:p>
        </p:txBody>
      </p:sp>
      <p:sp>
        <p:nvSpPr>
          <p:cNvPr id="26" name="角丸四角形 25"/>
          <p:cNvSpPr/>
          <p:nvPr/>
        </p:nvSpPr>
        <p:spPr>
          <a:xfrm>
            <a:off x="78058" y="4773720"/>
            <a:ext cx="8987884" cy="591560"/>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ndParaRPr>
          </a:p>
        </p:txBody>
      </p:sp>
      <p:sp>
        <p:nvSpPr>
          <p:cNvPr id="27" name="角丸四角形 26"/>
          <p:cNvSpPr/>
          <p:nvPr/>
        </p:nvSpPr>
        <p:spPr>
          <a:xfrm>
            <a:off x="65056" y="4773590"/>
            <a:ext cx="1113813" cy="58250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rPr>
              <a:t>セラピストが</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工夫したポイント</a:t>
            </a:r>
            <a:endParaRPr lang="en-US" altLang="ja-JP" sz="900" dirty="0">
              <a:solidFill>
                <a:prstClr val="white"/>
              </a:solidFill>
              <a:latin typeface="ＭＳ Ｐゴシック"/>
            </a:endParaRPr>
          </a:p>
          <a:p>
            <a:pPr algn="ctr" defTabSz="633039"/>
            <a:r>
              <a:rPr lang="ja-JP" altLang="en-US" sz="800" dirty="0">
                <a:solidFill>
                  <a:prstClr val="white"/>
                </a:solidFill>
                <a:latin typeface="ＭＳ Ｐゴシック"/>
              </a:rPr>
              <a:t>（５項目にチェック）</a:t>
            </a:r>
            <a:endParaRPr lang="en-US" altLang="ja-JP" sz="800" dirty="0">
              <a:solidFill>
                <a:prstClr val="white"/>
              </a:solidFill>
              <a:latin typeface="ＭＳ Ｐゴシック"/>
            </a:endParaRPr>
          </a:p>
        </p:txBody>
      </p:sp>
      <p:grpSp>
        <p:nvGrpSpPr>
          <p:cNvPr id="3" name="グループ化 2">
            <a:extLst>
              <a:ext uri="{FF2B5EF4-FFF2-40B4-BE49-F238E27FC236}">
                <a16:creationId xmlns:a16="http://schemas.microsoft.com/office/drawing/2014/main" id="{E274AD48-660E-41B8-ABDE-6C6DC180C655}"/>
              </a:ext>
            </a:extLst>
          </p:cNvPr>
          <p:cNvGrpSpPr/>
          <p:nvPr/>
        </p:nvGrpSpPr>
        <p:grpSpPr>
          <a:xfrm>
            <a:off x="62769" y="5445593"/>
            <a:ext cx="8987884" cy="626500"/>
            <a:chOff x="66930" y="6208579"/>
            <a:chExt cx="8987884" cy="626500"/>
          </a:xfrm>
        </p:grpSpPr>
        <p:sp>
          <p:nvSpPr>
            <p:cNvPr id="68" name="角丸四角形 67"/>
            <p:cNvSpPr/>
            <p:nvPr/>
          </p:nvSpPr>
          <p:spPr>
            <a:xfrm>
              <a:off x="66930" y="6210067"/>
              <a:ext cx="8987884" cy="589039"/>
            </a:xfrm>
            <a:prstGeom prst="roundRect">
              <a:avLst>
                <a:gd name="adj" fmla="val 6589"/>
              </a:avLst>
            </a:prstGeom>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ndParaRPr>
            </a:p>
          </p:txBody>
        </p:sp>
        <p:sp>
          <p:nvSpPr>
            <p:cNvPr id="69" name="角丸四角形 68"/>
            <p:cNvSpPr/>
            <p:nvPr/>
          </p:nvSpPr>
          <p:spPr>
            <a:xfrm>
              <a:off x="76663" y="6208579"/>
              <a:ext cx="1102609" cy="62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rPr>
                <a:t>自立支援に</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向けた</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本ケースの</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ポイント</a:t>
              </a:r>
              <a:endParaRPr lang="en-US" altLang="ja-JP" sz="900" dirty="0">
                <a:solidFill>
                  <a:prstClr val="white"/>
                </a:solidFill>
                <a:latin typeface="ＭＳ Ｐゴシック"/>
              </a:endParaRPr>
            </a:p>
          </p:txBody>
        </p:sp>
      </p:grpSp>
      <p:sp>
        <p:nvSpPr>
          <p:cNvPr id="21" name="角丸四角形 66">
            <a:extLst>
              <a:ext uri="{FF2B5EF4-FFF2-40B4-BE49-F238E27FC236}">
                <a16:creationId xmlns:a16="http://schemas.microsoft.com/office/drawing/2014/main" id="{EEE5BFFB-5BDC-4ED8-BC9C-469AE10E8112}"/>
              </a:ext>
            </a:extLst>
          </p:cNvPr>
          <p:cNvSpPr/>
          <p:nvPr/>
        </p:nvSpPr>
        <p:spPr>
          <a:xfrm>
            <a:off x="7293918" y="854819"/>
            <a:ext cx="734466" cy="156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800" dirty="0">
                <a:solidFill>
                  <a:prstClr val="white"/>
                </a:solidFill>
                <a:latin typeface="ＭＳ Ｐゴシック"/>
              </a:rPr>
              <a:t>区分</a:t>
            </a:r>
          </a:p>
        </p:txBody>
      </p:sp>
      <p:grpSp>
        <p:nvGrpSpPr>
          <p:cNvPr id="6" name="グループ化 5">
            <a:extLst>
              <a:ext uri="{FF2B5EF4-FFF2-40B4-BE49-F238E27FC236}">
                <a16:creationId xmlns:a16="http://schemas.microsoft.com/office/drawing/2014/main" id="{859C0A1D-7320-4A58-A731-01E07A371057}"/>
              </a:ext>
            </a:extLst>
          </p:cNvPr>
          <p:cNvGrpSpPr/>
          <p:nvPr/>
        </p:nvGrpSpPr>
        <p:grpSpPr>
          <a:xfrm>
            <a:off x="53147" y="4190864"/>
            <a:ext cx="8942528" cy="2563301"/>
            <a:chOff x="182429" y="1313380"/>
            <a:chExt cx="8942528" cy="2563301"/>
          </a:xfrm>
        </p:grpSpPr>
        <p:sp>
          <p:nvSpPr>
            <p:cNvPr id="22" name="角丸四角形 3">
              <a:extLst>
                <a:ext uri="{FF2B5EF4-FFF2-40B4-BE49-F238E27FC236}">
                  <a16:creationId xmlns:a16="http://schemas.microsoft.com/office/drawing/2014/main" id="{02CA2A26-65E9-4231-AFDE-8A6FC4AF5012}"/>
                </a:ext>
              </a:extLst>
            </p:cNvPr>
            <p:cNvSpPr/>
            <p:nvPr/>
          </p:nvSpPr>
          <p:spPr>
            <a:xfrm>
              <a:off x="197528" y="1313381"/>
              <a:ext cx="8927429" cy="423862"/>
            </a:xfrm>
            <a:prstGeom prst="roundRect">
              <a:avLst>
                <a:gd name="adj" fmla="val 9156"/>
              </a:avLst>
            </a:prstGeom>
          </p:spPr>
          <p:style>
            <a:lnRef idx="2">
              <a:schemeClr val="accent1"/>
            </a:lnRef>
            <a:fillRef idx="1">
              <a:schemeClr val="lt1"/>
            </a:fillRef>
            <a:effectRef idx="0">
              <a:schemeClr val="accent1"/>
            </a:effectRef>
            <a:fontRef idx="minor">
              <a:schemeClr val="dk1"/>
            </a:fontRef>
          </p:style>
          <p:txBody>
            <a:bodyPr rtlCol="0" anchor="ctr" anchorCtr="0"/>
            <a:lstStyle/>
            <a:p>
              <a:pPr defTabSz="633039"/>
              <a:r>
                <a:rPr lang="ja-JP" altLang="en-US" sz="800" dirty="0">
                  <a:solidFill>
                    <a:prstClr val="black"/>
                  </a:solidFill>
                  <a:latin typeface="ＭＳ Ｐゴシック"/>
                </a:rPr>
                <a:t>　　　　　　　　　</a:t>
              </a:r>
            </a:p>
          </p:txBody>
        </p:sp>
        <p:sp>
          <p:nvSpPr>
            <p:cNvPr id="23" name="角丸四角形 2">
              <a:extLst>
                <a:ext uri="{FF2B5EF4-FFF2-40B4-BE49-F238E27FC236}">
                  <a16:creationId xmlns:a16="http://schemas.microsoft.com/office/drawing/2014/main" id="{ED3625A9-B1FF-40F7-85CC-3BC7CA57715A}"/>
                </a:ext>
              </a:extLst>
            </p:cNvPr>
            <p:cNvSpPr/>
            <p:nvPr/>
          </p:nvSpPr>
          <p:spPr>
            <a:xfrm>
              <a:off x="192053" y="1313380"/>
              <a:ext cx="1113813" cy="4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rPr>
                <a:t>合意した</a:t>
              </a:r>
              <a:endParaRPr lang="en-US" altLang="ja-JP" sz="1000" dirty="0">
                <a:solidFill>
                  <a:prstClr val="white"/>
                </a:solidFill>
                <a:latin typeface="ＭＳ Ｐゴシック"/>
              </a:endParaRPr>
            </a:p>
            <a:p>
              <a:pPr algn="ctr" defTabSz="633039"/>
              <a:r>
                <a:rPr lang="ja-JP" altLang="en-US" sz="1000" dirty="0">
                  <a:solidFill>
                    <a:prstClr val="white"/>
                  </a:solidFill>
                  <a:latin typeface="ＭＳ Ｐゴシック"/>
                </a:rPr>
                <a:t>生活目標</a:t>
              </a:r>
            </a:p>
          </p:txBody>
        </p:sp>
        <p:sp>
          <p:nvSpPr>
            <p:cNvPr id="24" name="角丸四角形 104">
              <a:extLst>
                <a:ext uri="{FF2B5EF4-FFF2-40B4-BE49-F238E27FC236}">
                  <a16:creationId xmlns:a16="http://schemas.microsoft.com/office/drawing/2014/main" id="{E3F42097-1AEE-4FA1-B7C4-2991ED016400}"/>
                </a:ext>
              </a:extLst>
            </p:cNvPr>
            <p:cNvSpPr/>
            <p:nvPr/>
          </p:nvSpPr>
          <p:spPr>
            <a:xfrm>
              <a:off x="182429" y="3242830"/>
              <a:ext cx="1089956" cy="633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900" dirty="0">
                  <a:solidFill>
                    <a:prstClr val="white"/>
                  </a:solidFill>
                  <a:latin typeface="ＭＳ Ｐゴシック"/>
                </a:rPr>
                <a:t>介入後の変化</a:t>
              </a:r>
              <a:endParaRPr lang="en-US" altLang="ja-JP" sz="900" dirty="0">
                <a:solidFill>
                  <a:prstClr val="white"/>
                </a:solidFill>
                <a:latin typeface="ＭＳ Ｐゴシック"/>
              </a:endParaRPr>
            </a:p>
            <a:p>
              <a:pPr algn="ctr" defTabSz="633039"/>
              <a:r>
                <a:rPr lang="ja-JP" altLang="en-US" sz="900" dirty="0">
                  <a:solidFill>
                    <a:prstClr val="white"/>
                  </a:solidFill>
                  <a:latin typeface="ＭＳ Ｐゴシック"/>
                </a:rPr>
                <a:t>結果（４ケ月後）</a:t>
              </a:r>
            </a:p>
          </p:txBody>
        </p:sp>
        <p:sp>
          <p:nvSpPr>
            <p:cNvPr id="25" name="テキスト ボックス 24">
              <a:extLst>
                <a:ext uri="{FF2B5EF4-FFF2-40B4-BE49-F238E27FC236}">
                  <a16:creationId xmlns:a16="http://schemas.microsoft.com/office/drawing/2014/main" id="{CA5EB2B3-7976-4B8E-B4ED-CAA8AB6D0C44}"/>
                </a:ext>
              </a:extLst>
            </p:cNvPr>
            <p:cNvSpPr txBox="1"/>
            <p:nvPr/>
          </p:nvSpPr>
          <p:spPr>
            <a:xfrm>
              <a:off x="1272385" y="3556997"/>
              <a:ext cx="2055302" cy="253916"/>
            </a:xfrm>
            <a:prstGeom prst="rect">
              <a:avLst/>
            </a:prstGeom>
            <a:noFill/>
          </p:spPr>
          <p:txBody>
            <a:bodyPr wrap="square" rtlCol="0">
              <a:spAutoFit/>
            </a:bodyPr>
            <a:lstStyle/>
            <a:p>
              <a:r>
                <a:rPr lang="ja-JP" altLang="en-US" sz="1050" dirty="0">
                  <a:solidFill>
                    <a:prstClr val="black"/>
                  </a:solidFill>
                </a:rPr>
                <a:t>実行度　</a:t>
              </a:r>
              <a:r>
                <a:rPr lang="en-US" altLang="ja-JP" sz="1050" dirty="0">
                  <a:solidFill>
                    <a:prstClr val="black"/>
                  </a:solidFill>
                </a:rPr>
                <a:t>1</a:t>
              </a:r>
              <a:r>
                <a:rPr lang="ja-JP" altLang="en-US" sz="1050" dirty="0">
                  <a:solidFill>
                    <a:prstClr val="black"/>
                  </a:solidFill>
                </a:rPr>
                <a:t>→</a:t>
              </a:r>
              <a:r>
                <a:rPr lang="en-US" altLang="ja-JP" sz="1050" dirty="0">
                  <a:solidFill>
                    <a:prstClr val="black"/>
                  </a:solidFill>
                </a:rPr>
                <a:t>8</a:t>
              </a:r>
              <a:r>
                <a:rPr lang="ja-JP" altLang="en-US" sz="1050" dirty="0">
                  <a:solidFill>
                    <a:prstClr val="black"/>
                  </a:solidFill>
                </a:rPr>
                <a:t> 　　満足度　</a:t>
              </a:r>
              <a:r>
                <a:rPr lang="en-US" altLang="ja-JP" sz="1050" dirty="0">
                  <a:solidFill>
                    <a:prstClr val="black"/>
                  </a:solidFill>
                </a:rPr>
                <a:t>10</a:t>
              </a:r>
              <a:r>
                <a:rPr lang="ja-JP" altLang="en-US" sz="1050" dirty="0">
                  <a:solidFill>
                    <a:prstClr val="black"/>
                  </a:solidFill>
                </a:rPr>
                <a:t>→</a:t>
              </a:r>
              <a:r>
                <a:rPr lang="en-US" altLang="ja-JP" sz="1050" dirty="0">
                  <a:solidFill>
                    <a:prstClr val="black"/>
                  </a:solidFill>
                </a:rPr>
                <a:t>10</a:t>
              </a:r>
              <a:endParaRPr lang="ja-JP" altLang="en-US" sz="1050" dirty="0">
                <a:solidFill>
                  <a:prstClr val="black"/>
                </a:solidFill>
              </a:endParaRPr>
            </a:p>
          </p:txBody>
        </p:sp>
      </p:grpSp>
      <p:sp>
        <p:nvSpPr>
          <p:cNvPr id="54" name="角丸四角形 25">
            <a:extLst>
              <a:ext uri="{FF2B5EF4-FFF2-40B4-BE49-F238E27FC236}">
                <a16:creationId xmlns:a16="http://schemas.microsoft.com/office/drawing/2014/main" id="{7132C9D3-0A06-4290-9618-B0A09F5EE62B}"/>
              </a:ext>
            </a:extLst>
          </p:cNvPr>
          <p:cNvSpPr/>
          <p:nvPr/>
        </p:nvSpPr>
        <p:spPr>
          <a:xfrm>
            <a:off x="96441" y="6110416"/>
            <a:ext cx="8993359" cy="641461"/>
          </a:xfrm>
          <a:prstGeom prst="roundRect">
            <a:avLst>
              <a:gd name="adj" fmla="val 6589"/>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defTabSz="633039"/>
            <a:endParaRPr lang="en-US" altLang="ja-JP" sz="727" dirty="0">
              <a:solidFill>
                <a:prstClr val="black"/>
              </a:solidFill>
              <a:latin typeface="ＭＳ Ｐゴシック"/>
            </a:endParaRPr>
          </a:p>
        </p:txBody>
      </p:sp>
      <p:sp>
        <p:nvSpPr>
          <p:cNvPr id="55" name="テキスト ボックス 54">
            <a:extLst>
              <a:ext uri="{FF2B5EF4-FFF2-40B4-BE49-F238E27FC236}">
                <a16:creationId xmlns:a16="http://schemas.microsoft.com/office/drawing/2014/main" id="{67B877A7-2286-47F6-9597-71B2C39263E8}"/>
              </a:ext>
            </a:extLst>
          </p:cNvPr>
          <p:cNvSpPr txBox="1"/>
          <p:nvPr/>
        </p:nvSpPr>
        <p:spPr>
          <a:xfrm>
            <a:off x="1193575" y="6165304"/>
            <a:ext cx="1917723" cy="230832"/>
          </a:xfrm>
          <a:prstGeom prst="rect">
            <a:avLst/>
          </a:prstGeom>
          <a:noFill/>
        </p:spPr>
        <p:txBody>
          <a:bodyPr wrap="square" rtlCol="0">
            <a:spAutoFit/>
          </a:bodyPr>
          <a:lstStyle/>
          <a:p>
            <a:pPr defTabSz="633039"/>
            <a:r>
              <a:rPr lang="ja-JP" altLang="en-US" sz="900" dirty="0">
                <a:latin typeface="ＭＳ ゴシック" panose="020B0609070205080204" pitchFamily="49" charset="-128"/>
                <a:ea typeface="ＭＳ ゴシック" panose="020B0609070205080204" pitchFamily="49" charset="-128"/>
              </a:rPr>
              <a:t>介入後の変化（最大１０）</a:t>
            </a:r>
            <a:endParaRPr lang="en-US" altLang="ja-JP" sz="9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4FC1F069-94BF-4049-AC05-8BE50B0188B8}"/>
              </a:ext>
            </a:extLst>
          </p:cNvPr>
          <p:cNvSpPr txBox="1"/>
          <p:nvPr/>
        </p:nvSpPr>
        <p:spPr>
          <a:xfrm>
            <a:off x="8125791" y="575102"/>
            <a:ext cx="879696" cy="261610"/>
          </a:xfrm>
          <a:prstGeom prst="rect">
            <a:avLst/>
          </a:prstGeom>
          <a:noFill/>
        </p:spPr>
        <p:txBody>
          <a:bodyPr wrap="square" rtlCol="0">
            <a:spAutoFit/>
          </a:bodyPr>
          <a:lstStyle/>
          <a:p>
            <a:r>
              <a:rPr lang="ja-JP" altLang="en-US" sz="1100" dirty="0"/>
              <a:t>要支援１</a:t>
            </a:r>
          </a:p>
        </p:txBody>
      </p:sp>
      <p:sp>
        <p:nvSpPr>
          <p:cNvPr id="57" name="テキスト ボックス 56">
            <a:extLst>
              <a:ext uri="{FF2B5EF4-FFF2-40B4-BE49-F238E27FC236}">
                <a16:creationId xmlns:a16="http://schemas.microsoft.com/office/drawing/2014/main" id="{75582214-C870-4067-A779-2C75A6C1E9A8}"/>
              </a:ext>
            </a:extLst>
          </p:cNvPr>
          <p:cNvSpPr txBox="1"/>
          <p:nvPr/>
        </p:nvSpPr>
        <p:spPr>
          <a:xfrm>
            <a:off x="8144327" y="800696"/>
            <a:ext cx="604137" cy="261610"/>
          </a:xfrm>
          <a:prstGeom prst="rect">
            <a:avLst/>
          </a:prstGeom>
          <a:noFill/>
        </p:spPr>
        <p:txBody>
          <a:bodyPr wrap="square" rtlCol="0">
            <a:spAutoFit/>
          </a:bodyPr>
          <a:lstStyle/>
          <a:p>
            <a:r>
              <a:rPr lang="ja-JP" altLang="en-US" sz="1100" dirty="0"/>
              <a:t>ロコモ</a:t>
            </a:r>
          </a:p>
        </p:txBody>
      </p:sp>
      <p:sp>
        <p:nvSpPr>
          <p:cNvPr id="41" name="正方形/長方形 40"/>
          <p:cNvSpPr/>
          <p:nvPr/>
        </p:nvSpPr>
        <p:spPr>
          <a:xfrm>
            <a:off x="1148548" y="512530"/>
            <a:ext cx="5913550" cy="669414"/>
          </a:xfrm>
          <a:prstGeom prst="rect">
            <a:avLst/>
          </a:prstGeom>
        </p:spPr>
        <p:txBody>
          <a:bodyPr wrap="square">
            <a:spAutoFit/>
          </a:bodyPr>
          <a:lstStyle/>
          <a:p>
            <a:pPr defTabSz="633039"/>
            <a:r>
              <a:rPr lang="en-US" altLang="ja-JP" sz="900" dirty="0">
                <a:latin typeface="ＭＳ Ｐゴシック"/>
                <a:cs typeface="ＭＳ Ｐゴシック" charset="0"/>
              </a:rPr>
              <a:t>90</a:t>
            </a:r>
            <a:r>
              <a:rPr lang="ja-JP" altLang="en-US" sz="900" dirty="0">
                <a:latin typeface="ＭＳ Ｐゴシック"/>
                <a:cs typeface="ＭＳ Ｐゴシック" charset="0"/>
              </a:rPr>
              <a:t>代　女性　独居　</a:t>
            </a:r>
            <a:endParaRPr lang="en-US" altLang="ja-JP" sz="900" dirty="0">
              <a:latin typeface="ＭＳ Ｐゴシック"/>
              <a:cs typeface="ＭＳ Ｐゴシック" charset="0"/>
            </a:endParaRPr>
          </a:p>
          <a:p>
            <a:pPr defTabSz="633039"/>
            <a:r>
              <a:rPr lang="ja-JP" altLang="en-US" sz="900" dirty="0">
                <a:latin typeface="ＭＳ Ｐゴシック"/>
                <a:cs typeface="ＭＳ Ｐゴシック" charset="0"/>
              </a:rPr>
              <a:t>右膝の内側に湿布。</a:t>
            </a:r>
            <a:r>
              <a:rPr lang="en-US" altLang="ja-JP" sz="900" dirty="0">
                <a:latin typeface="ＭＳ Ｐゴシック"/>
                <a:cs typeface="ＭＳ Ｐゴシック" charset="0"/>
              </a:rPr>
              <a:t>5</a:t>
            </a:r>
            <a:r>
              <a:rPr lang="ja-JP" altLang="en-US" sz="900" dirty="0">
                <a:latin typeface="ＭＳ Ｐゴシック"/>
                <a:cs typeface="ＭＳ Ｐゴシック" charset="0"/>
              </a:rPr>
              <a:t>度程度の伸展制限有り。訪問時たくさんのサプリメントなど示され、健康への意識の高さが伺える。以前は、</a:t>
            </a:r>
            <a:r>
              <a:rPr lang="en-US" altLang="ja-JP" sz="900" dirty="0">
                <a:latin typeface="ＭＳ Ｐゴシック"/>
                <a:cs typeface="ＭＳ Ｐゴシック" charset="0"/>
              </a:rPr>
              <a:t>2㎞</a:t>
            </a:r>
            <a:r>
              <a:rPr lang="ja-JP" altLang="en-US" sz="900" dirty="0">
                <a:latin typeface="ＭＳ Ｐゴシック"/>
                <a:cs typeface="ＭＳ Ｐゴシック" charset="0"/>
              </a:rPr>
              <a:t>を</a:t>
            </a:r>
            <a:r>
              <a:rPr lang="en-US" altLang="ja-JP" sz="900" dirty="0">
                <a:latin typeface="ＭＳ Ｐゴシック"/>
                <a:cs typeface="ＭＳ Ｐゴシック" charset="0"/>
              </a:rPr>
              <a:t>40</a:t>
            </a:r>
            <a:r>
              <a:rPr lang="ja-JP" altLang="en-US" sz="900" dirty="0">
                <a:latin typeface="ＭＳ Ｐゴシック"/>
                <a:cs typeface="ＭＳ Ｐゴシック" charset="0"/>
              </a:rPr>
              <a:t>分にて歩行可能であったが現在は自宅周囲くらい。膝痛増強のきっかけは、「心当たりない」とコメントあり、「頑張る」と意欲あるも生活上の変形性膝関節症に関する注意事項等、説明の必要性を感じる。　</a:t>
            </a:r>
            <a:r>
              <a:rPr lang="ja-JP" altLang="en-US" sz="1050" dirty="0">
                <a:latin typeface="ＭＳ Ｐゴシック"/>
                <a:cs typeface="ＭＳ Ｐゴシック" charset="0"/>
              </a:rPr>
              <a:t>　　</a:t>
            </a:r>
            <a:endParaRPr lang="en-US" altLang="ja-JP" sz="1050" dirty="0">
              <a:latin typeface="ＭＳ Ｐゴシック"/>
              <a:cs typeface="ＭＳ Ｐゴシック" charset="0"/>
            </a:endParaRPr>
          </a:p>
        </p:txBody>
      </p:sp>
      <p:sp>
        <p:nvSpPr>
          <p:cNvPr id="50" name="テキスト ボックス 49">
            <a:extLst>
              <a:ext uri="{FF2B5EF4-FFF2-40B4-BE49-F238E27FC236}">
                <a16:creationId xmlns:a16="http://schemas.microsoft.com/office/drawing/2014/main" id="{79123FA6-B7AA-4236-A468-BE9C0BCFBBBA}"/>
              </a:ext>
            </a:extLst>
          </p:cNvPr>
          <p:cNvSpPr txBox="1"/>
          <p:nvPr/>
        </p:nvSpPr>
        <p:spPr>
          <a:xfrm>
            <a:off x="1238601" y="4781654"/>
            <a:ext cx="7766887" cy="646331"/>
          </a:xfrm>
          <a:prstGeom prst="rect">
            <a:avLst/>
          </a:prstGeom>
          <a:noFill/>
        </p:spPr>
        <p:txBody>
          <a:bodyPr wrap="square" rtlCol="0" anchor="ctr">
            <a:spAutoFit/>
          </a:bodyPr>
          <a:lstStyle/>
          <a:p>
            <a:r>
              <a:rPr lang="ja-JP" altLang="en-US" sz="1200" dirty="0">
                <a:solidFill>
                  <a:prstClr val="black"/>
                </a:solidFill>
              </a:rPr>
              <a:t>□</a:t>
            </a:r>
            <a:r>
              <a:rPr lang="ja-JP" altLang="ja-JP" sz="1200" dirty="0">
                <a:solidFill>
                  <a:prstClr val="black"/>
                </a:solidFill>
              </a:rPr>
              <a:t>事前の情報収集</a:t>
            </a:r>
            <a:r>
              <a:rPr lang="ja-JP" altLang="en-US" sz="1200" dirty="0">
                <a:solidFill>
                  <a:prstClr val="black"/>
                </a:solidFill>
              </a:rPr>
              <a:t>　■</a:t>
            </a:r>
            <a:r>
              <a:rPr lang="ja-JP" altLang="ja-JP" sz="1200" dirty="0">
                <a:solidFill>
                  <a:prstClr val="black"/>
                </a:solidFill>
              </a:rPr>
              <a:t>阻害因子・強みの抽出</a:t>
            </a:r>
            <a:r>
              <a:rPr lang="ja-JP" altLang="en-US" sz="1200" dirty="0">
                <a:solidFill>
                  <a:prstClr val="black"/>
                </a:solidFill>
              </a:rPr>
              <a:t>　■</a:t>
            </a:r>
            <a:r>
              <a:rPr lang="ja-JP" altLang="ja-JP" sz="1200" dirty="0">
                <a:solidFill>
                  <a:prstClr val="black"/>
                </a:solidFill>
              </a:rPr>
              <a:t>認定が出るまでの対応</a:t>
            </a:r>
            <a:r>
              <a:rPr lang="ja-JP" altLang="en-US" sz="1200" dirty="0">
                <a:solidFill>
                  <a:prstClr val="black"/>
                </a:solidFill>
              </a:rPr>
              <a:t>　□</a:t>
            </a:r>
            <a:r>
              <a:rPr lang="ja-JP" altLang="ja-JP" sz="1200" dirty="0">
                <a:solidFill>
                  <a:prstClr val="black"/>
                </a:solidFill>
              </a:rPr>
              <a:t>目標設定</a:t>
            </a:r>
            <a:r>
              <a:rPr lang="ja-JP" altLang="en-US" sz="1200" dirty="0">
                <a:solidFill>
                  <a:prstClr val="black"/>
                </a:solidFill>
              </a:rPr>
              <a:t>　■</a:t>
            </a:r>
            <a:r>
              <a:rPr lang="ja-JP" altLang="ja-JP" sz="1200" dirty="0">
                <a:solidFill>
                  <a:prstClr val="black"/>
                </a:solidFill>
              </a:rPr>
              <a:t>目標の合意</a:t>
            </a:r>
            <a:r>
              <a:rPr lang="ja-JP" altLang="en-US" sz="1200" dirty="0">
                <a:solidFill>
                  <a:prstClr val="black"/>
                </a:solidFill>
              </a:rPr>
              <a:t>　□自主訓練</a:t>
            </a:r>
            <a:endParaRPr lang="ja-JP" altLang="ja-JP" sz="1200" dirty="0">
              <a:solidFill>
                <a:prstClr val="black"/>
              </a:solidFill>
            </a:endParaRPr>
          </a:p>
          <a:p>
            <a:r>
              <a:rPr lang="ja-JP" altLang="en-US" sz="1200" dirty="0">
                <a:solidFill>
                  <a:prstClr val="black"/>
                </a:solidFill>
              </a:rPr>
              <a:t>□</a:t>
            </a:r>
            <a:r>
              <a:rPr lang="ja-JP" altLang="ja-JP" sz="1200" dirty="0">
                <a:solidFill>
                  <a:prstClr val="black"/>
                </a:solidFill>
              </a:rPr>
              <a:t>活動・参加を意識したプラン</a:t>
            </a:r>
            <a:r>
              <a:rPr lang="ja-JP" altLang="en-US" sz="1200" dirty="0">
                <a:solidFill>
                  <a:prstClr val="black"/>
                </a:solidFill>
              </a:rPr>
              <a:t>　□</a:t>
            </a:r>
            <a:r>
              <a:rPr lang="ja-JP" altLang="ja-JP" sz="1200" dirty="0">
                <a:solidFill>
                  <a:prstClr val="black"/>
                </a:solidFill>
              </a:rPr>
              <a:t>無理のないプラン</a:t>
            </a:r>
            <a:r>
              <a:rPr lang="ja-JP" altLang="en-US" sz="1200" dirty="0">
                <a:solidFill>
                  <a:prstClr val="black"/>
                </a:solidFill>
              </a:rPr>
              <a:t>　■</a:t>
            </a:r>
            <a:r>
              <a:rPr lang="ja-JP" altLang="ja-JP" sz="1200" dirty="0">
                <a:solidFill>
                  <a:prstClr val="black"/>
                </a:solidFill>
              </a:rPr>
              <a:t>本人・家族への説明</a:t>
            </a:r>
            <a:r>
              <a:rPr lang="ja-JP" altLang="en-US" sz="1200" dirty="0">
                <a:solidFill>
                  <a:prstClr val="black"/>
                </a:solidFill>
              </a:rPr>
              <a:t>　■</a:t>
            </a:r>
            <a:r>
              <a:rPr lang="ja-JP" altLang="ja-JP" sz="1200" dirty="0">
                <a:solidFill>
                  <a:prstClr val="black"/>
                </a:solidFill>
              </a:rPr>
              <a:t>関連機関との連絡・調整</a:t>
            </a:r>
          </a:p>
          <a:p>
            <a:r>
              <a:rPr lang="ja-JP" altLang="en-US" sz="1200" dirty="0">
                <a:solidFill>
                  <a:prstClr val="black"/>
                </a:solidFill>
              </a:rPr>
              <a:t>□</a:t>
            </a:r>
            <a:r>
              <a:rPr lang="ja-JP" altLang="ja-JP" sz="1200" dirty="0">
                <a:solidFill>
                  <a:prstClr val="black"/>
                </a:solidFill>
              </a:rPr>
              <a:t>インフォーマルサービスの活用</a:t>
            </a:r>
            <a:r>
              <a:rPr lang="ja-JP" altLang="en-US" sz="1200" dirty="0">
                <a:solidFill>
                  <a:prstClr val="black"/>
                </a:solidFill>
              </a:rPr>
              <a:t>　□</a:t>
            </a:r>
            <a:r>
              <a:rPr lang="ja-JP" altLang="ja-JP" sz="1200" dirty="0">
                <a:solidFill>
                  <a:prstClr val="black"/>
                </a:solidFill>
              </a:rPr>
              <a:t>その他</a:t>
            </a:r>
            <a:r>
              <a:rPr lang="ja-JP" altLang="en-US" sz="1200" dirty="0">
                <a:solidFill>
                  <a:prstClr val="black"/>
                </a:solidFill>
              </a:rPr>
              <a:t>（　　　　　　　　　　　　　　　　　　　　　　　　　　　　　　　　　　　　　　　　　　　　　）</a:t>
            </a:r>
            <a:endParaRPr lang="ja-JP" altLang="ja-JP" sz="1200" dirty="0">
              <a:solidFill>
                <a:prstClr val="black"/>
              </a:solidFill>
            </a:endParaRPr>
          </a:p>
        </p:txBody>
      </p:sp>
      <p:sp>
        <p:nvSpPr>
          <p:cNvPr id="44" name="テキスト ボックス 43">
            <a:extLst>
              <a:ext uri="{FF2B5EF4-FFF2-40B4-BE49-F238E27FC236}">
                <a16:creationId xmlns:a16="http://schemas.microsoft.com/office/drawing/2014/main" id="{35BEC973-27B4-49A0-9194-CC7667660517}"/>
              </a:ext>
            </a:extLst>
          </p:cNvPr>
          <p:cNvSpPr txBox="1"/>
          <p:nvPr/>
        </p:nvSpPr>
        <p:spPr>
          <a:xfrm>
            <a:off x="3046457" y="6159783"/>
            <a:ext cx="5945655" cy="646331"/>
          </a:xfrm>
          <a:prstGeom prst="rect">
            <a:avLst/>
          </a:prstGeom>
          <a:noFill/>
        </p:spPr>
        <p:txBody>
          <a:bodyPr wrap="square" rtlCol="0">
            <a:spAutoFit/>
          </a:bodyPr>
          <a:lstStyle/>
          <a:p>
            <a:r>
              <a:rPr lang="ja-JP" altLang="en-US" sz="900" dirty="0">
                <a:solidFill>
                  <a:prstClr val="black"/>
                </a:solidFill>
              </a:rPr>
              <a:t>訪問リハを導入し、一定期間で終了したが、庭の手入れを椅子に座り、長柄の用具を使用して行うなど変形性膝関節症との付き合い方も理解されたようで膝の状態も良好（痛み軽減し、水腫なし）。体操・運動も生活行為も「やり方」「やりすぎては困る」との理解は出来たようである。今後、寒くなることによる膝の状態等に関して注意するように説明した。　満足度は、いつでもどんな状態でも自分は、その状況に満足している！とのコメントより。</a:t>
            </a:r>
          </a:p>
        </p:txBody>
      </p:sp>
      <p:sp>
        <p:nvSpPr>
          <p:cNvPr id="4" name="正方形/長方形 3"/>
          <p:cNvSpPr/>
          <p:nvPr/>
        </p:nvSpPr>
        <p:spPr>
          <a:xfrm>
            <a:off x="1247030" y="4257889"/>
            <a:ext cx="4572000" cy="307777"/>
          </a:xfrm>
          <a:prstGeom prst="rect">
            <a:avLst/>
          </a:prstGeom>
        </p:spPr>
        <p:txBody>
          <a:bodyPr>
            <a:spAutoFit/>
          </a:bodyPr>
          <a:lstStyle/>
          <a:p>
            <a:r>
              <a:rPr lang="ja-JP" altLang="en-US" sz="1400" dirty="0">
                <a:solidFill>
                  <a:prstClr val="black"/>
                </a:solidFill>
              </a:rPr>
              <a:t>一人で安楽に庭の手入れを行う。（</a:t>
            </a:r>
            <a:r>
              <a:rPr lang="en-US" altLang="ja-JP" sz="1400" dirty="0">
                <a:solidFill>
                  <a:prstClr val="black"/>
                </a:solidFill>
              </a:rPr>
              <a:t>3</a:t>
            </a:r>
            <a:r>
              <a:rPr lang="ja-JP" altLang="en-US" sz="1400" dirty="0">
                <a:solidFill>
                  <a:prstClr val="black"/>
                </a:solidFill>
              </a:rPr>
              <a:t>回目訪問時）</a:t>
            </a:r>
          </a:p>
        </p:txBody>
      </p:sp>
      <p:sp>
        <p:nvSpPr>
          <p:cNvPr id="9" name="正方形/長方形 8"/>
          <p:cNvSpPr/>
          <p:nvPr/>
        </p:nvSpPr>
        <p:spPr>
          <a:xfrm>
            <a:off x="1233655" y="5449645"/>
            <a:ext cx="7758457" cy="553998"/>
          </a:xfrm>
          <a:prstGeom prst="rect">
            <a:avLst/>
          </a:prstGeom>
        </p:spPr>
        <p:txBody>
          <a:bodyPr wrap="square">
            <a:spAutoFit/>
          </a:bodyPr>
          <a:lstStyle/>
          <a:p>
            <a:r>
              <a:rPr lang="en-US" altLang="ja-JP" sz="1000" dirty="0">
                <a:solidFill>
                  <a:prstClr val="black"/>
                </a:solidFill>
              </a:rPr>
              <a:t>30</a:t>
            </a:r>
            <a:r>
              <a:rPr lang="ja-JP" altLang="en-US" sz="1000" dirty="0">
                <a:solidFill>
                  <a:prstClr val="black"/>
                </a:solidFill>
              </a:rPr>
              <a:t>年間独居で継続してきた生活スタイルや「頑張ればできる」の価値観をいかに少しずつでも変更していけるかがポイントとなる。なぜ、今回膝が痛くなったのか、わからないとのコメントが多かった。体操や生活の仕方も「やり方の問題」「リハビリは、・・」などと同様のことを継続的に伝える必要があった。</a:t>
            </a:r>
          </a:p>
        </p:txBody>
      </p:sp>
      <p:graphicFrame>
        <p:nvGraphicFramePr>
          <p:cNvPr id="29" name="表 28"/>
          <p:cNvGraphicFramePr>
            <a:graphicFrameLocks noGrp="1"/>
          </p:cNvGraphicFramePr>
          <p:nvPr>
            <p:extLst/>
          </p:nvPr>
        </p:nvGraphicFramePr>
        <p:xfrm>
          <a:off x="77463" y="1196755"/>
          <a:ext cx="8928024" cy="286097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2160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2160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238299">
                <a:tc rowSpan="2" gridSpan="2">
                  <a:txBody>
                    <a:bodyPr/>
                    <a:lstStyle/>
                    <a:p>
                      <a:pPr algn="ctr"/>
                      <a:endParaRPr kumimoji="1" lang="ja-JP" altLang="en-US" sz="1000" dirty="0"/>
                    </a:p>
                  </a:txBody>
                  <a:tcPr anchor="ctr"/>
                </a:tc>
                <a:tc rowSpan="2" hMerge="1">
                  <a:txBody>
                    <a:bodyPr/>
                    <a:lstStyle/>
                    <a:p>
                      <a:pPr algn="ctr"/>
                      <a:endParaRPr kumimoji="1" lang="ja-JP" altLang="en-US" sz="1000" dirty="0"/>
                    </a:p>
                  </a:txBody>
                  <a:tcPr anchor="ctr"/>
                </a:tc>
                <a:tc gridSpan="2">
                  <a:txBody>
                    <a:bodyPr/>
                    <a:lstStyle/>
                    <a:p>
                      <a:pPr algn="ctr"/>
                      <a:r>
                        <a:rPr kumimoji="1" lang="ja-JP" altLang="en-US" sz="1000" dirty="0"/>
                        <a:t>身体構造・心身機能</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活動と参加</a:t>
                      </a:r>
                    </a:p>
                  </a:txBody>
                  <a:tcPr anchor="ctr"/>
                </a:tc>
                <a:tc hMerge="1">
                  <a:txBody>
                    <a:bodyPr/>
                    <a:lstStyle/>
                    <a:p>
                      <a:pPr algn="ctr"/>
                      <a:endParaRPr kumimoji="1" lang="ja-JP" altLang="en-US" sz="1000" dirty="0"/>
                    </a:p>
                  </a:txBody>
                  <a:tcPr anchor="ctr"/>
                </a:tc>
                <a:tc gridSpan="2">
                  <a:txBody>
                    <a:bodyPr/>
                    <a:lstStyle/>
                    <a:p>
                      <a:pPr algn="ctr"/>
                      <a:r>
                        <a:rPr kumimoji="1" lang="ja-JP" altLang="en-US" sz="1000" dirty="0"/>
                        <a:t>環境因子</a:t>
                      </a:r>
                    </a:p>
                  </a:txBody>
                  <a:tcPr anchor="ctr"/>
                </a:tc>
                <a:tc hMerge="1">
                  <a:txBody>
                    <a:bodyPr/>
                    <a:lstStyle/>
                    <a:p>
                      <a:pPr algn="ctr"/>
                      <a:endParaRPr kumimoji="1" lang="ja-JP" altLang="en-US" sz="1000" dirty="0"/>
                    </a:p>
                  </a:txBody>
                  <a:tcPr anchor="ctr"/>
                </a:tc>
                <a:extLst>
                  <a:ext uri="{0D108BD9-81ED-4DB2-BD59-A6C34878D82A}">
                    <a16:rowId xmlns:a16="http://schemas.microsoft.com/office/drawing/2014/main" val="10000"/>
                  </a:ext>
                </a:extLst>
              </a:tr>
              <a:tr h="238299">
                <a:tc gridSpan="2" vMerge="1">
                  <a:txBody>
                    <a:bodyPr/>
                    <a:lstStyle/>
                    <a:p>
                      <a:pPr algn="ctr"/>
                      <a:endParaRPr kumimoji="1" lang="ja-JP" altLang="en-US" sz="1000" dirty="0"/>
                    </a:p>
                  </a:txBody>
                  <a:tcPr anchor="ctr"/>
                </a:tc>
                <a:tc hMerge="1" vMerge="1">
                  <a:txBody>
                    <a:bodyPr/>
                    <a:lstStyle/>
                    <a:p>
                      <a:pPr algn="ct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tc>
                  <a:txBody>
                    <a:bodyPr/>
                    <a:lstStyle/>
                    <a:p>
                      <a:pPr algn="ctr"/>
                      <a:r>
                        <a:rPr kumimoji="1" lang="ja-JP" altLang="en-US" sz="1000" dirty="0"/>
                        <a:t>詳細</a:t>
                      </a:r>
                    </a:p>
                  </a:txBody>
                  <a:tcPr anchor="ctr"/>
                </a:tc>
                <a:tc>
                  <a:txBody>
                    <a:bodyPr/>
                    <a:lstStyle/>
                    <a:p>
                      <a:pPr algn="ctr"/>
                      <a:r>
                        <a:rPr kumimoji="1" lang="en-US" altLang="ja-JP" sz="1000" dirty="0"/>
                        <a:t>ICF</a:t>
                      </a:r>
                      <a:endParaRPr kumimoji="1" lang="ja-JP" altLang="en-US" sz="1000" dirty="0"/>
                    </a:p>
                  </a:txBody>
                  <a:tcPr anchor="ctr"/>
                </a:tc>
                <a:extLst>
                  <a:ext uri="{0D108BD9-81ED-4DB2-BD59-A6C34878D82A}">
                    <a16:rowId xmlns:a16="http://schemas.microsoft.com/office/drawing/2014/main" val="10001"/>
                  </a:ext>
                </a:extLst>
              </a:tr>
              <a:tr h="238299">
                <a:tc rowSpan="10">
                  <a:txBody>
                    <a:bodyPr/>
                    <a:lstStyle/>
                    <a:p>
                      <a:pPr algn="ctr"/>
                      <a:r>
                        <a:rPr kumimoji="1" lang="ja-JP" altLang="en-US" sz="1000" dirty="0"/>
                        <a:t>介入開始時</a:t>
                      </a:r>
                    </a:p>
                  </a:txBody>
                  <a:tcPr vert="eaVert" anchor="ctr"/>
                </a:tc>
                <a:tc rowSpan="5">
                  <a:txBody>
                    <a:bodyPr/>
                    <a:lstStyle/>
                    <a:p>
                      <a:pPr algn="ctr"/>
                      <a:r>
                        <a:rPr kumimoji="1" lang="ja-JP" altLang="en-US" sz="1000" dirty="0"/>
                        <a:t>自立した</a:t>
                      </a:r>
                      <a:endParaRPr kumimoji="1" lang="en-US" altLang="ja-JP" sz="1000" dirty="0"/>
                    </a:p>
                    <a:p>
                      <a:pPr algn="ctr"/>
                      <a:r>
                        <a:rPr kumimoji="1" lang="ja-JP" altLang="en-US" sz="1000" dirty="0"/>
                        <a:t>日常生活の</a:t>
                      </a:r>
                      <a:endParaRPr kumimoji="1" lang="en-US" altLang="ja-JP" sz="1000" dirty="0"/>
                    </a:p>
                    <a:p>
                      <a:pPr algn="ctr"/>
                      <a:r>
                        <a:rPr kumimoji="1" lang="ja-JP" altLang="en-US" sz="1000" dirty="0"/>
                        <a:t>阻害要因</a:t>
                      </a:r>
                    </a:p>
                  </a:txBody>
                  <a:tcPr anchor="ctr"/>
                </a:tc>
                <a:tc>
                  <a:txBody>
                    <a:bodyPr/>
                    <a:lstStyle/>
                    <a:p>
                      <a:pPr algn="l"/>
                      <a:r>
                        <a:rPr kumimoji="1" lang="ja-JP" altLang="en-US" sz="900" dirty="0"/>
                        <a:t>右膝伸展制限あり</a:t>
                      </a:r>
                    </a:p>
                  </a:txBody>
                  <a:tcPr anchor="ctr"/>
                </a:tc>
                <a:tc>
                  <a:txBody>
                    <a:bodyPr/>
                    <a:lstStyle/>
                    <a:p>
                      <a:pPr algn="ctr"/>
                      <a:r>
                        <a:rPr kumimoji="1" lang="en-US" altLang="ja-JP" sz="900" dirty="0"/>
                        <a:t>b710</a:t>
                      </a:r>
                      <a:endParaRPr kumimoji="1" lang="ja-JP" altLang="en-US" sz="900" dirty="0"/>
                    </a:p>
                  </a:txBody>
                  <a:tcPr anchor="ctr"/>
                </a:tc>
                <a:tc>
                  <a:txBody>
                    <a:bodyPr/>
                    <a:lstStyle/>
                    <a:p>
                      <a:pPr algn="l"/>
                      <a:r>
                        <a:rPr kumimoji="1" lang="ja-JP" altLang="en-US" sz="900" dirty="0"/>
                        <a:t>歩行時の痛み等にて距離の制限あり</a:t>
                      </a:r>
                    </a:p>
                  </a:txBody>
                  <a:tcPr>
                    <a:solidFill>
                      <a:srgbClr val="FFFF00"/>
                    </a:solidFill>
                  </a:tcPr>
                </a:tc>
                <a:tc>
                  <a:txBody>
                    <a:bodyPr/>
                    <a:lstStyle/>
                    <a:p>
                      <a:pPr algn="ctr"/>
                      <a:r>
                        <a:rPr kumimoji="1" lang="en-US" altLang="ja-JP" sz="900" dirty="0"/>
                        <a:t>d450</a:t>
                      </a:r>
                      <a:endParaRPr kumimoji="1" lang="ja-JP" altLang="en-US" sz="900" dirty="0"/>
                    </a:p>
                  </a:txBody>
                  <a:tcPr anchor="ctr"/>
                </a:tc>
                <a:tc>
                  <a:txBody>
                    <a:bodyPr/>
                    <a:lstStyle/>
                    <a:p>
                      <a:pPr algn="l"/>
                      <a:r>
                        <a:rPr kumimoji="1" lang="ja-JP" altLang="en-US" sz="900" dirty="0"/>
                        <a:t>家族関係</a:t>
                      </a:r>
                      <a:r>
                        <a:rPr kumimoji="1" lang="en-US" altLang="ja-JP" sz="900" dirty="0"/>
                        <a:t>(</a:t>
                      </a:r>
                      <a:r>
                        <a:rPr kumimoji="1" lang="ja-JP" altLang="en-US" sz="900" dirty="0"/>
                        <a:t>頼れない、頼らない</a:t>
                      </a:r>
                      <a:r>
                        <a:rPr kumimoji="1" lang="en-US" altLang="ja-JP" sz="900" dirty="0"/>
                        <a:t>)</a:t>
                      </a:r>
                      <a:endParaRPr kumimoji="1" lang="ja-JP" altLang="en-US" sz="900" dirty="0"/>
                    </a:p>
                  </a:txBody>
                  <a:tcPr>
                    <a:solidFill>
                      <a:srgbClr val="FFFF00"/>
                    </a:solidFill>
                  </a:tcPr>
                </a:tc>
                <a:tc>
                  <a:txBody>
                    <a:bodyPr/>
                    <a:lstStyle/>
                    <a:p>
                      <a:pPr algn="ctr"/>
                      <a:r>
                        <a:rPr kumimoji="1" lang="en-US" altLang="ja-JP" sz="900" dirty="0"/>
                        <a:t>e310</a:t>
                      </a:r>
                      <a:endParaRPr kumimoji="1" lang="ja-JP" altLang="en-US" sz="900" dirty="0"/>
                    </a:p>
                  </a:txBody>
                  <a:tcPr anchor="ctr"/>
                </a:tc>
                <a:extLst>
                  <a:ext uri="{0D108BD9-81ED-4DB2-BD59-A6C34878D82A}">
                    <a16:rowId xmlns:a16="http://schemas.microsoft.com/office/drawing/2014/main" val="10002"/>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右変形性膝関節症</a:t>
                      </a:r>
                    </a:p>
                  </a:txBody>
                  <a:tcPr anchor="ctr">
                    <a:solidFill>
                      <a:srgbClr val="FFFF00"/>
                    </a:solidFill>
                  </a:tcPr>
                </a:tc>
                <a:tc>
                  <a:txBody>
                    <a:bodyPr/>
                    <a:lstStyle/>
                    <a:p>
                      <a:pPr algn="ctr"/>
                      <a:r>
                        <a:rPr kumimoji="1" lang="en-US" altLang="ja-JP" sz="900" dirty="0"/>
                        <a:t>b715</a:t>
                      </a:r>
                      <a:endParaRPr kumimoji="1" lang="ja-JP" altLang="en-US" sz="900" dirty="0"/>
                    </a:p>
                  </a:txBody>
                  <a:tcPr anchor="ctr"/>
                </a:tc>
                <a:tc>
                  <a:txBody>
                    <a:bodyPr/>
                    <a:lstStyle/>
                    <a:p>
                      <a:pPr algn="l"/>
                      <a:r>
                        <a:rPr kumimoji="1" lang="ja-JP" altLang="en-US" sz="900" dirty="0"/>
                        <a:t>階段含め屋内移動や屋外の移動など</a:t>
                      </a:r>
                    </a:p>
                  </a:txBody>
                  <a:tcPr>
                    <a:solidFill>
                      <a:srgbClr val="FFFF00"/>
                    </a:solidFill>
                  </a:tcPr>
                </a:tc>
                <a:tc>
                  <a:txBody>
                    <a:bodyPr/>
                    <a:lstStyle/>
                    <a:p>
                      <a:pPr algn="ctr"/>
                      <a:r>
                        <a:rPr kumimoji="1" lang="en-US" altLang="ja-JP" sz="900" dirty="0"/>
                        <a:t>d460</a:t>
                      </a:r>
                      <a:endParaRPr kumimoji="1" lang="ja-JP" altLang="en-US" sz="900" dirty="0"/>
                    </a:p>
                  </a:txBody>
                  <a:tcPr anchor="ctr"/>
                </a:tc>
                <a:tc>
                  <a:txBody>
                    <a:bodyPr/>
                    <a:lstStyle/>
                    <a:p>
                      <a:pPr algn="l"/>
                      <a:r>
                        <a:rPr kumimoji="1" lang="ja-JP" altLang="en-US" sz="900" dirty="0"/>
                        <a:t>立地、自宅周辺が坂道</a:t>
                      </a:r>
                    </a:p>
                  </a:txBody>
                  <a:tcPr/>
                </a:tc>
                <a:tc>
                  <a:txBody>
                    <a:bodyPr/>
                    <a:lstStyle/>
                    <a:p>
                      <a:pPr algn="ctr"/>
                      <a:r>
                        <a:rPr kumimoji="1" lang="en-US" altLang="ja-JP" sz="900" dirty="0"/>
                        <a:t>e210</a:t>
                      </a:r>
                      <a:endParaRPr kumimoji="1" lang="ja-JP" altLang="en-US" sz="900" dirty="0"/>
                    </a:p>
                  </a:txBody>
                  <a:tcPr anchor="ctr"/>
                </a:tc>
                <a:extLst>
                  <a:ext uri="{0D108BD9-81ED-4DB2-BD59-A6C34878D82A}">
                    <a16:rowId xmlns:a16="http://schemas.microsoft.com/office/drawing/2014/main" val="10003"/>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右膝痛</a:t>
                      </a:r>
                    </a:p>
                  </a:txBody>
                  <a:tcPr anchor="ctr">
                    <a:solidFill>
                      <a:srgbClr val="FFFF00"/>
                    </a:solidFill>
                  </a:tcPr>
                </a:tc>
                <a:tc>
                  <a:txBody>
                    <a:bodyPr/>
                    <a:lstStyle/>
                    <a:p>
                      <a:pPr algn="ctr"/>
                      <a:r>
                        <a:rPr kumimoji="1" lang="en-US" altLang="ja-JP" sz="900" dirty="0"/>
                        <a:t>b280</a:t>
                      </a:r>
                      <a:endParaRPr kumimoji="1" lang="ja-JP" altLang="en-US" sz="900" dirty="0"/>
                    </a:p>
                  </a:txBody>
                  <a:tcPr anchor="ctr"/>
                </a:tc>
                <a:tc>
                  <a:txBody>
                    <a:bodyPr/>
                    <a:lstStyle/>
                    <a:p>
                      <a:pPr algn="l"/>
                      <a:r>
                        <a:rPr kumimoji="1" lang="ja-JP" altLang="en-US" sz="900" dirty="0"/>
                        <a:t>買い物した後のものの移動や収納など</a:t>
                      </a:r>
                    </a:p>
                  </a:txBody>
                  <a:tcPr>
                    <a:solidFill>
                      <a:srgbClr val="FFFF00"/>
                    </a:solidFill>
                  </a:tcPr>
                </a:tc>
                <a:tc>
                  <a:txBody>
                    <a:bodyPr/>
                    <a:lstStyle/>
                    <a:p>
                      <a:pPr algn="ctr"/>
                      <a:r>
                        <a:rPr kumimoji="1" lang="en-US" altLang="ja-JP" sz="900" dirty="0"/>
                        <a:t>d620</a:t>
                      </a:r>
                      <a:endParaRPr kumimoji="1" lang="ja-JP" altLang="en-US" sz="900" dirty="0"/>
                    </a:p>
                  </a:txBody>
                  <a:tcPr anchor="ctr"/>
                </a:tc>
                <a:tc>
                  <a:txBody>
                    <a:bodyPr/>
                    <a:lstStyle/>
                    <a:p>
                      <a:pPr algn="l"/>
                      <a:r>
                        <a:rPr kumimoji="1" lang="ja-JP" altLang="en-US" sz="900" dirty="0"/>
                        <a:t>移動用具は検討必要</a:t>
                      </a:r>
                    </a:p>
                  </a:txBody>
                  <a:tcPr>
                    <a:solidFill>
                      <a:srgbClr val="FFFF00"/>
                    </a:solidFill>
                  </a:tcPr>
                </a:tc>
                <a:tc>
                  <a:txBody>
                    <a:bodyPr/>
                    <a:lstStyle/>
                    <a:p>
                      <a:pPr algn="ctr"/>
                      <a:r>
                        <a:rPr kumimoji="1" lang="en-US" altLang="ja-JP" sz="900" dirty="0"/>
                        <a:t>e115</a:t>
                      </a:r>
                      <a:endParaRPr kumimoji="1" lang="ja-JP" altLang="en-US" sz="900" dirty="0"/>
                    </a:p>
                  </a:txBody>
                  <a:tcPr anchor="ctr"/>
                </a:tc>
                <a:extLst>
                  <a:ext uri="{0D108BD9-81ED-4DB2-BD59-A6C34878D82A}">
                    <a16:rowId xmlns:a16="http://schemas.microsoft.com/office/drawing/2014/main" val="10004"/>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r>
                        <a:rPr kumimoji="1" lang="ja-JP" altLang="en-US" sz="900" dirty="0"/>
                        <a:t>こだわりや習慣</a:t>
                      </a:r>
                    </a:p>
                  </a:txBody>
                  <a:tcPr anchor="ctr"/>
                </a:tc>
                <a:tc>
                  <a:txBody>
                    <a:bodyPr/>
                    <a:lstStyle/>
                    <a:p>
                      <a:pPr algn="ctr"/>
                      <a:r>
                        <a:rPr kumimoji="1" lang="en-US" altLang="ja-JP" sz="900" dirty="0"/>
                        <a:t>b126</a:t>
                      </a:r>
                      <a:endParaRPr kumimoji="1" lang="ja-JP" altLang="en-US" sz="900" dirty="0"/>
                    </a:p>
                  </a:txBody>
                  <a:tcPr anchor="ctr"/>
                </a:tc>
                <a:tc>
                  <a:txBody>
                    <a:bodyPr/>
                    <a:lstStyle/>
                    <a:p>
                      <a:pPr algn="l"/>
                      <a:r>
                        <a:rPr kumimoji="1" lang="ja-JP" altLang="en-US" sz="900" dirty="0"/>
                        <a:t>立位保持の活動</a:t>
                      </a:r>
                    </a:p>
                  </a:txBody>
                  <a:tcPr>
                    <a:solidFill>
                      <a:srgbClr val="FFFF00"/>
                    </a:solidFill>
                  </a:tcPr>
                </a:tc>
                <a:tc>
                  <a:txBody>
                    <a:bodyPr/>
                    <a:lstStyle/>
                    <a:p>
                      <a:pPr algn="ctr"/>
                      <a:r>
                        <a:rPr kumimoji="1" lang="en-US" altLang="ja-JP" sz="900" dirty="0"/>
                        <a:t>d630</a:t>
                      </a:r>
                      <a:endParaRPr kumimoji="1" lang="ja-JP" altLang="en-US" sz="900" dirty="0"/>
                    </a:p>
                  </a:txBody>
                  <a:tcPr anchor="ctr"/>
                </a:tc>
                <a:tc>
                  <a:txBody>
                    <a:bodyPr/>
                    <a:lstStyle/>
                    <a:p>
                      <a:pPr algn="l"/>
                      <a:r>
                        <a:rPr kumimoji="1" lang="ja-JP" altLang="en-US" sz="900" dirty="0"/>
                        <a:t>台所に椅子を設置するなど</a:t>
                      </a:r>
                    </a:p>
                  </a:txBody>
                  <a:tcPr/>
                </a:tc>
                <a:tc>
                  <a:txBody>
                    <a:bodyPr/>
                    <a:lstStyle/>
                    <a:p>
                      <a:pPr algn="ctr"/>
                      <a:r>
                        <a:rPr kumimoji="1" lang="en-US" altLang="ja-JP" sz="900" dirty="0"/>
                        <a:t>e155</a:t>
                      </a:r>
                      <a:endParaRPr kumimoji="1" lang="ja-JP" altLang="en-US" sz="900" dirty="0"/>
                    </a:p>
                  </a:txBody>
                  <a:tcPr anchor="ctr"/>
                </a:tc>
                <a:extLst>
                  <a:ext uri="{0D108BD9-81ED-4DB2-BD59-A6C34878D82A}">
                    <a16:rowId xmlns:a16="http://schemas.microsoft.com/office/drawing/2014/main" val="10005"/>
                  </a:ext>
                </a:extLst>
              </a:tr>
              <a:tr h="238299">
                <a:tc vMerge="1">
                  <a:txBody>
                    <a:bodyPr/>
                    <a:lstStyle/>
                    <a:p>
                      <a:pPr algn="ctr"/>
                      <a:endParaRPr kumimoji="1" lang="ja-JP" altLang="en-US" sz="1100" dirty="0"/>
                    </a:p>
                  </a:txBody>
                  <a:tcPr anchor="ctr"/>
                </a:tc>
                <a:tc vMerge="1">
                  <a:txBody>
                    <a:bodyPr/>
                    <a:lstStyle/>
                    <a:p>
                      <a:endParaRPr kumimoji="1" lang="ja-JP" altLang="en-US" sz="1100" dirty="0"/>
                    </a:p>
                  </a:txBody>
                  <a:tcP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06"/>
                  </a:ext>
                </a:extLst>
              </a:tr>
              <a:tr h="238299">
                <a:tc vMerge="1">
                  <a:txBody>
                    <a:bodyPr/>
                    <a:lstStyle/>
                    <a:p>
                      <a:pPr algn="ctr"/>
                      <a:endParaRPr kumimoji="1" lang="ja-JP" altLang="en-US" sz="1000" dirty="0"/>
                    </a:p>
                  </a:txBody>
                  <a:tcPr anchor="ctr"/>
                </a:tc>
                <a:tc rowSpan="5">
                  <a:txBody>
                    <a:bodyPr/>
                    <a:lstStyle/>
                    <a:p>
                      <a:pPr algn="ctr"/>
                      <a:r>
                        <a:rPr kumimoji="1" lang="ja-JP" altLang="en-US" sz="1000" dirty="0"/>
                        <a:t>現状能力</a:t>
                      </a:r>
                      <a:endParaRPr kumimoji="1" lang="en-US" altLang="ja-JP" sz="1000" dirty="0"/>
                    </a:p>
                    <a:p>
                      <a:pPr algn="ctr"/>
                      <a:r>
                        <a:rPr kumimoji="1" lang="ja-JP" altLang="en-US" sz="1000" dirty="0"/>
                        <a:t>（強み）</a:t>
                      </a:r>
                    </a:p>
                  </a:txBody>
                  <a:tcPr anchor="ctr"/>
                </a:tc>
                <a:tc>
                  <a:txBody>
                    <a:bodyPr/>
                    <a:lstStyle/>
                    <a:p>
                      <a:pPr algn="l"/>
                      <a:r>
                        <a:rPr kumimoji="1" lang="ja-JP" altLang="en-US" sz="900" dirty="0"/>
                        <a:t>意欲的である</a:t>
                      </a:r>
                    </a:p>
                  </a:txBody>
                  <a:tcPr anchor="ctr">
                    <a:noFill/>
                  </a:tcPr>
                </a:tc>
                <a:tc>
                  <a:txBody>
                    <a:bodyPr/>
                    <a:lstStyle/>
                    <a:p>
                      <a:pPr algn="ctr"/>
                      <a:r>
                        <a:rPr kumimoji="1" lang="en-US" altLang="ja-JP" sz="900" dirty="0"/>
                        <a:t>b130</a:t>
                      </a:r>
                      <a:endParaRPr kumimoji="1" lang="ja-JP" altLang="en-US" sz="900" dirty="0"/>
                    </a:p>
                  </a:txBody>
                  <a:tcPr anchor="ctr"/>
                </a:tc>
                <a:tc>
                  <a:txBody>
                    <a:bodyPr/>
                    <a:lstStyle/>
                    <a:p>
                      <a:pPr algn="l"/>
                      <a:r>
                        <a:rPr kumimoji="1" lang="ja-JP" altLang="en-US" sz="900" dirty="0"/>
                        <a:t>健康への意識高い</a:t>
                      </a:r>
                    </a:p>
                  </a:txBody>
                  <a:tcPr>
                    <a:noFill/>
                  </a:tcPr>
                </a:tc>
                <a:tc>
                  <a:txBody>
                    <a:bodyPr/>
                    <a:lstStyle/>
                    <a:p>
                      <a:pPr algn="ctr"/>
                      <a:r>
                        <a:rPr kumimoji="1" lang="en-US" altLang="ja-JP" sz="900" dirty="0"/>
                        <a:t>d570</a:t>
                      </a:r>
                      <a:endParaRPr kumimoji="1" lang="ja-JP" altLang="en-US" sz="900" dirty="0"/>
                    </a:p>
                  </a:txBody>
                  <a:tcPr anchor="ctr"/>
                </a:tc>
                <a:tc>
                  <a:txBody>
                    <a:bodyPr/>
                    <a:lstStyle/>
                    <a:p>
                      <a:pPr algn="l"/>
                      <a:r>
                        <a:rPr kumimoji="1" lang="ja-JP" altLang="en-US" sz="900" dirty="0"/>
                        <a:t>サプリメント愛用</a:t>
                      </a:r>
                    </a:p>
                  </a:txBody>
                  <a:tcPr/>
                </a:tc>
                <a:tc>
                  <a:txBody>
                    <a:bodyPr/>
                    <a:lstStyle/>
                    <a:p>
                      <a:pPr algn="ctr"/>
                      <a:r>
                        <a:rPr kumimoji="1" lang="en-US" altLang="ja-JP" sz="900" dirty="0"/>
                        <a:t>e110</a:t>
                      </a:r>
                      <a:endParaRPr kumimoji="1" lang="ja-JP" altLang="en-US" sz="900" dirty="0"/>
                    </a:p>
                  </a:txBody>
                  <a:tcPr anchor="ctr"/>
                </a:tc>
                <a:extLst>
                  <a:ext uri="{0D108BD9-81ED-4DB2-BD59-A6C34878D82A}">
                    <a16:rowId xmlns:a16="http://schemas.microsoft.com/office/drawing/2014/main" val="10007"/>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記憶力は保たれている</a:t>
                      </a:r>
                    </a:p>
                  </a:txBody>
                  <a:tcPr anchor="ctr"/>
                </a:tc>
                <a:tc>
                  <a:txBody>
                    <a:bodyPr/>
                    <a:lstStyle/>
                    <a:p>
                      <a:pPr algn="ctr"/>
                      <a:r>
                        <a:rPr kumimoji="1" lang="en-US" altLang="ja-JP" sz="900" dirty="0"/>
                        <a:t>b144</a:t>
                      </a:r>
                      <a:endParaRPr kumimoji="1" lang="ja-JP" altLang="en-US" sz="900" dirty="0"/>
                    </a:p>
                  </a:txBody>
                  <a:tcPr anchor="ctr"/>
                </a:tc>
                <a:tc>
                  <a:txBody>
                    <a:bodyPr/>
                    <a:lstStyle/>
                    <a:p>
                      <a:pPr algn="l"/>
                      <a:r>
                        <a:rPr kumimoji="1" lang="ja-JP" altLang="en-US" sz="900" dirty="0"/>
                        <a:t>読書など好む</a:t>
                      </a:r>
                    </a:p>
                  </a:txBody>
                  <a:tcPr/>
                </a:tc>
                <a:tc>
                  <a:txBody>
                    <a:bodyPr/>
                    <a:lstStyle/>
                    <a:p>
                      <a:pPr algn="ctr"/>
                      <a:r>
                        <a:rPr kumimoji="1" lang="en-US" altLang="ja-JP" sz="900" dirty="0"/>
                        <a:t>d166</a:t>
                      </a:r>
                      <a:endParaRPr kumimoji="1" lang="ja-JP" altLang="en-US" sz="900" dirty="0"/>
                    </a:p>
                  </a:txBody>
                  <a:tcPr anchor="ctr"/>
                </a:tc>
                <a:tc>
                  <a:txBody>
                    <a:bodyPr/>
                    <a:lstStyle/>
                    <a:p>
                      <a:pPr algn="l"/>
                      <a:r>
                        <a:rPr kumimoji="1" lang="ja-JP" altLang="en-US" sz="900" dirty="0"/>
                        <a:t>庭の手入れが好き、草取り含め</a:t>
                      </a:r>
                    </a:p>
                  </a:txBody>
                  <a:tcPr>
                    <a:noFill/>
                  </a:tcPr>
                </a:tc>
                <a:tc>
                  <a:txBody>
                    <a:bodyPr/>
                    <a:lstStyle/>
                    <a:p>
                      <a:pPr algn="ctr"/>
                      <a:r>
                        <a:rPr kumimoji="1" lang="en-US" altLang="ja-JP" sz="900" dirty="0"/>
                        <a:t>e220</a:t>
                      </a:r>
                      <a:endParaRPr kumimoji="1" lang="ja-JP" altLang="en-US" sz="900" dirty="0"/>
                    </a:p>
                  </a:txBody>
                  <a:tcPr anchor="ctr"/>
                </a:tc>
                <a:extLst>
                  <a:ext uri="{0D108BD9-81ED-4DB2-BD59-A6C34878D82A}">
                    <a16:rowId xmlns:a16="http://schemas.microsoft.com/office/drawing/2014/main" val="10008"/>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r>
                        <a:rPr kumimoji="1" lang="ja-JP" altLang="en-US" sz="900" dirty="0"/>
                        <a:t>きれい好きで几帳面な性格</a:t>
                      </a:r>
                    </a:p>
                  </a:txBody>
                  <a:tcPr anchor="ctr"/>
                </a:tc>
                <a:tc>
                  <a:txBody>
                    <a:bodyPr/>
                    <a:lstStyle/>
                    <a:p>
                      <a:pPr algn="ctr"/>
                      <a:r>
                        <a:rPr kumimoji="1" lang="en-US" altLang="ja-JP" sz="900" dirty="0"/>
                        <a:t>b122</a:t>
                      </a:r>
                      <a:endParaRPr kumimoji="1" lang="ja-JP" altLang="en-US" sz="900" dirty="0"/>
                    </a:p>
                  </a:txBody>
                  <a:tcPr anchor="ctr"/>
                </a:tc>
                <a:tc>
                  <a:txBody>
                    <a:bodyPr/>
                    <a:lstStyle/>
                    <a:p>
                      <a:pPr algn="l"/>
                      <a:r>
                        <a:rPr kumimoji="1" lang="ja-JP" altLang="en-US" sz="900" dirty="0"/>
                        <a:t>意志決定はしっかりできる</a:t>
                      </a:r>
                    </a:p>
                  </a:txBody>
                  <a:tcPr>
                    <a:noFill/>
                  </a:tcPr>
                </a:tc>
                <a:tc>
                  <a:txBody>
                    <a:bodyPr/>
                    <a:lstStyle/>
                    <a:p>
                      <a:pPr algn="ctr"/>
                      <a:r>
                        <a:rPr kumimoji="1" lang="en-US" altLang="ja-JP" sz="900" dirty="0"/>
                        <a:t>d177</a:t>
                      </a:r>
                      <a:endParaRPr kumimoji="1" lang="ja-JP" altLang="en-US" sz="900" dirty="0"/>
                    </a:p>
                  </a:txBody>
                  <a:tcPr anchor="ctr"/>
                </a:tc>
                <a:tc>
                  <a:txBody>
                    <a:bodyPr/>
                    <a:lstStyle/>
                    <a:p>
                      <a:pPr algn="l"/>
                      <a:r>
                        <a:rPr kumimoji="1" lang="ja-JP" altLang="en-US" sz="900" dirty="0"/>
                        <a:t>協力的な隣人がいる</a:t>
                      </a:r>
                    </a:p>
                  </a:txBody>
                  <a:tcPr>
                    <a:solidFill>
                      <a:srgbClr val="FFFF00"/>
                    </a:solidFill>
                  </a:tcPr>
                </a:tc>
                <a:tc>
                  <a:txBody>
                    <a:bodyPr/>
                    <a:lstStyle/>
                    <a:p>
                      <a:pPr algn="ctr"/>
                      <a:r>
                        <a:rPr kumimoji="1" lang="en-US" altLang="ja-JP" sz="900" dirty="0"/>
                        <a:t>e325</a:t>
                      </a:r>
                      <a:endParaRPr kumimoji="1" lang="ja-JP" altLang="en-US" sz="900" dirty="0"/>
                    </a:p>
                  </a:txBody>
                  <a:tcPr anchor="ctr"/>
                </a:tc>
                <a:extLst>
                  <a:ext uri="{0D108BD9-81ED-4DB2-BD59-A6C34878D82A}">
                    <a16:rowId xmlns:a16="http://schemas.microsoft.com/office/drawing/2014/main" val="10009"/>
                  </a:ext>
                </a:extLst>
              </a:tr>
              <a:tr h="238299">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r>
                        <a:rPr kumimoji="1" lang="ja-JP" altLang="en-US" sz="900" dirty="0"/>
                        <a:t>日々の日課の管理を行っている</a:t>
                      </a:r>
                    </a:p>
                  </a:txBody>
                  <a:tcPr>
                    <a:solidFill>
                      <a:srgbClr val="FFFF00"/>
                    </a:solidFill>
                  </a:tcPr>
                </a:tc>
                <a:tc>
                  <a:txBody>
                    <a:bodyPr/>
                    <a:lstStyle/>
                    <a:p>
                      <a:pPr algn="ctr"/>
                      <a:r>
                        <a:rPr kumimoji="1" lang="en-US" altLang="ja-JP" sz="900" dirty="0"/>
                        <a:t>d230</a:t>
                      </a: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0"/>
                  </a:ext>
                </a:extLst>
              </a:tr>
              <a:tr h="126171">
                <a:tc vMerge="1">
                  <a:txBody>
                    <a:bodyPr/>
                    <a:lstStyle/>
                    <a:p>
                      <a:pPr algn="ctr"/>
                      <a:endParaRPr kumimoji="1" lang="ja-JP" altLang="en-US" sz="1000" dirty="0"/>
                    </a:p>
                  </a:txBody>
                  <a:tcPr anchor="ctr"/>
                </a:tc>
                <a:tc vMerge="1">
                  <a:txBody>
                    <a:bodyPr/>
                    <a:lstStyle/>
                    <a:p>
                      <a:pPr algn="ctr"/>
                      <a:endParaRPr kumimoji="1" lang="ja-JP" altLang="en-US" sz="1100" dirty="0"/>
                    </a:p>
                  </a:txBody>
                  <a:tcPr anchor="ctr"/>
                </a:tc>
                <a:tc>
                  <a:txBody>
                    <a:bodyPr/>
                    <a:lstStyle/>
                    <a:p>
                      <a:pPr algn="l"/>
                      <a:endParaRPr kumimoji="1" lang="ja-JP" altLang="en-US" sz="900" dirty="0"/>
                    </a:p>
                  </a:txBody>
                  <a:tcPr anchor="ct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tc>
                  <a:txBody>
                    <a:bodyPr/>
                    <a:lstStyle/>
                    <a:p>
                      <a:pPr algn="l"/>
                      <a:endParaRPr kumimoji="1" lang="ja-JP" altLang="en-US" sz="900" dirty="0"/>
                    </a:p>
                  </a:txBody>
                  <a:tcPr/>
                </a:tc>
                <a:tc>
                  <a:txBody>
                    <a:bodyPr/>
                    <a:lstStyle/>
                    <a:p>
                      <a:pPr algn="ctr"/>
                      <a:endParaRPr kumimoji="1" lang="ja-JP" altLang="en-US" sz="900" dirty="0"/>
                    </a:p>
                  </a:txBody>
                  <a:tcPr anchor="ctr"/>
                </a:tc>
                <a:extLst>
                  <a:ext uri="{0D108BD9-81ED-4DB2-BD59-A6C34878D82A}">
                    <a16:rowId xmlns:a16="http://schemas.microsoft.com/office/drawing/2014/main" val="10011"/>
                  </a:ext>
                </a:extLst>
              </a:tr>
            </a:tbl>
          </a:graphicData>
        </a:graphic>
      </p:graphicFrame>
      <p:sp>
        <p:nvSpPr>
          <p:cNvPr id="66" name="角丸四角形 65"/>
          <p:cNvSpPr/>
          <p:nvPr/>
        </p:nvSpPr>
        <p:spPr>
          <a:xfrm>
            <a:off x="72502" y="1183500"/>
            <a:ext cx="1052106" cy="498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r>
              <a:rPr lang="ja-JP" altLang="en-US" sz="1000" dirty="0">
                <a:solidFill>
                  <a:prstClr val="white"/>
                </a:solidFill>
                <a:latin typeface="ＭＳ Ｐゴシック"/>
              </a:rPr>
              <a:t>アセス</a:t>
            </a:r>
            <a:endParaRPr lang="en-US" altLang="ja-JP" sz="1000" dirty="0">
              <a:solidFill>
                <a:prstClr val="white"/>
              </a:solidFill>
              <a:latin typeface="ＭＳ Ｐゴシック"/>
            </a:endParaRPr>
          </a:p>
          <a:p>
            <a:pPr algn="ctr" defTabSz="633039"/>
            <a:r>
              <a:rPr lang="ja-JP" altLang="en-US" sz="1000" dirty="0">
                <a:solidFill>
                  <a:prstClr val="white"/>
                </a:solidFill>
                <a:latin typeface="ＭＳ Ｐゴシック"/>
              </a:rPr>
              <a:t>メント</a:t>
            </a:r>
            <a:endParaRPr lang="en-US" altLang="ja-JP" sz="1000" dirty="0">
              <a:solidFill>
                <a:prstClr val="white"/>
              </a:solidFill>
              <a:latin typeface="ＭＳ Ｐゴシック"/>
            </a:endParaRPr>
          </a:p>
        </p:txBody>
      </p:sp>
      <p:sp>
        <p:nvSpPr>
          <p:cNvPr id="31" name="スライド番号プレースホルダー 3">
            <a:extLst>
              <a:ext uri="{FF2B5EF4-FFF2-40B4-BE49-F238E27FC236}">
                <a16:creationId xmlns:a16="http://schemas.microsoft.com/office/drawing/2014/main" id="{8DE4E599-73FC-4845-9193-B4534A2AB271}"/>
              </a:ext>
            </a:extLst>
          </p:cNvPr>
          <p:cNvSpPr txBox="1">
            <a:spLocks/>
          </p:cNvSpPr>
          <p:nvPr/>
        </p:nvSpPr>
        <p:spPr>
          <a:xfrm>
            <a:off x="3248" y="9225"/>
            <a:ext cx="611560" cy="431211"/>
          </a:xfrm>
          <a:prstGeom prst="rect">
            <a:avLst/>
          </a:prstGeom>
          <a:solidFill>
            <a:schemeClr val="tx1"/>
          </a:solidFill>
          <a:ln w="22225">
            <a:solidFill>
              <a:schemeClr val="tx1"/>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b="1" dirty="0">
                <a:solidFill>
                  <a:schemeClr val="bg1"/>
                </a:solidFill>
              </a:rPr>
              <a:t>6</a:t>
            </a:r>
          </a:p>
        </p:txBody>
      </p:sp>
      <p:sp>
        <p:nvSpPr>
          <p:cNvPr id="2" name="スライド番号プレースホルダー 1">
            <a:extLst>
              <a:ext uri="{FF2B5EF4-FFF2-40B4-BE49-F238E27FC236}">
                <a16:creationId xmlns:a16="http://schemas.microsoft.com/office/drawing/2014/main" id="{40C5D73E-30E5-4ACF-B249-AAAFC6102709}"/>
              </a:ext>
            </a:extLst>
          </p:cNvPr>
          <p:cNvSpPr>
            <a:spLocks noGrp="1"/>
          </p:cNvSpPr>
          <p:nvPr>
            <p:ph type="sldNum" sz="quarter" idx="12"/>
          </p:nvPr>
        </p:nvSpPr>
        <p:spPr/>
        <p:txBody>
          <a:bodyPr/>
          <a:lstStyle/>
          <a:p>
            <a:fld id="{FF650A24-A46E-47BE-8641-258EC918886E}" type="slidenum">
              <a:rPr kumimoji="1" lang="ja-JP" altLang="en-US" smtClean="0"/>
              <a:t>8</a:t>
            </a:fld>
            <a:endParaRPr kumimoji="1" lang="ja-JP" altLang="en-US"/>
          </a:p>
        </p:txBody>
      </p:sp>
      <p:sp>
        <p:nvSpPr>
          <p:cNvPr id="32" name="スライド番号プレースホルダー 5">
            <a:extLst>
              <a:ext uri="{FF2B5EF4-FFF2-40B4-BE49-F238E27FC236}">
                <a16:creationId xmlns:a16="http://schemas.microsoft.com/office/drawing/2014/main" id="{2DC86B92-6994-4EA5-ADC0-69B8D3E311EB}"/>
              </a:ext>
            </a:extLst>
          </p:cNvPr>
          <p:cNvSpPr txBox="1">
            <a:spLocks/>
          </p:cNvSpPr>
          <p:nvPr/>
        </p:nvSpPr>
        <p:spPr>
          <a:xfrm>
            <a:off x="8666112" y="6566134"/>
            <a:ext cx="586408"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a:solidFill>
                  <a:schemeClr val="tx1"/>
                </a:solidFill>
              </a:rPr>
              <a:t>-</a:t>
            </a:r>
            <a:fld id="{FF650A24-A46E-47BE-8641-258EC918886E}" type="slidenum">
              <a:rPr lang="ja-JP" altLang="en-US" sz="2000" smtClean="0">
                <a:solidFill>
                  <a:schemeClr val="tx1"/>
                </a:solidFill>
              </a:rPr>
              <a:pPr algn="ctr"/>
              <a:t>8</a:t>
            </a:fld>
            <a:r>
              <a:rPr lang="en-US" altLang="ja-JP" sz="2000">
                <a:solidFill>
                  <a:schemeClr val="tx1"/>
                </a:solidFill>
              </a:rPr>
              <a:t>-</a:t>
            </a:r>
            <a:endParaRPr lang="en-US" altLang="ja-JP" sz="2000" dirty="0">
              <a:solidFill>
                <a:schemeClr val="tx1"/>
              </a:solidFill>
            </a:endParaRPr>
          </a:p>
        </p:txBody>
      </p:sp>
    </p:spTree>
    <p:extLst>
      <p:ext uri="{BB962C8B-B14F-4D97-AF65-F5344CB8AC3E}">
        <p14:creationId xmlns:p14="http://schemas.microsoft.com/office/powerpoint/2010/main" val="3939951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8851</Words>
  <Application>Microsoft Office PowerPoint</Application>
  <PresentationFormat>画面に合わせる (4:3)</PresentationFormat>
  <Paragraphs>1801</Paragraphs>
  <Slides>35</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35</vt:i4>
      </vt:variant>
    </vt:vector>
  </HeadingPairs>
  <TitlesOfParts>
    <vt:vector size="46" baseType="lpstr">
      <vt:lpstr>HGS創英角ｺﾞｼｯｸUB</vt:lpstr>
      <vt:lpstr>ＭＳ Ｐゴシック</vt:lpstr>
      <vt:lpstr>ＭＳ ゴシック</vt:lpstr>
      <vt:lpstr>新細明體</vt:lpstr>
      <vt:lpstr>メイリオ</vt:lpstr>
      <vt:lpstr>游明朝</vt:lpstr>
      <vt:lpstr>Arial</vt:lpstr>
      <vt:lpstr>Calibri</vt:lpstr>
      <vt:lpstr>Times New Roman</vt:lpstr>
      <vt:lpstr>Office ​​テーマ</vt:lpstr>
      <vt:lpstr>1_Office テーマ</vt:lpstr>
      <vt:lpstr>平成３０年度 「自立支援型ケアプラン作成に向けた リハビリテーション専門職派遣事業」 【事例集】</vt:lpstr>
      <vt:lpstr>　「自立支援型ケアプラン作成に向けたリハビリテーション専門職派遣事業」は、平成30年度に熊本県理学療法士協会・熊本県作業療法士会・熊本県言語聴覚士会と熊本市が連携して取り組んだ事業です。 　この事業は、ケアマネジャーとリハビリテーション専門職が協力し、専門職の視点を活かしながら自立支援型のケアプランを作成することによって、対象者の早期自立や生活の質の向上を目指したところです。 　本事例集は、平成30年度における特徴的な取組事例を取りまとめたもので、今後のケアマネジャーやリハビリテーション専門職をはじめとする「自立支援型ケアマネジメント」に向けたアプローチの一助となれば幸い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ICFの傾向</vt:lpstr>
      <vt:lpstr>介護予防ケアマネジメントの対象者像</vt:lpstr>
      <vt:lpstr>PowerPoint プレゼンテーション</vt:lpstr>
      <vt:lpstr>利用者像の多くに見られる代表的な状態</vt:lpstr>
      <vt:lpstr>ADL/IADLの評価とは</vt:lpstr>
      <vt:lpstr>熊本市リハ職派遣モデル事業におけるICFの傾向</vt:lpstr>
      <vt:lpstr>熊本市リハ職派遣モデル事業におけるICFの傾向</vt:lpstr>
      <vt:lpstr>熊本市リハ職派遣モデル事業におけるICFの傾向</vt:lpstr>
      <vt:lpstr>熊本市リハ職派遣モデル事業におけるICFの傾向</vt:lpstr>
      <vt:lpstr>熊本市リハ職派遣モデル事業におけるICFの傾向</vt:lpstr>
      <vt:lpstr>熊本市リハ職派遣モデル事業におけるICFの傾向</vt:lpstr>
      <vt:lpstr>熊本市リハ職派遣モデル事業におけるICFの傾向</vt:lpstr>
      <vt:lpstr>熊本市リハ職派遣モデル事業におけるICFの傾向</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Kumasuma_D</dc:creator>
  <cp:lastModifiedBy>松山　晶子</cp:lastModifiedBy>
  <cp:revision>49</cp:revision>
  <cp:lastPrinted>2019-03-13T05:12:33Z</cp:lastPrinted>
  <dcterms:modified xsi:type="dcterms:W3CDTF">2019-08-09T06:34:43Z</dcterms:modified>
</cp:coreProperties>
</file>