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DC0D58-103D-4D99-87F0-EAA1C3651889}" type="doc">
      <dgm:prSet loTypeId="urn:microsoft.com/office/officeart/2005/8/layout/cycle7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F27ADFB7-CD5A-4D6A-B33A-1190F9E980FE}">
      <dgm:prSet phldrT="[テキスト]" custT="1"/>
      <dgm:spPr/>
      <dgm:t>
        <a:bodyPr/>
        <a:lstStyle/>
        <a:p>
          <a:r>
            <a:rPr kumimoji="1" lang="ja-JP" altLang="en-US" sz="1600" dirty="0" smtClean="0"/>
            <a:t>事業者</a:t>
          </a:r>
          <a:endParaRPr kumimoji="1" lang="ja-JP" altLang="en-US" sz="1600" dirty="0"/>
        </a:p>
      </dgm:t>
    </dgm:pt>
    <dgm:pt modelId="{8AC308B8-0CA0-4E64-B742-1375965C0455}" type="parTrans" cxnId="{D24D7EAA-4477-4026-A90E-2DDC6D2B2946}">
      <dgm:prSet/>
      <dgm:spPr/>
      <dgm:t>
        <a:bodyPr/>
        <a:lstStyle/>
        <a:p>
          <a:endParaRPr kumimoji="1" lang="ja-JP" altLang="en-US"/>
        </a:p>
      </dgm:t>
    </dgm:pt>
    <dgm:pt modelId="{788434CF-B4CB-40EB-80B4-CF0EB1CBFE6F}" type="sibTrans" cxnId="{D24D7EAA-4477-4026-A90E-2DDC6D2B2946}">
      <dgm:prSet/>
      <dgm:spPr>
        <a:solidFill>
          <a:schemeClr val="bg1"/>
        </a:solidFill>
      </dgm:spPr>
      <dgm:t>
        <a:bodyPr/>
        <a:lstStyle/>
        <a:p>
          <a:endParaRPr kumimoji="1" lang="ja-JP" altLang="en-US"/>
        </a:p>
      </dgm:t>
    </dgm:pt>
    <dgm:pt modelId="{48DA8D90-BBD9-437D-BF17-22386B462424}">
      <dgm:prSet phldrT="[テキスト]" custT="1"/>
      <dgm:spPr/>
      <dgm:t>
        <a:bodyPr/>
        <a:lstStyle/>
        <a:p>
          <a:r>
            <a:rPr kumimoji="1" lang="ja-JP" altLang="en-US" sz="1600" dirty="0" smtClean="0"/>
            <a:t>熊本市</a:t>
          </a:r>
          <a:endParaRPr kumimoji="1" lang="en-US" altLang="ja-JP" sz="1600" dirty="0" smtClean="0"/>
        </a:p>
      </dgm:t>
    </dgm:pt>
    <dgm:pt modelId="{FF02907F-D0F8-4295-A167-5B244208E1D4}" type="parTrans" cxnId="{B62E1CDA-E9BE-43B9-839C-BD51D541514B}">
      <dgm:prSet/>
      <dgm:spPr/>
      <dgm:t>
        <a:bodyPr/>
        <a:lstStyle/>
        <a:p>
          <a:endParaRPr kumimoji="1" lang="ja-JP" altLang="en-US"/>
        </a:p>
      </dgm:t>
    </dgm:pt>
    <dgm:pt modelId="{58622B1D-2328-4504-8EC4-D13FC36DB48E}" type="sibTrans" cxnId="{B62E1CDA-E9BE-43B9-839C-BD51D541514B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kumimoji="1" lang="ja-JP" altLang="en-US"/>
        </a:p>
      </dgm:t>
    </dgm:pt>
    <dgm:pt modelId="{F0C36002-CAF1-49D6-80C2-48709750B1AB}">
      <dgm:prSet phldrT="[テキスト]" custT="1"/>
      <dgm:spPr/>
      <dgm:t>
        <a:bodyPr/>
        <a:lstStyle/>
        <a:p>
          <a:r>
            <a:rPr kumimoji="1" lang="ja-JP" altLang="en-US" sz="1600" dirty="0" smtClean="0"/>
            <a:t>利用者等</a:t>
          </a:r>
          <a:endParaRPr kumimoji="1" lang="en-US" altLang="ja-JP" sz="1600" dirty="0" smtClean="0"/>
        </a:p>
      </dgm:t>
    </dgm:pt>
    <dgm:pt modelId="{4A79EA64-B429-448B-8EA9-3EC79ED9BAD0}" type="parTrans" cxnId="{5D52FE22-3059-494F-85B0-179CB957A802}">
      <dgm:prSet/>
      <dgm:spPr/>
      <dgm:t>
        <a:bodyPr/>
        <a:lstStyle/>
        <a:p>
          <a:endParaRPr kumimoji="1" lang="ja-JP" altLang="en-US"/>
        </a:p>
      </dgm:t>
    </dgm:pt>
    <dgm:pt modelId="{F5BBB064-E1D2-4004-B1CE-E16ABD7C7B8A}" type="sibTrans" cxnId="{5D52FE22-3059-494F-85B0-179CB957A802}">
      <dgm:prSet/>
      <dgm:spPr>
        <a:solidFill>
          <a:schemeClr val="bg1"/>
        </a:solidFill>
      </dgm:spPr>
      <dgm:t>
        <a:bodyPr/>
        <a:lstStyle/>
        <a:p>
          <a:endParaRPr kumimoji="1" lang="ja-JP" altLang="en-US"/>
        </a:p>
      </dgm:t>
    </dgm:pt>
    <dgm:pt modelId="{D8F8A335-F555-42E0-BAAE-2B028B8E246D}" type="pres">
      <dgm:prSet presAssocID="{6EDC0D58-103D-4D99-87F0-EAA1C36518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8B6F2A2-6BCE-4326-8EB0-40EDD177E6F2}" type="pres">
      <dgm:prSet presAssocID="{F27ADFB7-CD5A-4D6A-B33A-1190F9E980FE}" presName="node" presStyleLbl="node1" presStyleIdx="0" presStyleCnt="3" custRadScaleRad="124620" custRadScaleInc="-6807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D02CBA-A87E-4579-98AF-61239A4DF759}" type="pres">
      <dgm:prSet presAssocID="{788434CF-B4CB-40EB-80B4-CF0EB1CBFE6F}" presName="sibTrans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DD5062B7-1292-45AD-8153-402A1ED77DEA}" type="pres">
      <dgm:prSet presAssocID="{788434CF-B4CB-40EB-80B4-CF0EB1CBFE6F}" presName="connectorText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939F47E7-5180-4C2A-BCD1-EEC49931A1BD}" type="pres">
      <dgm:prSet presAssocID="{48DA8D90-BBD9-437D-BF17-22386B462424}" presName="node" presStyleLbl="node1" presStyleIdx="1" presStyleCnt="3" custRadScaleRad="138527" custRadScaleInc="-12179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DABB0BF-0109-4172-B1FE-24087A306B05}" type="pres">
      <dgm:prSet presAssocID="{58622B1D-2328-4504-8EC4-D13FC36DB48E}" presName="sibTrans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13C871A4-2A95-4ABC-BBA5-1BD01861EE2A}" type="pres">
      <dgm:prSet presAssocID="{58622B1D-2328-4504-8EC4-D13FC36DB48E}" presName="connectorText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7BACCF12-6D35-477F-B6C9-412C861DC5FB}" type="pres">
      <dgm:prSet presAssocID="{F0C36002-CAF1-49D6-80C2-48709750B1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9F7479-2C01-4BE9-B220-E9794CF2B3C2}" type="pres">
      <dgm:prSet presAssocID="{F5BBB064-E1D2-4004-B1CE-E16ABD7C7B8A}" presName="sibTrans" presStyleLbl="sibTrans2D1" presStyleIdx="2" presStyleCnt="3"/>
      <dgm:spPr/>
      <dgm:t>
        <a:bodyPr/>
        <a:lstStyle/>
        <a:p>
          <a:endParaRPr kumimoji="1" lang="ja-JP" altLang="en-US"/>
        </a:p>
      </dgm:t>
    </dgm:pt>
    <dgm:pt modelId="{A7BADD9B-14A7-4CB2-AD85-1CF2BE6FC80F}" type="pres">
      <dgm:prSet presAssocID="{F5BBB064-E1D2-4004-B1CE-E16ABD7C7B8A}" presName="connectorText" presStyleLbl="sibTrans2D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2C55CBF8-6B3C-4F73-98F7-C1CBADC8570D}" type="presOf" srcId="{58622B1D-2328-4504-8EC4-D13FC36DB48E}" destId="{13C871A4-2A95-4ABC-BBA5-1BD01861EE2A}" srcOrd="1" destOrd="0" presId="urn:microsoft.com/office/officeart/2005/8/layout/cycle7"/>
    <dgm:cxn modelId="{D24D7EAA-4477-4026-A90E-2DDC6D2B2946}" srcId="{6EDC0D58-103D-4D99-87F0-EAA1C3651889}" destId="{F27ADFB7-CD5A-4D6A-B33A-1190F9E980FE}" srcOrd="0" destOrd="0" parTransId="{8AC308B8-0CA0-4E64-B742-1375965C0455}" sibTransId="{788434CF-B4CB-40EB-80B4-CF0EB1CBFE6F}"/>
    <dgm:cxn modelId="{B62E1CDA-E9BE-43B9-839C-BD51D541514B}" srcId="{6EDC0D58-103D-4D99-87F0-EAA1C3651889}" destId="{48DA8D90-BBD9-437D-BF17-22386B462424}" srcOrd="1" destOrd="0" parTransId="{FF02907F-D0F8-4295-A167-5B244208E1D4}" sibTransId="{58622B1D-2328-4504-8EC4-D13FC36DB48E}"/>
    <dgm:cxn modelId="{FB4CE4BE-1786-49FD-A6A3-E86DA7DA0038}" type="presOf" srcId="{F0C36002-CAF1-49D6-80C2-48709750B1AB}" destId="{7BACCF12-6D35-477F-B6C9-412C861DC5FB}" srcOrd="0" destOrd="0" presId="urn:microsoft.com/office/officeart/2005/8/layout/cycle7"/>
    <dgm:cxn modelId="{566A73F8-A2F0-4ABC-9609-3ED7B96C5E6F}" type="presOf" srcId="{6EDC0D58-103D-4D99-87F0-EAA1C3651889}" destId="{D8F8A335-F555-42E0-BAAE-2B028B8E246D}" srcOrd="0" destOrd="0" presId="urn:microsoft.com/office/officeart/2005/8/layout/cycle7"/>
    <dgm:cxn modelId="{5D52FE22-3059-494F-85B0-179CB957A802}" srcId="{6EDC0D58-103D-4D99-87F0-EAA1C3651889}" destId="{F0C36002-CAF1-49D6-80C2-48709750B1AB}" srcOrd="2" destOrd="0" parTransId="{4A79EA64-B429-448B-8EA9-3EC79ED9BAD0}" sibTransId="{F5BBB064-E1D2-4004-B1CE-E16ABD7C7B8A}"/>
    <dgm:cxn modelId="{0B7A0332-27B8-43CA-992B-B3B2F394AC72}" type="presOf" srcId="{F5BBB064-E1D2-4004-B1CE-E16ABD7C7B8A}" destId="{A7BADD9B-14A7-4CB2-AD85-1CF2BE6FC80F}" srcOrd="1" destOrd="0" presId="urn:microsoft.com/office/officeart/2005/8/layout/cycle7"/>
    <dgm:cxn modelId="{558E733D-5E63-4AD0-87D9-D906FDF5144D}" type="presOf" srcId="{F5BBB064-E1D2-4004-B1CE-E16ABD7C7B8A}" destId="{DE9F7479-2C01-4BE9-B220-E9794CF2B3C2}" srcOrd="0" destOrd="0" presId="urn:microsoft.com/office/officeart/2005/8/layout/cycle7"/>
    <dgm:cxn modelId="{4B588390-C86B-445E-AF61-333FB0095614}" type="presOf" srcId="{788434CF-B4CB-40EB-80B4-CF0EB1CBFE6F}" destId="{24D02CBA-A87E-4579-98AF-61239A4DF759}" srcOrd="0" destOrd="0" presId="urn:microsoft.com/office/officeart/2005/8/layout/cycle7"/>
    <dgm:cxn modelId="{5BCD2FF8-E62A-4129-898B-D3051C5219C0}" type="presOf" srcId="{58622B1D-2328-4504-8EC4-D13FC36DB48E}" destId="{9DABB0BF-0109-4172-B1FE-24087A306B05}" srcOrd="0" destOrd="0" presId="urn:microsoft.com/office/officeart/2005/8/layout/cycle7"/>
    <dgm:cxn modelId="{32D319C6-3C95-4004-9C56-E64B63E70135}" type="presOf" srcId="{48DA8D90-BBD9-437D-BF17-22386B462424}" destId="{939F47E7-5180-4C2A-BCD1-EEC49931A1BD}" srcOrd="0" destOrd="0" presId="urn:microsoft.com/office/officeart/2005/8/layout/cycle7"/>
    <dgm:cxn modelId="{3FFFE9C7-3417-43A2-B469-66248736E21B}" type="presOf" srcId="{788434CF-B4CB-40EB-80B4-CF0EB1CBFE6F}" destId="{DD5062B7-1292-45AD-8153-402A1ED77DEA}" srcOrd="1" destOrd="0" presId="urn:microsoft.com/office/officeart/2005/8/layout/cycle7"/>
    <dgm:cxn modelId="{EC2C4174-65D6-46CF-8E58-D9548F6BE613}" type="presOf" srcId="{F27ADFB7-CD5A-4D6A-B33A-1190F9E980FE}" destId="{C8B6F2A2-6BCE-4326-8EB0-40EDD177E6F2}" srcOrd="0" destOrd="0" presId="urn:microsoft.com/office/officeart/2005/8/layout/cycle7"/>
    <dgm:cxn modelId="{49EF34C2-686A-44DD-8BA5-C15C0442B19F}" type="presParOf" srcId="{D8F8A335-F555-42E0-BAAE-2B028B8E246D}" destId="{C8B6F2A2-6BCE-4326-8EB0-40EDD177E6F2}" srcOrd="0" destOrd="0" presId="urn:microsoft.com/office/officeart/2005/8/layout/cycle7"/>
    <dgm:cxn modelId="{CA010734-12D6-4C68-8127-2011C1B84116}" type="presParOf" srcId="{D8F8A335-F555-42E0-BAAE-2B028B8E246D}" destId="{24D02CBA-A87E-4579-98AF-61239A4DF759}" srcOrd="1" destOrd="0" presId="urn:microsoft.com/office/officeart/2005/8/layout/cycle7"/>
    <dgm:cxn modelId="{5F9A8E0F-E828-45F8-AF85-400479C31DF6}" type="presParOf" srcId="{24D02CBA-A87E-4579-98AF-61239A4DF759}" destId="{DD5062B7-1292-45AD-8153-402A1ED77DEA}" srcOrd="0" destOrd="0" presId="urn:microsoft.com/office/officeart/2005/8/layout/cycle7"/>
    <dgm:cxn modelId="{6C5FB17D-AED7-4F71-AFD2-55D6C3082141}" type="presParOf" srcId="{D8F8A335-F555-42E0-BAAE-2B028B8E246D}" destId="{939F47E7-5180-4C2A-BCD1-EEC49931A1BD}" srcOrd="2" destOrd="0" presId="urn:microsoft.com/office/officeart/2005/8/layout/cycle7"/>
    <dgm:cxn modelId="{6261F40F-C802-4CEC-AE22-D176EC55E2F6}" type="presParOf" srcId="{D8F8A335-F555-42E0-BAAE-2B028B8E246D}" destId="{9DABB0BF-0109-4172-B1FE-24087A306B05}" srcOrd="3" destOrd="0" presId="urn:microsoft.com/office/officeart/2005/8/layout/cycle7"/>
    <dgm:cxn modelId="{D2544F98-4AED-4B07-9B46-2446214B4A50}" type="presParOf" srcId="{9DABB0BF-0109-4172-B1FE-24087A306B05}" destId="{13C871A4-2A95-4ABC-BBA5-1BD01861EE2A}" srcOrd="0" destOrd="0" presId="urn:microsoft.com/office/officeart/2005/8/layout/cycle7"/>
    <dgm:cxn modelId="{89B81585-D315-4B37-BC82-BFE14D4D9510}" type="presParOf" srcId="{D8F8A335-F555-42E0-BAAE-2B028B8E246D}" destId="{7BACCF12-6D35-477F-B6C9-412C861DC5FB}" srcOrd="4" destOrd="0" presId="urn:microsoft.com/office/officeart/2005/8/layout/cycle7"/>
    <dgm:cxn modelId="{825F8A08-46D9-41AC-B8B9-628AE9CFD3F9}" type="presParOf" srcId="{D8F8A335-F555-42E0-BAAE-2B028B8E246D}" destId="{DE9F7479-2C01-4BE9-B220-E9794CF2B3C2}" srcOrd="5" destOrd="0" presId="urn:microsoft.com/office/officeart/2005/8/layout/cycle7"/>
    <dgm:cxn modelId="{5682651B-4D9A-448D-9A05-3F9E4C9A63A7}" type="presParOf" srcId="{DE9F7479-2C01-4BE9-B220-E9794CF2B3C2}" destId="{A7BADD9B-14A7-4CB2-AD85-1CF2BE6FC80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6F2A2-6BCE-4326-8EB0-40EDD177E6F2}">
      <dsp:nvSpPr>
        <dsp:cNvPr id="0" name=""/>
        <dsp:cNvSpPr/>
      </dsp:nvSpPr>
      <dsp:spPr>
        <a:xfrm>
          <a:off x="82359" y="83920"/>
          <a:ext cx="1517639" cy="7588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事業者</a:t>
          </a:r>
          <a:endParaRPr kumimoji="1" lang="ja-JP" altLang="en-US" sz="1600" kern="1200" dirty="0"/>
        </a:p>
      </dsp:txBody>
      <dsp:txXfrm>
        <a:off x="104584" y="106145"/>
        <a:ext cx="1473189" cy="714369"/>
      </dsp:txXfrm>
    </dsp:sp>
    <dsp:sp modelId="{24D02CBA-A87E-4579-98AF-61239A4DF759}">
      <dsp:nvSpPr>
        <dsp:cNvPr id="0" name=""/>
        <dsp:cNvSpPr/>
      </dsp:nvSpPr>
      <dsp:spPr>
        <a:xfrm rot="21593162">
          <a:off x="1692411" y="328108"/>
          <a:ext cx="739311" cy="265586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100" kern="1200"/>
        </a:p>
      </dsp:txBody>
      <dsp:txXfrm>
        <a:off x="1772087" y="381225"/>
        <a:ext cx="579959" cy="159352"/>
      </dsp:txXfrm>
    </dsp:sp>
    <dsp:sp modelId="{939F47E7-5180-4C2A-BCD1-EEC49931A1BD}">
      <dsp:nvSpPr>
        <dsp:cNvPr id="0" name=""/>
        <dsp:cNvSpPr/>
      </dsp:nvSpPr>
      <dsp:spPr>
        <a:xfrm>
          <a:off x="2524135" y="79063"/>
          <a:ext cx="1517639" cy="758819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熊本市</a:t>
          </a:r>
          <a:endParaRPr kumimoji="1" lang="en-US" altLang="ja-JP" sz="1600" kern="1200" dirty="0" smtClean="0"/>
        </a:p>
      </dsp:txBody>
      <dsp:txXfrm>
        <a:off x="2546360" y="101288"/>
        <a:ext cx="1473189" cy="714369"/>
      </dsp:txXfrm>
    </dsp:sp>
    <dsp:sp modelId="{9DABB0BF-0109-4172-B1FE-24087A306B05}">
      <dsp:nvSpPr>
        <dsp:cNvPr id="0" name=""/>
        <dsp:cNvSpPr/>
      </dsp:nvSpPr>
      <dsp:spPr>
        <a:xfrm rot="8414234">
          <a:off x="1655500" y="1372254"/>
          <a:ext cx="739311" cy="265586"/>
        </a:xfrm>
        <a:prstGeom prst="leftRightArrow">
          <a:avLst>
            <a:gd name="adj1" fmla="val 60000"/>
            <a:gd name="adj2" fmla="val 50000"/>
          </a:avLst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100" kern="1200"/>
        </a:p>
      </dsp:txBody>
      <dsp:txXfrm rot="10800000">
        <a:off x="1735176" y="1425371"/>
        <a:ext cx="579959" cy="159352"/>
      </dsp:txXfrm>
    </dsp:sp>
    <dsp:sp modelId="{7BACCF12-6D35-477F-B6C9-412C861DC5FB}">
      <dsp:nvSpPr>
        <dsp:cNvPr id="0" name=""/>
        <dsp:cNvSpPr/>
      </dsp:nvSpPr>
      <dsp:spPr>
        <a:xfrm>
          <a:off x="8536" y="2172213"/>
          <a:ext cx="1517639" cy="758819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利用者等</a:t>
          </a:r>
          <a:endParaRPr kumimoji="1" lang="en-US" altLang="ja-JP" sz="1600" kern="1200" dirty="0" smtClean="0"/>
        </a:p>
      </dsp:txBody>
      <dsp:txXfrm>
        <a:off x="30761" y="2194438"/>
        <a:ext cx="1473189" cy="714369"/>
      </dsp:txXfrm>
    </dsp:sp>
    <dsp:sp modelId="{DE9F7479-2C01-4BE9-B220-E9794CF2B3C2}">
      <dsp:nvSpPr>
        <dsp:cNvPr id="0" name=""/>
        <dsp:cNvSpPr/>
      </dsp:nvSpPr>
      <dsp:spPr>
        <a:xfrm rot="16321476">
          <a:off x="434611" y="1374683"/>
          <a:ext cx="739311" cy="265586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100" kern="1200"/>
        </a:p>
      </dsp:txBody>
      <dsp:txXfrm>
        <a:off x="514287" y="1427800"/>
        <a:ext cx="579959" cy="159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19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55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24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59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57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7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64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72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8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23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A5621-E4ED-48E6-87BC-2697B2BBEDBC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E4FC-46E5-411D-BBEA-6F8254A0AF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91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TEL:096-366-8181" TargetMode="External"/><Relationship Id="rId7" Type="http://schemas.openxmlformats.org/officeDocument/2006/relationships/diagramColors" Target="../diagrams/colors1.xml"/><Relationship Id="rId2" Type="http://schemas.openxmlformats.org/officeDocument/2006/relationships/hyperlink" Target="TEL:096-328-2519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9905" y="179512"/>
            <a:ext cx="5829300" cy="507296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2000" b="1" dirty="0" smtClean="0"/>
              <a:t>被災された方々の利用者負担の免除について</a:t>
            </a:r>
            <a:endParaRPr kumimoji="1" lang="ja-JP" altLang="en-US" sz="2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92696" y="899592"/>
            <a:ext cx="5400600" cy="115212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tx1"/>
                </a:solidFill>
              </a:rPr>
              <a:t>　被災された方で、</a:t>
            </a:r>
            <a:r>
              <a:rPr kumimoji="1" lang="ja-JP" altLang="en-US" sz="1400" dirty="0" err="1" smtClean="0">
                <a:solidFill>
                  <a:schemeClr val="tx1"/>
                </a:solidFill>
              </a:rPr>
              <a:t>障がい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福祉関係のサービスについて利用者負担のある方に対し、平成２８年７月サービス利用分まで利用者負担の免除を行います。対象者の方は、サービスを利用した施設・事業所へ被災の申告を行ってください。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124744" y="2195736"/>
            <a:ext cx="4968552" cy="1548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287235"/>
              </p:ext>
            </p:extLst>
          </p:nvPr>
        </p:nvGraphicFramePr>
        <p:xfrm>
          <a:off x="599447" y="3517032"/>
          <a:ext cx="5688632" cy="210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194"/>
                <a:gridCol w="2194438"/>
              </a:tblGrid>
              <a:tr h="3423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対象サービス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お問い合わせ先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124185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①障害福祉サービス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②障害児通所支援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③補装具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④日常生活用具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err="1" smtClean="0"/>
                        <a:t>障がい</a:t>
                      </a:r>
                      <a:r>
                        <a:rPr kumimoji="1" lang="ja-JP" altLang="en-US" sz="1400" dirty="0" smtClean="0"/>
                        <a:t>保健福祉課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>
                          <a:hlinkClick r:id="rId2"/>
                        </a:rPr>
                        <a:t>TEL:096-328-2519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47831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⑤障害児入所支援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児童相談所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>
                          <a:hlinkClick r:id="rId3"/>
                        </a:rPr>
                        <a:t>TEL:096-366-8181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907850"/>
              </p:ext>
            </p:extLst>
          </p:nvPr>
        </p:nvGraphicFramePr>
        <p:xfrm>
          <a:off x="621227" y="1835696"/>
          <a:ext cx="5688632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対象者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①　住家の全半壊、全半焼又はこれに準ずる被災をした場合</a:t>
                      </a:r>
                    </a:p>
                    <a:p>
                      <a:pPr algn="l"/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②　主たる生計維持者が死亡し又は重篤な傷病を負った場合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③　主たる生計維持者の行方が不明である場合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④　主たる生計維持者が業務を廃止し、又は休止した場合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⑤　主たる生計維持者が失職し、現在収入がない場合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コンテンツ プレースホルダー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532937"/>
              </p:ext>
            </p:extLst>
          </p:nvPr>
        </p:nvGraphicFramePr>
        <p:xfrm>
          <a:off x="1301477" y="5744390"/>
          <a:ext cx="4041775" cy="2932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9" name="直線矢印コネクタ 8"/>
          <p:cNvCxnSpPr/>
          <p:nvPr/>
        </p:nvCxnSpPr>
        <p:spPr>
          <a:xfrm flipV="1">
            <a:off x="2308572" y="6632293"/>
            <a:ext cx="0" cy="12525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823642" y="6104430"/>
            <a:ext cx="10887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テキスト ボックス 11"/>
          <p:cNvSpPr txBox="1"/>
          <p:nvPr/>
        </p:nvSpPr>
        <p:spPr>
          <a:xfrm>
            <a:off x="1109690" y="6865359"/>
            <a:ext cx="133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 smtClean="0"/>
              <a:t>①被災の申告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（住宅全半壊等）</a:t>
            </a:r>
            <a:endParaRPr kumimoji="1" lang="ja-JP" altLang="en-US" sz="1200" dirty="0"/>
          </a:p>
        </p:txBody>
      </p:sp>
      <p:sp>
        <p:nvSpPr>
          <p:cNvPr id="12" name="テキスト ボックス 12"/>
          <p:cNvSpPr txBox="1"/>
          <p:nvPr/>
        </p:nvSpPr>
        <p:spPr>
          <a:xfrm>
            <a:off x="2840985" y="5827431"/>
            <a:ext cx="1334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/>
              <a:t>②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割請求</a:t>
            </a:r>
            <a:endParaRPr kumimoji="1" lang="en-US" altLang="ja-JP" sz="1200" dirty="0" smtClean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564734" y="6523927"/>
            <a:ext cx="6076" cy="1360887"/>
          </a:xfrm>
          <a:prstGeom prst="straightConnector1">
            <a:avLst/>
          </a:prstGeom>
          <a:ln>
            <a:prstDash val="sysDot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4"/>
          <p:cNvSpPr txBox="1"/>
          <p:nvPr/>
        </p:nvSpPr>
        <p:spPr>
          <a:xfrm>
            <a:off x="2618046" y="6865359"/>
            <a:ext cx="153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/>
              <a:t>②利用者負担の請求を</a:t>
            </a:r>
            <a:r>
              <a:rPr lang="ja-JP" altLang="en-US" sz="1200" dirty="0" smtClean="0"/>
              <a:t>猶予（この時点では、り災証明等での確認は不要）</a:t>
            </a:r>
            <a:endParaRPr kumimoji="1" lang="ja-JP" altLang="en-US" sz="1200" dirty="0"/>
          </a:p>
        </p:txBody>
      </p:sp>
      <p:cxnSp>
        <p:nvCxnSpPr>
          <p:cNvPr id="15" name="カギ線コネクタ 14"/>
          <p:cNvCxnSpPr/>
          <p:nvPr/>
        </p:nvCxnSpPr>
        <p:spPr>
          <a:xfrm rot="10800000" flipV="1">
            <a:off x="2823642" y="6493791"/>
            <a:ext cx="1835402" cy="1822630"/>
          </a:xfrm>
          <a:prstGeom prst="bentConnector3">
            <a:avLst>
              <a:gd name="adj1" fmla="val 18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テキスト ボックス 16"/>
          <p:cNvSpPr txBox="1"/>
          <p:nvPr/>
        </p:nvSpPr>
        <p:spPr>
          <a:xfrm>
            <a:off x="4681784" y="7405106"/>
            <a:ext cx="1833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/>
              <a:t>④後日免除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（り災証明等で確認）</a:t>
            </a:r>
            <a:endParaRPr kumimoji="1" lang="en-US" altLang="ja-JP" sz="1200" dirty="0" smtClean="0"/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2823642" y="6272829"/>
            <a:ext cx="10670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テキスト ボックス 18"/>
          <p:cNvSpPr txBox="1"/>
          <p:nvPr/>
        </p:nvSpPr>
        <p:spPr>
          <a:xfrm>
            <a:off x="2498648" y="63456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/>
              <a:t>　　　　③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割支払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24944" y="8619256"/>
            <a:ext cx="374441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　</a:t>
            </a:r>
            <a:r>
              <a:rPr lang="ja-JP" altLang="en-US" sz="1200" dirty="0" smtClean="0"/>
              <a:t>補装具・日常生活用具については、免除の手続き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が異なります。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4039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83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被災された方々の利用者負担の免除について</vt:lpstr>
    </vt:vector>
  </TitlesOfParts>
  <Company>熊本市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被災された方々の利用者負担の免除について</dc:title>
  <dc:creator>熊本市職員</dc:creator>
  <cp:lastModifiedBy>熊本市職員</cp:lastModifiedBy>
  <cp:revision>13</cp:revision>
  <cp:lastPrinted>2016-05-02T11:04:51Z</cp:lastPrinted>
  <dcterms:created xsi:type="dcterms:W3CDTF">2016-04-27T07:52:34Z</dcterms:created>
  <dcterms:modified xsi:type="dcterms:W3CDTF">2016-05-02T11:06:21Z</dcterms:modified>
</cp:coreProperties>
</file>