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7556500" cy="10693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B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64" autoAdjust="0"/>
    <p:restoredTop sz="94622" autoAdjust="0"/>
  </p:normalViewPr>
  <p:slideViewPr>
    <p:cSldViewPr>
      <p:cViewPr varScale="1">
        <p:scale>
          <a:sx n="71" d="100"/>
          <a:sy n="71" d="100"/>
        </p:scale>
        <p:origin x="2964" y="3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oleObject" Target="../embeddings/oleObject1.bin"/><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hyperlink" Target="https://forms.office.com/r/pFpnLEZwW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Box 5"/>
          <p:cNvSpPr txBox="1"/>
          <p:nvPr/>
        </p:nvSpPr>
        <p:spPr>
          <a:xfrm rot="5400000">
            <a:off x="1997871" y="4827439"/>
            <a:ext cx="5605337" cy="9639112"/>
          </a:xfrm>
          <a:prstGeom prst="rect">
            <a:avLst/>
          </a:prstGeom>
        </p:spPr>
        <p:txBody>
          <a:bodyPr lIns="38769" tIns="38769" rIns="38769" bIns="38769" rtlCol="0" anchor="ctr"/>
          <a:lstStyle/>
          <a:p>
            <a:pPr algn="ctr">
              <a:lnSpc>
                <a:spcPts val="2030"/>
              </a:lnSpc>
            </a:pPr>
            <a:endParaRPr/>
          </a:p>
        </p:txBody>
      </p:sp>
      <p:sp>
        <p:nvSpPr>
          <p:cNvPr id="8" name="TextBox 8"/>
          <p:cNvSpPr txBox="1"/>
          <p:nvPr/>
        </p:nvSpPr>
        <p:spPr>
          <a:xfrm rot="5400000">
            <a:off x="1491267" y="3735891"/>
            <a:ext cx="6699229" cy="9681768"/>
          </a:xfrm>
          <a:prstGeom prst="rect">
            <a:avLst/>
          </a:prstGeom>
        </p:spPr>
        <p:txBody>
          <a:bodyPr lIns="38769" tIns="38769" rIns="38769" bIns="38769" rtlCol="0" anchor="ctr"/>
          <a:lstStyle/>
          <a:p>
            <a:pPr algn="ctr">
              <a:lnSpc>
                <a:spcPts val="2030"/>
              </a:lnSpc>
            </a:pPr>
            <a:endParaRPr/>
          </a:p>
        </p:txBody>
      </p:sp>
      <p:grpSp>
        <p:nvGrpSpPr>
          <p:cNvPr id="9" name="Group 9"/>
          <p:cNvGrpSpPr/>
          <p:nvPr/>
        </p:nvGrpSpPr>
        <p:grpSpPr>
          <a:xfrm>
            <a:off x="0" y="-604737"/>
            <a:ext cx="7556500" cy="837580"/>
            <a:chOff x="0" y="-171450"/>
            <a:chExt cx="2804526" cy="300170"/>
          </a:xfrm>
        </p:grpSpPr>
        <p:sp>
          <p:nvSpPr>
            <p:cNvPr id="10" name="Freeform 10"/>
            <p:cNvSpPr/>
            <p:nvPr/>
          </p:nvSpPr>
          <p:spPr>
            <a:xfrm>
              <a:off x="0" y="0"/>
              <a:ext cx="2804526" cy="128720"/>
            </a:xfrm>
            <a:custGeom>
              <a:avLst/>
              <a:gdLst/>
              <a:ahLst/>
              <a:cxnLst/>
              <a:rect l="l" t="t" r="r" b="b"/>
              <a:pathLst>
                <a:path w="2804526" h="128720">
                  <a:moveTo>
                    <a:pt x="0" y="0"/>
                  </a:moveTo>
                  <a:lnTo>
                    <a:pt x="2804526" y="0"/>
                  </a:lnTo>
                  <a:lnTo>
                    <a:pt x="2804526" y="128720"/>
                  </a:lnTo>
                  <a:lnTo>
                    <a:pt x="0" y="128720"/>
                  </a:lnTo>
                  <a:close/>
                </a:path>
              </a:pathLst>
            </a:custGeom>
            <a:solidFill>
              <a:srgbClr val="009EAF"/>
            </a:solidFill>
          </p:spPr>
          <p:txBody>
            <a:bodyPr/>
            <a:lstStyle/>
            <a:p>
              <a:endParaRPr lang="ja-JP" altLang="en-US"/>
            </a:p>
          </p:txBody>
        </p:sp>
        <p:sp>
          <p:nvSpPr>
            <p:cNvPr id="11" name="TextBox 11"/>
            <p:cNvSpPr txBox="1"/>
            <p:nvPr/>
          </p:nvSpPr>
          <p:spPr>
            <a:xfrm>
              <a:off x="0" y="-171450"/>
              <a:ext cx="2804526" cy="300170"/>
            </a:xfrm>
            <a:prstGeom prst="rect">
              <a:avLst/>
            </a:prstGeom>
          </p:spPr>
          <p:txBody>
            <a:bodyPr lIns="50800" tIns="50800" rIns="50800" bIns="50800" rtlCol="0" anchor="ctr"/>
            <a:lstStyle/>
            <a:p>
              <a:pPr algn="ctr">
                <a:lnSpc>
                  <a:spcPts val="2030"/>
                </a:lnSpc>
              </a:pPr>
              <a:endParaRPr/>
            </a:p>
          </p:txBody>
        </p:sp>
      </p:grpSp>
      <p:grpSp>
        <p:nvGrpSpPr>
          <p:cNvPr id="12" name="Group 12"/>
          <p:cNvGrpSpPr/>
          <p:nvPr/>
        </p:nvGrpSpPr>
        <p:grpSpPr>
          <a:xfrm>
            <a:off x="214629" y="7906133"/>
            <a:ext cx="7147733" cy="1942625"/>
            <a:chOff x="0" y="0"/>
            <a:chExt cx="2561586" cy="696193"/>
          </a:xfrm>
        </p:grpSpPr>
        <p:sp>
          <p:nvSpPr>
            <p:cNvPr id="13" name="Freeform 13"/>
            <p:cNvSpPr/>
            <p:nvPr/>
          </p:nvSpPr>
          <p:spPr>
            <a:xfrm>
              <a:off x="0" y="0"/>
              <a:ext cx="2561586" cy="696193"/>
            </a:xfrm>
            <a:custGeom>
              <a:avLst/>
              <a:gdLst/>
              <a:ahLst/>
              <a:cxnLst/>
              <a:rect l="l" t="t" r="r" b="b"/>
              <a:pathLst>
                <a:path w="2561586" h="696193">
                  <a:moveTo>
                    <a:pt x="0" y="0"/>
                  </a:moveTo>
                  <a:lnTo>
                    <a:pt x="2561586" y="0"/>
                  </a:lnTo>
                  <a:lnTo>
                    <a:pt x="2561586" y="696193"/>
                  </a:lnTo>
                  <a:lnTo>
                    <a:pt x="0" y="696193"/>
                  </a:lnTo>
                  <a:close/>
                </a:path>
              </a:pathLst>
            </a:custGeom>
            <a:solidFill>
              <a:srgbClr val="000000">
                <a:alpha val="0"/>
              </a:srgbClr>
            </a:solidFill>
            <a:ln w="19050" cap="sq">
              <a:solidFill>
                <a:schemeClr val="tx1"/>
              </a:solidFill>
              <a:prstDash val="solid"/>
              <a:miter/>
            </a:ln>
          </p:spPr>
          <p:txBody>
            <a:bodyPr/>
            <a:lstStyle/>
            <a:p>
              <a:endParaRPr lang="ja-JP" altLang="en-US"/>
            </a:p>
          </p:txBody>
        </p:sp>
        <p:sp>
          <p:nvSpPr>
            <p:cNvPr id="14" name="TextBox 14"/>
            <p:cNvSpPr txBox="1"/>
            <p:nvPr/>
          </p:nvSpPr>
          <p:spPr>
            <a:xfrm>
              <a:off x="0" y="-171450"/>
              <a:ext cx="2561586" cy="867643"/>
            </a:xfrm>
            <a:prstGeom prst="rect">
              <a:avLst/>
            </a:prstGeom>
          </p:spPr>
          <p:txBody>
            <a:bodyPr lIns="50800" tIns="50800" rIns="50800" bIns="50800" rtlCol="0" anchor="ctr"/>
            <a:lstStyle/>
            <a:p>
              <a:pPr algn="ctr">
                <a:lnSpc>
                  <a:spcPts val="2030"/>
                </a:lnSpc>
              </a:pPr>
              <a:endParaRPr/>
            </a:p>
          </p:txBody>
        </p:sp>
      </p:grpSp>
      <p:sp>
        <p:nvSpPr>
          <p:cNvPr id="15" name="Freeform 15"/>
          <p:cNvSpPr/>
          <p:nvPr/>
        </p:nvSpPr>
        <p:spPr>
          <a:xfrm>
            <a:off x="4225503" y="5953744"/>
            <a:ext cx="3213036" cy="1899048"/>
          </a:xfrm>
          <a:custGeom>
            <a:avLst/>
            <a:gdLst/>
            <a:ahLst/>
            <a:cxnLst/>
            <a:rect l="l" t="t" r="r" b="b"/>
            <a:pathLst>
              <a:path w="2972799" h="1899048">
                <a:moveTo>
                  <a:pt x="0" y="0"/>
                </a:moveTo>
                <a:lnTo>
                  <a:pt x="2972799" y="0"/>
                </a:lnTo>
                <a:lnTo>
                  <a:pt x="2972799" y="1899048"/>
                </a:lnTo>
                <a:lnTo>
                  <a:pt x="0" y="1899048"/>
                </a:lnTo>
                <a:lnTo>
                  <a:pt x="0" y="0"/>
                </a:lnTo>
                <a:close/>
              </a:path>
            </a:pathLst>
          </a:custGeom>
          <a:blipFill>
            <a:blip r:embed="rId2"/>
            <a:stretch>
              <a:fillRect l="-266" t="-17128" r="-530" b="-38886"/>
            </a:stretch>
          </a:blipFill>
        </p:spPr>
        <p:txBody>
          <a:bodyPr/>
          <a:lstStyle/>
          <a:p>
            <a:endParaRPr lang="ja-JP" altLang="en-US"/>
          </a:p>
        </p:txBody>
      </p:sp>
      <p:sp>
        <p:nvSpPr>
          <p:cNvPr id="16" name="TextBox 16"/>
          <p:cNvSpPr txBox="1"/>
          <p:nvPr/>
        </p:nvSpPr>
        <p:spPr>
          <a:xfrm>
            <a:off x="1153441" y="9868056"/>
            <a:ext cx="4009053" cy="651332"/>
          </a:xfrm>
          <a:prstGeom prst="rect">
            <a:avLst/>
          </a:prstGeom>
        </p:spPr>
        <p:txBody>
          <a:bodyPr lIns="0" tIns="0" rIns="0" bIns="0" rtlCol="0" anchor="t">
            <a:spAutoFit/>
          </a:bodyPr>
          <a:lstStyle/>
          <a:p>
            <a:pPr algn="l">
              <a:lnSpc>
                <a:spcPts val="1260"/>
              </a:lnSpc>
            </a:pPr>
            <a:r>
              <a:rPr lang="en-US" sz="900" spc="108" dirty="0">
                <a:latin typeface="ＭＳ Ｐゴシック" panose="020B0600070205080204" pitchFamily="50" charset="-128"/>
                <a:ea typeface="ＭＳ Ｐゴシック" panose="020B0600070205080204" pitchFamily="50" charset="-128"/>
                <a:cs typeface="HGゴシック Medium"/>
                <a:sym typeface="HGゴシック Medium"/>
              </a:rPr>
              <a:t>・</a:t>
            </a:r>
            <a:r>
              <a:rPr lang="en-US" sz="900" spc="108" dirty="0" err="1">
                <a:latin typeface="ＭＳ Ｐゴシック" panose="020B0600070205080204" pitchFamily="50" charset="-128"/>
                <a:ea typeface="ＭＳ Ｐゴシック" panose="020B0600070205080204" pitchFamily="50" charset="-128"/>
                <a:cs typeface="HGゴシック Medium"/>
                <a:sym typeface="HGゴシック Medium"/>
              </a:rPr>
              <a:t>熊本県環境生活部環境局</a:t>
            </a:r>
            <a:r>
              <a:rPr lang="en-US" sz="900" spc="108" dirty="0">
                <a:latin typeface="ＭＳ Ｐゴシック" panose="020B0600070205080204" pitchFamily="50" charset="-128"/>
                <a:ea typeface="ＭＳ Ｐゴシック" panose="020B0600070205080204" pitchFamily="50" charset="-128"/>
                <a:cs typeface="HGゴシック Medium"/>
                <a:sym typeface="HGゴシック Medium"/>
              </a:rPr>
              <a:t>　</a:t>
            </a:r>
            <a:r>
              <a:rPr lang="en-US" sz="900" spc="108" dirty="0" err="1">
                <a:latin typeface="ＭＳ Ｐゴシック" panose="020B0600070205080204" pitchFamily="50" charset="-128"/>
                <a:ea typeface="ＭＳ Ｐゴシック" panose="020B0600070205080204" pitchFamily="50" charset="-128"/>
                <a:cs typeface="HGゴシック Medium"/>
                <a:sym typeface="HGゴシック Medium"/>
              </a:rPr>
              <a:t>環境立県推進課</a:t>
            </a:r>
            <a:r>
              <a:rPr lang="en-US" sz="900" spc="108" dirty="0">
                <a:latin typeface="ＭＳ Ｐゴシック" panose="020B0600070205080204" pitchFamily="50" charset="-128"/>
                <a:ea typeface="ＭＳ Ｐゴシック" panose="020B0600070205080204" pitchFamily="50" charset="-128"/>
                <a:cs typeface="HGゴシック Medium"/>
                <a:sym typeface="HGゴシック Medium"/>
              </a:rPr>
              <a:t> </a:t>
            </a:r>
            <a:r>
              <a:rPr lang="en-US" sz="900" spc="108" dirty="0" err="1">
                <a:latin typeface="ＭＳ Ｐゴシック" panose="020B0600070205080204" pitchFamily="50" charset="-128"/>
                <a:ea typeface="ＭＳ Ｐゴシック" panose="020B0600070205080204" pitchFamily="50" charset="-128"/>
                <a:cs typeface="HGゴシック Medium"/>
                <a:sym typeface="HGゴシック Medium"/>
              </a:rPr>
              <a:t>ゼロカ―ボン企画班</a:t>
            </a:r>
            <a:r>
              <a:rPr lang="en-US" sz="900" spc="108" dirty="0">
                <a:latin typeface="ＭＳ Ｐゴシック" panose="020B0600070205080204" pitchFamily="50" charset="-128"/>
                <a:ea typeface="ＭＳ Ｐゴシック" panose="020B0600070205080204" pitchFamily="50" charset="-128"/>
                <a:cs typeface="HGゴシック Medium"/>
                <a:sym typeface="HGゴシック Medium"/>
              </a:rPr>
              <a:t>　 </a:t>
            </a:r>
          </a:p>
          <a:p>
            <a:pPr algn="l">
              <a:lnSpc>
                <a:spcPts val="1260"/>
              </a:lnSpc>
            </a:pPr>
            <a:r>
              <a:rPr lang="en-US" sz="900" spc="108" dirty="0">
                <a:latin typeface="ＭＳ Ｐゴシック" panose="020B0600070205080204" pitchFamily="50" charset="-128"/>
                <a:ea typeface="ＭＳ Ｐゴシック" panose="020B0600070205080204" pitchFamily="50" charset="-128"/>
                <a:cs typeface="HGゴシック Medium"/>
                <a:sym typeface="HGゴシック Medium"/>
              </a:rPr>
              <a:t>・</a:t>
            </a:r>
            <a:r>
              <a:rPr lang="en-US" sz="900" spc="108" dirty="0" err="1">
                <a:latin typeface="ＭＳ Ｐゴシック" panose="020B0600070205080204" pitchFamily="50" charset="-128"/>
                <a:ea typeface="ＭＳ Ｐゴシック" panose="020B0600070205080204" pitchFamily="50" charset="-128"/>
                <a:cs typeface="HGゴシック Medium"/>
                <a:sym typeface="HGゴシック Medium"/>
              </a:rPr>
              <a:t>熊本市環境局環境推進部</a:t>
            </a:r>
            <a:r>
              <a:rPr lang="en-US" sz="900" spc="108" dirty="0">
                <a:latin typeface="ＭＳ Ｐゴシック" panose="020B0600070205080204" pitchFamily="50" charset="-128"/>
                <a:ea typeface="ＭＳ Ｐゴシック" panose="020B0600070205080204" pitchFamily="50" charset="-128"/>
                <a:cs typeface="HGゴシック Medium"/>
                <a:sym typeface="HGゴシック Medium"/>
              </a:rPr>
              <a:t>　</a:t>
            </a:r>
            <a:r>
              <a:rPr lang="en-US" sz="900" spc="108" dirty="0" err="1">
                <a:latin typeface="ＭＳ Ｐゴシック" panose="020B0600070205080204" pitchFamily="50" charset="-128"/>
                <a:ea typeface="ＭＳ Ｐゴシック" panose="020B0600070205080204" pitchFamily="50" charset="-128"/>
                <a:cs typeface="HGゴシック Medium"/>
                <a:sym typeface="HGゴシック Medium"/>
              </a:rPr>
              <a:t>脱炭素戦略課</a:t>
            </a:r>
            <a:r>
              <a:rPr lang="en-US" sz="900" spc="108" dirty="0">
                <a:latin typeface="ＭＳ Ｐゴシック" panose="020B0600070205080204" pitchFamily="50" charset="-128"/>
                <a:ea typeface="ＭＳ Ｐゴシック" panose="020B0600070205080204" pitchFamily="50" charset="-128"/>
                <a:cs typeface="HGゴシック Medium"/>
                <a:sym typeface="HGゴシック Medium"/>
              </a:rPr>
              <a:t>     　　　　　　　　　</a:t>
            </a:r>
          </a:p>
          <a:p>
            <a:pPr algn="l">
              <a:lnSpc>
                <a:spcPts val="1260"/>
              </a:lnSpc>
            </a:pPr>
            <a:r>
              <a:rPr lang="en-US" sz="900" spc="108" dirty="0">
                <a:latin typeface="ＭＳ Ｐゴシック" panose="020B0600070205080204" pitchFamily="50" charset="-128"/>
                <a:ea typeface="ＭＳ Ｐゴシック" panose="020B0600070205080204" pitchFamily="50" charset="-128"/>
                <a:cs typeface="HGゴシック Medium"/>
                <a:sym typeface="HGゴシック Medium"/>
              </a:rPr>
              <a:t>・</a:t>
            </a:r>
            <a:r>
              <a:rPr lang="en-US" sz="900" spc="108" dirty="0" err="1">
                <a:latin typeface="ＭＳ Ｐゴシック" panose="020B0600070205080204" pitchFamily="50" charset="-128"/>
                <a:ea typeface="ＭＳ Ｐゴシック" panose="020B0600070205080204" pitchFamily="50" charset="-128"/>
                <a:cs typeface="HGゴシック Medium"/>
                <a:sym typeface="HGゴシック Medium"/>
              </a:rPr>
              <a:t>一般社団法人熊本県産業資源循環協会</a:t>
            </a:r>
            <a:r>
              <a:rPr lang="en-US" sz="900" spc="108" dirty="0">
                <a:latin typeface="ＭＳ Ｐゴシック" panose="020B0600070205080204" pitchFamily="50" charset="-128"/>
                <a:ea typeface="ＭＳ Ｐゴシック" panose="020B0600070205080204" pitchFamily="50" charset="-128"/>
                <a:cs typeface="HGゴシック Medium"/>
                <a:sym typeface="HGゴシック Medium"/>
              </a:rPr>
              <a:t>                       </a:t>
            </a:r>
          </a:p>
          <a:p>
            <a:pPr algn="l">
              <a:lnSpc>
                <a:spcPts val="1260"/>
              </a:lnSpc>
            </a:pPr>
            <a:r>
              <a:rPr lang="en-US" sz="900" spc="108" dirty="0">
                <a:latin typeface="ＭＳ Ｐゴシック" panose="020B0600070205080204" pitchFamily="50" charset="-128"/>
                <a:ea typeface="ＭＳ Ｐゴシック" panose="020B0600070205080204" pitchFamily="50" charset="-128"/>
                <a:cs typeface="HGゴシック Medium"/>
                <a:sym typeface="HGゴシック Medium"/>
              </a:rPr>
              <a:t>・エコアクション２１地域事務局ECO-KEEA九環協    　  　　    </a:t>
            </a:r>
          </a:p>
        </p:txBody>
      </p:sp>
      <p:sp>
        <p:nvSpPr>
          <p:cNvPr id="17" name="TextBox 17"/>
          <p:cNvSpPr txBox="1"/>
          <p:nvPr/>
        </p:nvSpPr>
        <p:spPr>
          <a:xfrm>
            <a:off x="204848" y="9890761"/>
            <a:ext cx="1056593" cy="378565"/>
          </a:xfrm>
          <a:prstGeom prst="rect">
            <a:avLst/>
          </a:prstGeom>
        </p:spPr>
        <p:txBody>
          <a:bodyPr wrap="square" lIns="0" tIns="0" rIns="0" bIns="0" rtlCol="0" anchor="t">
            <a:spAutoFit/>
          </a:bodyPr>
          <a:lstStyle/>
          <a:p>
            <a:pPr algn="l">
              <a:lnSpc>
                <a:spcPts val="1400"/>
              </a:lnSpc>
            </a:pPr>
            <a:r>
              <a:rPr lang="en-US" sz="1000" b="1" dirty="0">
                <a:solidFill>
                  <a:srgbClr val="FFFFFF"/>
                </a:solidFill>
                <a:latin typeface="ロダンカトレア Bold"/>
                <a:ea typeface="ロダンカトレア Bold"/>
                <a:cs typeface="ロダンカトレア Bold"/>
                <a:sym typeface="ロダンカトレア Bold"/>
              </a:rPr>
              <a:t> </a:t>
            </a:r>
            <a:r>
              <a:rPr lang="en-US" sz="1000" dirty="0" err="1">
                <a:latin typeface="ＭＳ Ｐゴシック" panose="020B0600070205080204" pitchFamily="50" charset="-128"/>
                <a:ea typeface="ＭＳ Ｐゴシック" panose="020B0600070205080204" pitchFamily="50" charset="-128"/>
                <a:cs typeface="ロダンカトレア Bold"/>
                <a:sym typeface="ロダンカトレア Bold"/>
              </a:rPr>
              <a:t>お問い合わせ先</a:t>
            </a:r>
            <a:endParaRPr lang="en-US" sz="1000" dirty="0">
              <a:latin typeface="ＭＳ Ｐゴシック" panose="020B0600070205080204" pitchFamily="50" charset="-128"/>
              <a:ea typeface="ＭＳ Ｐゴシック" panose="020B0600070205080204" pitchFamily="50" charset="-128"/>
              <a:cs typeface="ロダンカトレア Bold"/>
              <a:sym typeface="ロダンカトレア Bold"/>
            </a:endParaRPr>
          </a:p>
          <a:p>
            <a:pPr algn="l">
              <a:lnSpc>
                <a:spcPts val="1820"/>
              </a:lnSpc>
            </a:pPr>
            <a:endParaRPr lang="en-US" sz="1000" b="1" dirty="0">
              <a:solidFill>
                <a:srgbClr val="FFFFFF"/>
              </a:solidFill>
              <a:latin typeface="ロダンカトレア Bold"/>
              <a:ea typeface="ロダンカトレア Bold"/>
              <a:cs typeface="ロダンカトレア Bold"/>
              <a:sym typeface="ロダンカトレア Bold"/>
            </a:endParaRPr>
          </a:p>
        </p:txBody>
      </p:sp>
      <p:sp>
        <p:nvSpPr>
          <p:cNvPr id="18" name="TextBox 18"/>
          <p:cNvSpPr txBox="1"/>
          <p:nvPr/>
        </p:nvSpPr>
        <p:spPr>
          <a:xfrm>
            <a:off x="4378699" y="6032500"/>
            <a:ext cx="2860019" cy="1835054"/>
          </a:xfrm>
          <a:prstGeom prst="rect">
            <a:avLst/>
          </a:prstGeom>
        </p:spPr>
        <p:txBody>
          <a:bodyPr wrap="square" lIns="0" tIns="0" rIns="0" bIns="0" rtlCol="0" anchor="t">
            <a:spAutoFit/>
          </a:bodyPr>
          <a:lstStyle/>
          <a:p>
            <a:pPr algn="ctr">
              <a:lnSpc>
                <a:spcPts val="1796"/>
              </a:lnSpc>
            </a:pPr>
            <a:r>
              <a:rPr lang="en-US" sz="1056" dirty="0" err="1">
                <a:latin typeface="ＭＳ Ｐゴシック" panose="020B0600070205080204" pitchFamily="50" charset="-128"/>
                <a:ea typeface="ＭＳ Ｐゴシック" panose="020B0600070205080204" pitchFamily="50" charset="-128"/>
                <a:cs typeface="ロダンカトレア"/>
                <a:sym typeface="ロダンカトレア"/>
              </a:rPr>
              <a:t>後日、専門家による集合コンサルティングも実施</a:t>
            </a:r>
            <a:r>
              <a:rPr lang="en-US" sz="1056" dirty="0">
                <a:latin typeface="ＭＳ Ｐゴシック" panose="020B0600070205080204" pitchFamily="50" charset="-128"/>
                <a:ea typeface="ＭＳ Ｐゴシック" panose="020B0600070205080204" pitchFamily="50" charset="-128"/>
                <a:cs typeface="ロダンカトレア"/>
                <a:sym typeface="ロダンカトレア"/>
              </a:rPr>
              <a:t>！</a:t>
            </a:r>
          </a:p>
          <a:p>
            <a:pPr algn="ctr">
              <a:lnSpc>
                <a:spcPts val="1796"/>
              </a:lnSpc>
            </a:pPr>
            <a:r>
              <a:rPr lang="en-US" sz="1056" dirty="0">
                <a:latin typeface="ＭＳ Ｐゴシック" panose="020B0600070205080204" pitchFamily="50" charset="-128"/>
                <a:ea typeface="ＭＳ Ｐゴシック" panose="020B0600070205080204" pitchFamily="50" charset="-128"/>
                <a:cs typeface="ロダンカトレア"/>
                <a:sym typeface="ロダンカトレア"/>
              </a:rPr>
              <a:t>～</a:t>
            </a:r>
            <a:r>
              <a:rPr lang="en-US" sz="1056" dirty="0" err="1">
                <a:latin typeface="ＭＳ Ｐゴシック" panose="020B0600070205080204" pitchFamily="50" charset="-128"/>
                <a:ea typeface="ＭＳ Ｐゴシック" panose="020B0600070205080204" pitchFamily="50" charset="-128"/>
                <a:cs typeface="ロダンカトレア"/>
                <a:sym typeface="ロダンカトレア"/>
              </a:rPr>
              <a:t>認証取得を目指す事業者対象</a:t>
            </a:r>
            <a:r>
              <a:rPr lang="en-US" sz="1056" dirty="0">
                <a:latin typeface="ＭＳ Ｐゴシック" panose="020B0600070205080204" pitchFamily="50" charset="-128"/>
                <a:ea typeface="ＭＳ Ｐゴシック" panose="020B0600070205080204" pitchFamily="50" charset="-128"/>
                <a:cs typeface="ロダンカトレア"/>
                <a:sym typeface="ロダンカトレア"/>
              </a:rPr>
              <a:t>～</a:t>
            </a:r>
          </a:p>
          <a:p>
            <a:pPr algn="ctr">
              <a:lnSpc>
                <a:spcPts val="1796"/>
              </a:lnSpc>
            </a:pPr>
            <a:endParaRPr lang="en-US" sz="1056" dirty="0">
              <a:latin typeface="ＭＳ Ｐゴシック" panose="020B0600070205080204" pitchFamily="50" charset="-128"/>
              <a:ea typeface="ＭＳ Ｐゴシック" panose="020B0600070205080204" pitchFamily="50" charset="-128"/>
              <a:cs typeface="ロダンカトレア"/>
              <a:sym typeface="ロダンカトレア"/>
            </a:endParaRPr>
          </a:p>
          <a:p>
            <a:pPr algn="ctr">
              <a:lnSpc>
                <a:spcPts val="1796"/>
              </a:lnSpc>
            </a:pPr>
            <a:r>
              <a:rPr lang="en-US" sz="1056" dirty="0">
                <a:latin typeface="ＭＳ Ｐゴシック" panose="020B0600070205080204" pitchFamily="50" charset="-128"/>
                <a:ea typeface="ＭＳ Ｐゴシック" panose="020B0600070205080204" pitchFamily="50" charset="-128"/>
                <a:cs typeface="ロダンカトレア"/>
                <a:sym typeface="ロダンカトレア"/>
              </a:rPr>
              <a:t>計5回にわたる勉強会で環境経営システム構築の具体的アドバイスを行います</a:t>
            </a:r>
          </a:p>
          <a:p>
            <a:pPr algn="ctr">
              <a:lnSpc>
                <a:spcPts val="1796"/>
              </a:lnSpc>
            </a:pPr>
            <a:r>
              <a:rPr lang="en-US" sz="1056" dirty="0">
                <a:solidFill>
                  <a:srgbClr val="FF3131"/>
                </a:solidFill>
                <a:latin typeface="ＭＳ Ｐゴシック" panose="020B0600070205080204" pitchFamily="50" charset="-128"/>
                <a:ea typeface="ＭＳ Ｐゴシック" panose="020B0600070205080204" pitchFamily="50" charset="-128"/>
                <a:cs typeface="ロダンカトレア"/>
                <a:sym typeface="ロダンカトレア"/>
              </a:rPr>
              <a:t>～</a:t>
            </a:r>
            <a:r>
              <a:rPr lang="en-US" sz="1056" dirty="0" err="1">
                <a:solidFill>
                  <a:srgbClr val="FF3131"/>
                </a:solidFill>
                <a:latin typeface="ＭＳ Ｐゴシック" panose="020B0600070205080204" pitchFamily="50" charset="-128"/>
                <a:ea typeface="ＭＳ Ｐゴシック" panose="020B0600070205080204" pitchFamily="50" charset="-128"/>
                <a:cs typeface="ロダンカトレア"/>
                <a:sym typeface="ロダンカトレア"/>
              </a:rPr>
              <a:t>参加費無料</a:t>
            </a:r>
            <a:r>
              <a:rPr lang="en-US" sz="1056" dirty="0">
                <a:solidFill>
                  <a:srgbClr val="FF3131"/>
                </a:solidFill>
                <a:latin typeface="ＭＳ Ｐゴシック" panose="020B0600070205080204" pitchFamily="50" charset="-128"/>
                <a:ea typeface="ＭＳ Ｐゴシック" panose="020B0600070205080204" pitchFamily="50" charset="-128"/>
                <a:cs typeface="ロダンカトレア"/>
                <a:sym typeface="ロダンカトレア"/>
              </a:rPr>
              <a:t>～</a:t>
            </a:r>
          </a:p>
          <a:p>
            <a:pPr algn="ctr">
              <a:lnSpc>
                <a:spcPts val="1796"/>
              </a:lnSpc>
            </a:pPr>
            <a:r>
              <a:rPr lang="en-US" sz="1056" u="sng" dirty="0" err="1">
                <a:latin typeface="ＭＳ Ｐゴシック" panose="020B0600070205080204" pitchFamily="50" charset="-128"/>
                <a:ea typeface="ＭＳ Ｐゴシック" panose="020B0600070205080204" pitchFamily="50" charset="-128"/>
                <a:cs typeface="ロダンカトレア"/>
                <a:sym typeface="ロダンカトレア"/>
              </a:rPr>
              <a:t>別途お申し込みが必要です</a:t>
            </a:r>
            <a:endParaRPr lang="en-US" sz="1056" u="sng" dirty="0">
              <a:latin typeface="ＭＳ Ｐゴシック" panose="020B0600070205080204" pitchFamily="50" charset="-128"/>
              <a:ea typeface="ＭＳ Ｐゴシック" panose="020B0600070205080204" pitchFamily="50" charset="-128"/>
              <a:cs typeface="ロダンカトレア"/>
              <a:sym typeface="ロダンカトレア"/>
            </a:endParaRPr>
          </a:p>
          <a:p>
            <a:pPr algn="just">
              <a:lnSpc>
                <a:spcPts val="1966"/>
              </a:lnSpc>
            </a:pPr>
            <a:endParaRPr lang="en-US" sz="1056" u="sng" dirty="0">
              <a:solidFill>
                <a:srgbClr val="FFFFFF"/>
              </a:solidFill>
              <a:latin typeface="ロダンカトレア"/>
              <a:ea typeface="ロダンカトレア"/>
              <a:cs typeface="ロダンカトレア"/>
              <a:sym typeface="ロダンカトレア"/>
            </a:endParaRPr>
          </a:p>
        </p:txBody>
      </p:sp>
      <p:sp>
        <p:nvSpPr>
          <p:cNvPr id="19" name="TextBox 19"/>
          <p:cNvSpPr txBox="1"/>
          <p:nvPr/>
        </p:nvSpPr>
        <p:spPr>
          <a:xfrm>
            <a:off x="204848" y="6325870"/>
            <a:ext cx="4020655" cy="996619"/>
          </a:xfrm>
          <a:prstGeom prst="rect">
            <a:avLst/>
          </a:prstGeom>
        </p:spPr>
        <p:txBody>
          <a:bodyPr lIns="0" tIns="0" rIns="0" bIns="0" rtlCol="0" anchor="t">
            <a:spAutoFit/>
          </a:bodyPr>
          <a:lstStyle/>
          <a:p>
            <a:pPr algn="just">
              <a:lnSpc>
                <a:spcPts val="2039"/>
              </a:lnSpc>
            </a:pPr>
            <a:r>
              <a:rPr lang="en-US" sz="1200" dirty="0">
                <a:latin typeface="ＭＳ Ｐゴシック" panose="020B0600070205080204" pitchFamily="50" charset="-128"/>
                <a:ea typeface="ＭＳ Ｐゴシック" panose="020B0600070205080204" pitchFamily="50" charset="-128"/>
                <a:cs typeface="ロダンカトレア Bold"/>
                <a:sym typeface="ロダンカトレア Bold"/>
              </a:rPr>
              <a:t>内 容：</a:t>
            </a:r>
          </a:p>
          <a:p>
            <a:pPr algn="just">
              <a:lnSpc>
                <a:spcPts val="2039"/>
              </a:lnSpc>
            </a:pPr>
            <a:r>
              <a:rPr lang="en-US" sz="1200" dirty="0">
                <a:latin typeface="ＭＳ Ｐゴシック" panose="020B0600070205080204" pitchFamily="50" charset="-128"/>
                <a:ea typeface="ＭＳ Ｐゴシック" panose="020B0600070205080204" pitchFamily="50" charset="-128"/>
                <a:cs typeface="ロダンカトレア Bold"/>
                <a:sym typeface="ロダンカトレア Bold"/>
              </a:rPr>
              <a:t>１．熊本県における</a:t>
            </a:r>
            <a:r>
              <a:rPr lang="ja-JP" altLang="en-US" sz="1200" dirty="0">
                <a:latin typeface="ＭＳ Ｐゴシック" panose="020B0600070205080204" pitchFamily="50" charset="-128"/>
                <a:ea typeface="ＭＳ Ｐゴシック" panose="020B0600070205080204" pitchFamily="50" charset="-128"/>
                <a:cs typeface="ロダンカトレア Bold"/>
                <a:sym typeface="ロダンカトレア Bold"/>
              </a:rPr>
              <a:t>地球</a:t>
            </a:r>
            <a:r>
              <a:rPr lang="en-US" sz="1200" dirty="0" err="1">
                <a:latin typeface="ＭＳ Ｐゴシック" panose="020B0600070205080204" pitchFamily="50" charset="-128"/>
                <a:ea typeface="ＭＳ Ｐゴシック" panose="020B0600070205080204" pitchFamily="50" charset="-128"/>
                <a:cs typeface="ロダンカトレア Bold"/>
                <a:sym typeface="ロダンカトレア Bold"/>
              </a:rPr>
              <a:t>温暖化対策について</a:t>
            </a:r>
            <a:endParaRPr lang="en-US" sz="1200" dirty="0">
              <a:latin typeface="ＭＳ Ｐゴシック" panose="020B0600070205080204" pitchFamily="50" charset="-128"/>
              <a:ea typeface="ＭＳ Ｐゴシック" panose="020B0600070205080204" pitchFamily="50" charset="-128"/>
              <a:cs typeface="ロダンカトレア Bold"/>
              <a:sym typeface="ロダンカトレア Bold"/>
            </a:endParaRPr>
          </a:p>
          <a:p>
            <a:pPr algn="just">
              <a:lnSpc>
                <a:spcPts val="2039"/>
              </a:lnSpc>
            </a:pPr>
            <a:r>
              <a:rPr lang="en-US" sz="1200" dirty="0">
                <a:latin typeface="ＭＳ Ｐゴシック" panose="020B0600070205080204" pitchFamily="50" charset="-128"/>
                <a:ea typeface="ＭＳ Ｐゴシック" panose="020B0600070205080204" pitchFamily="50" charset="-128"/>
                <a:cs typeface="ロダンカトレア Bold"/>
                <a:sym typeface="ロダンカトレア Bold"/>
              </a:rPr>
              <a:t>２．優良産廃処理事業者認定制度の概要について</a:t>
            </a:r>
          </a:p>
          <a:p>
            <a:pPr algn="just">
              <a:lnSpc>
                <a:spcPts val="2039"/>
              </a:lnSpc>
            </a:pPr>
            <a:r>
              <a:rPr lang="en-US" sz="1200" dirty="0">
                <a:latin typeface="ＭＳ Ｐゴシック" panose="020B0600070205080204" pitchFamily="50" charset="-128"/>
                <a:ea typeface="ＭＳ Ｐゴシック" panose="020B0600070205080204" pitchFamily="50" charset="-128"/>
                <a:cs typeface="ロダンカトレア Bold"/>
                <a:sym typeface="ロダンカトレア Bold"/>
              </a:rPr>
              <a:t>３．エコアクション２１の概要及び支援プログラムの説明</a:t>
            </a:r>
          </a:p>
        </p:txBody>
      </p:sp>
      <p:sp>
        <p:nvSpPr>
          <p:cNvPr id="20" name="TextBox 20"/>
          <p:cNvSpPr txBox="1"/>
          <p:nvPr/>
        </p:nvSpPr>
        <p:spPr>
          <a:xfrm>
            <a:off x="281065" y="7947025"/>
            <a:ext cx="6997870" cy="2043893"/>
          </a:xfrm>
          <a:prstGeom prst="rect">
            <a:avLst/>
          </a:prstGeom>
        </p:spPr>
        <p:txBody>
          <a:bodyPr lIns="0" tIns="0" rIns="0" bIns="0" rtlCol="0" anchor="t">
            <a:spAutoFit/>
          </a:bodyPr>
          <a:lstStyle/>
          <a:p>
            <a:pPr algn="just">
              <a:lnSpc>
                <a:spcPts val="2209"/>
              </a:lnSpc>
            </a:pPr>
            <a:r>
              <a:rPr lang="en-US" sz="1300" u="sng" dirty="0">
                <a:latin typeface="ＭＳ Ｐゴシック" panose="020B0600070205080204" pitchFamily="50" charset="-128"/>
                <a:ea typeface="ＭＳ Ｐゴシック" panose="020B0600070205080204" pitchFamily="50" charset="-128"/>
                <a:cs typeface="ロダンカトレア Bold"/>
                <a:sym typeface="ロダンカトレア Bold"/>
              </a:rPr>
              <a:t>エコアクション２１登録のメリット</a:t>
            </a:r>
          </a:p>
          <a:p>
            <a:pPr algn="just">
              <a:lnSpc>
                <a:spcPts val="2039"/>
              </a:lnSpc>
            </a:pPr>
            <a:r>
              <a:rPr lang="en-US" sz="1300" dirty="0">
                <a:latin typeface="ＭＳ Ｐゴシック" panose="020B0600070205080204" pitchFamily="50" charset="-128"/>
                <a:ea typeface="ＭＳ Ｐゴシック" panose="020B0600070205080204" pitchFamily="50" charset="-128"/>
                <a:cs typeface="ロダンカトレア"/>
                <a:sym typeface="ロダンカトレア"/>
              </a:rPr>
              <a:t>①</a:t>
            </a:r>
            <a:r>
              <a:rPr lang="en-US" sz="1300" dirty="0" err="1">
                <a:latin typeface="ＭＳ Ｐゴシック" panose="020B0600070205080204" pitchFamily="50" charset="-128"/>
                <a:ea typeface="ＭＳ Ｐゴシック" panose="020B0600070205080204" pitchFamily="50" charset="-128"/>
                <a:cs typeface="ロダンカトレア"/>
                <a:sym typeface="ロダンカトレア"/>
              </a:rPr>
              <a:t>建設業者の経営事項審査における</a:t>
            </a:r>
            <a:r>
              <a:rPr lang="en-US" sz="1300" dirty="0" err="1">
                <a:solidFill>
                  <a:srgbClr val="FF0000"/>
                </a:solidFill>
                <a:latin typeface="ＭＳ Ｐゴシック" panose="020B0600070205080204" pitchFamily="50" charset="-128"/>
                <a:ea typeface="ＭＳ Ｐゴシック" panose="020B0600070205080204" pitchFamily="50" charset="-128"/>
                <a:cs typeface="ロダンカトレア"/>
                <a:sym typeface="ロダンカトレア"/>
              </a:rPr>
              <a:t>評点</a:t>
            </a:r>
            <a:r>
              <a:rPr lang="en-US" sz="1300" dirty="0" err="1">
                <a:latin typeface="ＭＳ Ｐゴシック" panose="020B0600070205080204" pitchFamily="50" charset="-128"/>
                <a:ea typeface="ＭＳ Ｐゴシック" panose="020B0600070205080204" pitchFamily="50" charset="-128"/>
                <a:cs typeface="ロダンカトレア"/>
                <a:sym typeface="ロダンカトレア"/>
              </a:rPr>
              <a:t>加点</a:t>
            </a:r>
            <a:endParaRPr lang="en-US" sz="1300" dirty="0">
              <a:latin typeface="ＭＳ Ｐゴシック" panose="020B0600070205080204" pitchFamily="50" charset="-128"/>
              <a:ea typeface="ＭＳ Ｐゴシック" panose="020B0600070205080204" pitchFamily="50" charset="-128"/>
              <a:cs typeface="ロダンカトレア"/>
              <a:sym typeface="ロダンカトレア"/>
            </a:endParaRPr>
          </a:p>
          <a:p>
            <a:pPr algn="just">
              <a:lnSpc>
                <a:spcPts val="2039"/>
              </a:lnSpc>
            </a:pPr>
            <a:r>
              <a:rPr lang="en-US" sz="1300" dirty="0">
                <a:latin typeface="ＭＳ Ｐゴシック" panose="020B0600070205080204" pitchFamily="50" charset="-128"/>
                <a:ea typeface="ＭＳ Ｐゴシック" panose="020B0600070205080204" pitchFamily="50" charset="-128"/>
                <a:cs typeface="ロダンカトレア"/>
                <a:sym typeface="ロダンカトレア"/>
              </a:rPr>
              <a:t>②</a:t>
            </a:r>
            <a:r>
              <a:rPr lang="en-US" sz="1300" dirty="0">
                <a:solidFill>
                  <a:srgbClr val="FF3131"/>
                </a:solidFill>
                <a:latin typeface="ＭＳ Ｐゴシック" panose="020B0600070205080204" pitchFamily="50" charset="-128"/>
                <a:ea typeface="ＭＳ Ｐゴシック" panose="020B0600070205080204" pitchFamily="50" charset="-128"/>
                <a:cs typeface="ロダンカトレア"/>
                <a:sym typeface="ロダンカトレア"/>
              </a:rPr>
              <a:t>熊本県物品購入契約等</a:t>
            </a:r>
            <a:r>
              <a:rPr lang="en-US" sz="1300" dirty="0">
                <a:latin typeface="ＭＳ Ｐゴシック" panose="020B0600070205080204" pitchFamily="50" charset="-128"/>
                <a:ea typeface="ＭＳ Ｐゴシック" panose="020B0600070205080204" pitchFamily="50" charset="-128"/>
                <a:cs typeface="ロダンカトレア"/>
                <a:sym typeface="ロダンカトレア"/>
              </a:rPr>
              <a:t>及び業務委託契約に係る入札参加資格審査格付における配点</a:t>
            </a:r>
            <a:r>
              <a:rPr lang="en-US" sz="1300" dirty="0">
                <a:solidFill>
                  <a:srgbClr val="FF3131"/>
                </a:solidFill>
                <a:latin typeface="ＭＳ Ｐゴシック" panose="020B0600070205080204" pitchFamily="50" charset="-128"/>
                <a:ea typeface="ＭＳ Ｐゴシック" panose="020B0600070205080204" pitchFamily="50" charset="-128"/>
                <a:cs typeface="ロダンカトレア"/>
                <a:sym typeface="ロダンカトレア"/>
              </a:rPr>
              <a:t>２点</a:t>
            </a:r>
          </a:p>
          <a:p>
            <a:pPr algn="just">
              <a:lnSpc>
                <a:spcPts val="2039"/>
              </a:lnSpc>
            </a:pPr>
            <a:r>
              <a:rPr lang="en-US" sz="1300" dirty="0">
                <a:latin typeface="ＭＳ Ｐゴシック" panose="020B0600070205080204" pitchFamily="50" charset="-128"/>
                <a:ea typeface="ＭＳ Ｐゴシック" panose="020B0600070205080204" pitchFamily="50" charset="-128"/>
                <a:cs typeface="ロダンカトレア"/>
                <a:sym typeface="ロダンカトレア"/>
              </a:rPr>
              <a:t>③熊本市発注の建設工事に係る入札方式の一つである</a:t>
            </a:r>
            <a:r>
              <a:rPr lang="en-US" sz="1300" dirty="0">
                <a:solidFill>
                  <a:srgbClr val="FF3131"/>
                </a:solidFill>
                <a:latin typeface="ＭＳ Ｐゴシック" panose="020B0600070205080204" pitchFamily="50" charset="-128"/>
                <a:ea typeface="ＭＳ Ｐゴシック" panose="020B0600070205080204" pitchFamily="50" charset="-128"/>
                <a:cs typeface="ロダンカトレア"/>
                <a:sym typeface="ロダンカトレア"/>
              </a:rPr>
              <a:t>「簡易型総合評価一般競争入札」</a:t>
            </a:r>
            <a:r>
              <a:rPr lang="en-US" sz="1300" dirty="0">
                <a:latin typeface="ＭＳ Ｐゴシック" panose="020B0600070205080204" pitchFamily="50" charset="-128"/>
                <a:ea typeface="ＭＳ Ｐゴシック" panose="020B0600070205080204" pitchFamily="50" charset="-128"/>
                <a:cs typeface="ロダンカトレア"/>
                <a:sym typeface="ロダンカトレア"/>
              </a:rPr>
              <a:t>において技術評価点</a:t>
            </a:r>
            <a:r>
              <a:rPr lang="en-US" sz="1300" dirty="0">
                <a:solidFill>
                  <a:srgbClr val="FF3131"/>
                </a:solidFill>
                <a:latin typeface="ＭＳ Ｐゴシック" panose="020B0600070205080204" pitchFamily="50" charset="-128"/>
                <a:ea typeface="ＭＳ Ｐゴシック" panose="020B0600070205080204" pitchFamily="50" charset="-128"/>
                <a:cs typeface="ロダンカトレア"/>
                <a:sym typeface="ロダンカトレア"/>
              </a:rPr>
              <a:t>０.３</a:t>
            </a:r>
            <a:r>
              <a:rPr lang="en-US" sz="1300" dirty="0">
                <a:latin typeface="ＭＳ Ｐゴシック" panose="020B0600070205080204" pitchFamily="50" charset="-128"/>
                <a:ea typeface="ＭＳ Ｐゴシック" panose="020B0600070205080204" pitchFamily="50" charset="-128"/>
                <a:cs typeface="ロダンカトレア"/>
                <a:sym typeface="ロダンカトレア"/>
              </a:rPr>
              <a:t>点加算（選択項目による加点）</a:t>
            </a:r>
          </a:p>
          <a:p>
            <a:pPr algn="just">
              <a:lnSpc>
                <a:spcPts val="2039"/>
              </a:lnSpc>
            </a:pPr>
            <a:r>
              <a:rPr lang="en-US" sz="1300" dirty="0">
                <a:latin typeface="ＭＳ Ｐゴシック" panose="020B0600070205080204" pitchFamily="50" charset="-128"/>
                <a:ea typeface="ＭＳ Ｐゴシック" panose="020B0600070205080204" pitchFamily="50" charset="-128"/>
                <a:cs typeface="ロダンカトレア"/>
                <a:sym typeface="ロダンカトレア"/>
              </a:rPr>
              <a:t>④</a:t>
            </a:r>
            <a:r>
              <a:rPr lang="en-US" sz="1300" dirty="0" err="1">
                <a:latin typeface="ＭＳ Ｐゴシック" panose="020B0600070205080204" pitchFamily="50" charset="-128"/>
                <a:ea typeface="ＭＳ Ｐゴシック" panose="020B0600070205080204" pitchFamily="50" charset="-128"/>
                <a:cs typeface="ロダンカトレア"/>
                <a:sym typeface="ロダンカトレア"/>
              </a:rPr>
              <a:t>熊本市の</a:t>
            </a:r>
            <a:r>
              <a:rPr lang="en-US" sz="1300" dirty="0" err="1">
                <a:solidFill>
                  <a:srgbClr val="FF3131"/>
                </a:solidFill>
                <a:latin typeface="ＭＳ Ｐゴシック" panose="020B0600070205080204" pitchFamily="50" charset="-128"/>
                <a:ea typeface="ＭＳ Ｐゴシック" panose="020B0600070205080204" pitchFamily="50" charset="-128"/>
                <a:cs typeface="ロダンカトレア"/>
                <a:sym typeface="ロダンカトレア"/>
              </a:rPr>
              <a:t>「指定管理者制度運用マニュアル」</a:t>
            </a:r>
            <a:r>
              <a:rPr lang="en-US" sz="1300" dirty="0" err="1">
                <a:latin typeface="ＭＳ Ｐゴシック" panose="020B0600070205080204" pitchFamily="50" charset="-128"/>
                <a:ea typeface="ＭＳ Ｐゴシック" panose="020B0600070205080204" pitchFamily="50" charset="-128"/>
                <a:cs typeface="ロダンカトレア"/>
                <a:sym typeface="ロダンカトレア"/>
              </a:rPr>
              <a:t>において</a:t>
            </a:r>
            <a:r>
              <a:rPr lang="en-US" sz="1300" dirty="0" err="1">
                <a:solidFill>
                  <a:srgbClr val="FF3131"/>
                </a:solidFill>
                <a:latin typeface="ＭＳ Ｐゴシック" panose="020B0600070205080204" pitchFamily="50" charset="-128"/>
                <a:ea typeface="ＭＳ Ｐゴシック" panose="020B0600070205080204" pitchFamily="50" charset="-128"/>
                <a:cs typeface="ロダンカトレア"/>
                <a:sym typeface="ロダンカトレア"/>
              </a:rPr>
              <a:t>評価点</a:t>
            </a:r>
            <a:r>
              <a:rPr lang="en-US" sz="1300" dirty="0" err="1">
                <a:latin typeface="ＭＳ Ｐゴシック" panose="020B0600070205080204" pitchFamily="50" charset="-128"/>
                <a:ea typeface="ＭＳ Ｐゴシック" panose="020B0600070205080204" pitchFamily="50" charset="-128"/>
                <a:cs typeface="ロダンカトレア"/>
                <a:sym typeface="ロダンカトレア"/>
              </a:rPr>
              <a:t>加算</a:t>
            </a:r>
            <a:endParaRPr lang="en-US" sz="1300" dirty="0">
              <a:latin typeface="ＭＳ Ｐゴシック" panose="020B0600070205080204" pitchFamily="50" charset="-128"/>
              <a:ea typeface="ＭＳ Ｐゴシック" panose="020B0600070205080204" pitchFamily="50" charset="-128"/>
              <a:cs typeface="ロダンカトレア"/>
              <a:sym typeface="ロダンカトレア"/>
            </a:endParaRPr>
          </a:p>
          <a:p>
            <a:pPr algn="just">
              <a:lnSpc>
                <a:spcPts val="2039"/>
              </a:lnSpc>
            </a:pPr>
            <a:r>
              <a:rPr lang="en-US" sz="1300" dirty="0">
                <a:latin typeface="ＭＳ Ｐゴシック" panose="020B0600070205080204" pitchFamily="50" charset="-128"/>
                <a:ea typeface="ＭＳ Ｐゴシック" panose="020B0600070205080204" pitchFamily="50" charset="-128"/>
                <a:cs typeface="ロダンカトレア"/>
                <a:sym typeface="ロダンカトレア"/>
              </a:rPr>
              <a:t>⑤</a:t>
            </a:r>
            <a:r>
              <a:rPr lang="en-US" sz="1300" dirty="0" err="1">
                <a:solidFill>
                  <a:srgbClr val="FF3131"/>
                </a:solidFill>
                <a:latin typeface="ＭＳ Ｐゴシック" panose="020B0600070205080204" pitchFamily="50" charset="-128"/>
                <a:ea typeface="ＭＳ Ｐゴシック" panose="020B0600070205080204" pitchFamily="50" charset="-128"/>
                <a:cs typeface="ロダンカトレア"/>
                <a:sym typeface="ロダンカトレア"/>
              </a:rPr>
              <a:t>優良産廃処理業者認定制度</a:t>
            </a:r>
            <a:r>
              <a:rPr lang="en-US" sz="1300" dirty="0" err="1">
                <a:latin typeface="ＭＳ Ｐゴシック" panose="020B0600070205080204" pitchFamily="50" charset="-128"/>
                <a:ea typeface="ＭＳ Ｐゴシック" panose="020B0600070205080204" pitchFamily="50" charset="-128"/>
                <a:cs typeface="ロダンカトレア"/>
                <a:sym typeface="ロダンカトレア"/>
              </a:rPr>
              <a:t>における認定要件の一つである「環境配慮の取組」に該当</a:t>
            </a:r>
            <a:endParaRPr lang="en-US" sz="1300" dirty="0">
              <a:latin typeface="ＭＳ Ｐゴシック" panose="020B0600070205080204" pitchFamily="50" charset="-128"/>
              <a:ea typeface="ＭＳ Ｐゴシック" panose="020B0600070205080204" pitchFamily="50" charset="-128"/>
              <a:cs typeface="ロダンカトレア"/>
              <a:sym typeface="ロダンカトレア"/>
            </a:endParaRPr>
          </a:p>
          <a:p>
            <a:pPr algn="just">
              <a:lnSpc>
                <a:spcPts val="2039"/>
              </a:lnSpc>
            </a:pPr>
            <a:endParaRPr lang="en-US" sz="1200" dirty="0">
              <a:solidFill>
                <a:srgbClr val="FFFFFF"/>
              </a:solidFill>
              <a:latin typeface="ロダンカトレア"/>
              <a:ea typeface="ロダンカトレア"/>
              <a:cs typeface="ロダンカトレア"/>
              <a:sym typeface="ロダンカトレア"/>
            </a:endParaRPr>
          </a:p>
        </p:txBody>
      </p:sp>
      <p:sp>
        <p:nvSpPr>
          <p:cNvPr id="21" name="TextBox 21"/>
          <p:cNvSpPr txBox="1"/>
          <p:nvPr/>
        </p:nvSpPr>
        <p:spPr>
          <a:xfrm>
            <a:off x="204848" y="4975978"/>
            <a:ext cx="4097674" cy="1589922"/>
          </a:xfrm>
          <a:prstGeom prst="rect">
            <a:avLst/>
          </a:prstGeom>
        </p:spPr>
        <p:txBody>
          <a:bodyPr wrap="square" lIns="0" tIns="0" rIns="0" bIns="0" rtlCol="0" anchor="t">
            <a:spAutoFit/>
          </a:bodyPr>
          <a:lstStyle/>
          <a:p>
            <a:pPr algn="l">
              <a:lnSpc>
                <a:spcPts val="2080"/>
              </a:lnSpc>
            </a:pPr>
            <a:r>
              <a:rPr lang="en-US" sz="1600" dirty="0" err="1">
                <a:latin typeface="ＭＳ Ｐゴシック" panose="020B0600070205080204" pitchFamily="50" charset="-128"/>
                <a:ea typeface="ＭＳ Ｐゴシック" panose="020B0600070205080204" pitchFamily="50" charset="-128"/>
                <a:cs typeface="ロダンカトレア Bold"/>
                <a:sym typeface="ロダンカトレア Bold"/>
              </a:rPr>
              <a:t>対象：熊本県内の事業所</a:t>
            </a:r>
            <a:endParaRPr lang="en-US" sz="1600" dirty="0">
              <a:latin typeface="ＭＳ Ｐゴシック" panose="020B0600070205080204" pitchFamily="50" charset="-128"/>
              <a:ea typeface="ＭＳ Ｐゴシック" panose="020B0600070205080204" pitchFamily="50" charset="-128"/>
              <a:cs typeface="ロダンカトレア Bold"/>
              <a:sym typeface="ロダンカトレア Bold"/>
            </a:endParaRPr>
          </a:p>
          <a:p>
            <a:pPr algn="l">
              <a:lnSpc>
                <a:spcPts val="2080"/>
              </a:lnSpc>
            </a:pPr>
            <a:r>
              <a:rPr lang="en-US" sz="1600" dirty="0" err="1">
                <a:latin typeface="ＭＳ Ｐゴシック" panose="020B0600070205080204" pitchFamily="50" charset="-128"/>
                <a:ea typeface="ＭＳ Ｐゴシック" panose="020B0600070205080204" pitchFamily="50" charset="-128"/>
                <a:cs typeface="ロダンカトレア Bold"/>
                <a:sym typeface="ロダンカトレア Bold"/>
              </a:rPr>
              <a:t>開催方法：オンラインセミナ</a:t>
            </a:r>
            <a:r>
              <a:rPr lang="en-US" sz="1600" dirty="0">
                <a:latin typeface="ＭＳ Ｐゴシック" panose="020B0600070205080204" pitchFamily="50" charset="-128"/>
                <a:ea typeface="ＭＳ Ｐゴシック" panose="020B0600070205080204" pitchFamily="50" charset="-128"/>
                <a:cs typeface="ロダンカトレア Bold"/>
                <a:sym typeface="ロダンカトレア Bold"/>
              </a:rPr>
              <a:t>ー　（Zoom）</a:t>
            </a:r>
          </a:p>
          <a:p>
            <a:pPr algn="l">
              <a:lnSpc>
                <a:spcPts val="2080"/>
              </a:lnSpc>
            </a:pPr>
            <a:r>
              <a:rPr lang="en-US" sz="1600" dirty="0">
                <a:latin typeface="ＭＳ Ｐゴシック" panose="020B0600070205080204" pitchFamily="50" charset="-128"/>
                <a:ea typeface="ＭＳ Ｐゴシック" panose="020B0600070205080204" pitchFamily="50" charset="-128"/>
                <a:cs typeface="ロダンカトレア Bold"/>
                <a:sym typeface="ロダンカトレア Bold"/>
              </a:rPr>
              <a:t>申込期限：５月</a:t>
            </a:r>
            <a:r>
              <a:rPr lang="ja-JP" altLang="en-US" sz="1600">
                <a:latin typeface="ＭＳ Ｐゴシック" panose="020B0600070205080204" pitchFamily="50" charset="-128"/>
                <a:ea typeface="ＭＳ Ｐゴシック" panose="020B0600070205080204" pitchFamily="50" charset="-128"/>
                <a:cs typeface="ロダンカトレア Bold"/>
                <a:sym typeface="ロダンカトレア Bold"/>
              </a:rPr>
              <a:t>２５</a:t>
            </a:r>
            <a:r>
              <a:rPr lang="en-US" sz="1600">
                <a:latin typeface="ＭＳ Ｐゴシック" panose="020B0600070205080204" pitchFamily="50" charset="-128"/>
                <a:ea typeface="ＭＳ Ｐゴシック" panose="020B0600070205080204" pitchFamily="50" charset="-128"/>
                <a:cs typeface="ロダンカトレア Bold"/>
                <a:sym typeface="ロダンカトレア Bold"/>
              </a:rPr>
              <a:t>日</a:t>
            </a:r>
            <a:r>
              <a:rPr lang="en-US" sz="1600" dirty="0">
                <a:latin typeface="ＭＳ Ｐゴシック" panose="020B0600070205080204" pitchFamily="50" charset="-128"/>
                <a:ea typeface="ＭＳ Ｐゴシック" panose="020B0600070205080204" pitchFamily="50" charset="-128"/>
                <a:cs typeface="ロダンカトレア Bold"/>
                <a:sym typeface="ロダンカトレア Bold"/>
              </a:rPr>
              <a:t>（月）まで</a:t>
            </a:r>
          </a:p>
          <a:p>
            <a:pPr algn="l">
              <a:lnSpc>
                <a:spcPts val="2080"/>
              </a:lnSpc>
            </a:pPr>
            <a:r>
              <a:rPr lang="en-US" sz="1600" dirty="0" err="1">
                <a:latin typeface="ＭＳ Ｐゴシック" panose="020B0600070205080204" pitchFamily="50" charset="-128"/>
                <a:ea typeface="ＭＳ Ｐゴシック" panose="020B0600070205080204" pitchFamily="50" charset="-128"/>
                <a:cs typeface="ロダンカトレア Bold"/>
                <a:sym typeface="ロダンカトレア Bold"/>
              </a:rPr>
              <a:t>申込方法：Webからお申込み下さい</a:t>
            </a:r>
            <a:r>
              <a:rPr lang="en-US" sz="1600" dirty="0">
                <a:latin typeface="ＭＳ Ｐゴシック" panose="020B0600070205080204" pitchFamily="50" charset="-128"/>
                <a:ea typeface="ＭＳ Ｐゴシック" panose="020B0600070205080204" pitchFamily="50" charset="-128"/>
                <a:cs typeface="ロダンカトレア Bold"/>
                <a:sym typeface="ロダンカトレア Bold"/>
              </a:rPr>
              <a:t>。</a:t>
            </a:r>
          </a:p>
          <a:p>
            <a:pPr algn="l">
              <a:lnSpc>
                <a:spcPts val="2080"/>
              </a:lnSpc>
            </a:pPr>
            <a:r>
              <a:rPr lang="en-US" sz="1600" dirty="0">
                <a:latin typeface="ＭＳ Ｐゴシック" panose="020B0600070205080204" pitchFamily="50" charset="-128"/>
                <a:ea typeface="ＭＳ Ｐゴシック" panose="020B0600070205080204" pitchFamily="50" charset="-128"/>
                <a:cs typeface="ロダンカトレア Bold"/>
                <a:sym typeface="ロダンカトレア Bold"/>
              </a:rPr>
              <a:t> （</a:t>
            </a:r>
            <a:r>
              <a:rPr lang="en-US" sz="1600" dirty="0" err="1">
                <a:latin typeface="ＭＳ Ｐゴシック" panose="020B0600070205080204" pitchFamily="50" charset="-128"/>
                <a:ea typeface="ＭＳ Ｐゴシック" panose="020B0600070205080204" pitchFamily="50" charset="-128"/>
                <a:cs typeface="ロダンカトレア Bold"/>
                <a:sym typeface="ロダンカトレア Bold"/>
              </a:rPr>
              <a:t>メール又はFAXでも可能です</a:t>
            </a:r>
            <a:r>
              <a:rPr lang="en-US" sz="1600" dirty="0">
                <a:latin typeface="ＭＳ Ｐゴシック" panose="020B0600070205080204" pitchFamily="50" charset="-128"/>
                <a:ea typeface="ＭＳ Ｐゴシック" panose="020B0600070205080204" pitchFamily="50" charset="-128"/>
                <a:cs typeface="ロダンカトレア Bold"/>
                <a:sym typeface="ロダンカトレア Bold"/>
              </a:rPr>
              <a:t>）</a:t>
            </a:r>
          </a:p>
          <a:p>
            <a:pPr algn="l">
              <a:lnSpc>
                <a:spcPts val="2080"/>
              </a:lnSpc>
            </a:pPr>
            <a:endParaRPr lang="en-US" sz="1600" b="1" dirty="0">
              <a:solidFill>
                <a:srgbClr val="FFFFFF"/>
              </a:solidFill>
              <a:latin typeface="ＭＳ Ｐゴシック" panose="020B0600070205080204" pitchFamily="50" charset="-128"/>
              <a:ea typeface="ＭＳ Ｐゴシック" panose="020B0600070205080204" pitchFamily="50" charset="-128"/>
              <a:cs typeface="ロダンカトレア Bold"/>
              <a:sym typeface="ロダンカトレア Bold"/>
            </a:endParaRPr>
          </a:p>
        </p:txBody>
      </p:sp>
      <p:sp>
        <p:nvSpPr>
          <p:cNvPr id="22" name="TextBox 22"/>
          <p:cNvSpPr txBox="1"/>
          <p:nvPr/>
        </p:nvSpPr>
        <p:spPr>
          <a:xfrm>
            <a:off x="4768849" y="5396230"/>
            <a:ext cx="2469869" cy="439287"/>
          </a:xfrm>
          <a:prstGeom prst="rect">
            <a:avLst/>
          </a:prstGeom>
        </p:spPr>
        <p:txBody>
          <a:bodyPr lIns="0" tIns="0" rIns="0" bIns="0" rtlCol="0" anchor="t">
            <a:spAutoFit/>
          </a:bodyPr>
          <a:lstStyle/>
          <a:p>
            <a:pPr algn="l">
              <a:lnSpc>
                <a:spcPts val="3780"/>
              </a:lnSpc>
            </a:pPr>
            <a:r>
              <a:rPr lang="en-US" sz="2700" dirty="0">
                <a:latin typeface="ロダンカトレアUB"/>
                <a:ea typeface="ロダンカトレアUB"/>
                <a:cs typeface="ロダンカトレアUB"/>
                <a:sym typeface="ロダンカトレアUB"/>
              </a:rPr>
              <a:t>14:00-16:00</a:t>
            </a:r>
          </a:p>
        </p:txBody>
      </p:sp>
      <p:sp>
        <p:nvSpPr>
          <p:cNvPr id="23" name="TextBox 23"/>
          <p:cNvSpPr txBox="1"/>
          <p:nvPr/>
        </p:nvSpPr>
        <p:spPr>
          <a:xfrm>
            <a:off x="4378699" y="4483856"/>
            <a:ext cx="3571709" cy="984244"/>
          </a:xfrm>
          <a:prstGeom prst="rect">
            <a:avLst/>
          </a:prstGeom>
        </p:spPr>
        <p:txBody>
          <a:bodyPr lIns="0" tIns="0" rIns="0" bIns="0" rtlCol="0" anchor="t">
            <a:spAutoFit/>
          </a:bodyPr>
          <a:lstStyle/>
          <a:p>
            <a:pPr algn="l">
              <a:lnSpc>
                <a:spcPts val="8539"/>
              </a:lnSpc>
            </a:pPr>
            <a:r>
              <a:rPr lang="en-US" sz="6099" dirty="0">
                <a:latin typeface="ロダンカトレアUB"/>
                <a:ea typeface="ロダンカトレアUB"/>
                <a:cs typeface="ロダンカトレアUB"/>
                <a:sym typeface="ロダンカトレアUB"/>
              </a:rPr>
              <a:t>6.4 </a:t>
            </a:r>
            <a:r>
              <a:rPr lang="en-US" sz="4000" dirty="0">
                <a:latin typeface="ロダンカトレアUB"/>
                <a:ea typeface="ロダンカトレアUB"/>
                <a:cs typeface="ロダンカトレアUB"/>
                <a:sym typeface="ロダンカトレアUB"/>
              </a:rPr>
              <a:t>(木)</a:t>
            </a:r>
          </a:p>
        </p:txBody>
      </p:sp>
      <p:sp>
        <p:nvSpPr>
          <p:cNvPr id="24" name="TextBox 24"/>
          <p:cNvSpPr txBox="1"/>
          <p:nvPr/>
        </p:nvSpPr>
        <p:spPr>
          <a:xfrm>
            <a:off x="63777" y="3092074"/>
            <a:ext cx="7448273" cy="1187826"/>
          </a:xfrm>
          <a:prstGeom prst="rect">
            <a:avLst/>
          </a:prstGeom>
        </p:spPr>
        <p:txBody>
          <a:bodyPr wrap="square" lIns="0" tIns="0" rIns="0" bIns="0" rtlCol="0" anchor="t">
            <a:spAutoFit/>
          </a:bodyPr>
          <a:lstStyle/>
          <a:p>
            <a:pPr algn="l">
              <a:lnSpc>
                <a:spcPts val="1820"/>
              </a:lnSpc>
            </a:pPr>
            <a:r>
              <a:rPr lang="en-US" sz="1300" b="1" dirty="0">
                <a:solidFill>
                  <a:srgbClr val="1D3A62"/>
                </a:solidFill>
                <a:latin typeface="ロダンカトレア Bold"/>
                <a:ea typeface="ロダンカトレア Bold"/>
                <a:cs typeface="ロダンカトレア Bold"/>
                <a:sym typeface="ロダンカトレア Bold"/>
              </a:rPr>
              <a:t> </a:t>
            </a:r>
            <a:r>
              <a:rPr lang="en-US" sz="1300" dirty="0">
                <a:latin typeface="ＭＳ Ｐゴシック" panose="020B0600070205080204" pitchFamily="50" charset="-128"/>
                <a:ea typeface="ＭＳ Ｐゴシック" panose="020B0600070205080204" pitchFamily="50" charset="-128"/>
                <a:cs typeface="ロダンカトレア Bold"/>
                <a:sym typeface="ロダンカトレア Bold"/>
              </a:rPr>
              <a:t>環境に配慮した経営が求められる中、その手段として注目される「エコアクション２１」</a:t>
            </a:r>
          </a:p>
          <a:p>
            <a:pPr algn="l">
              <a:lnSpc>
                <a:spcPts val="1820"/>
              </a:lnSpc>
            </a:pPr>
            <a:r>
              <a:rPr lang="en-US" sz="1300" dirty="0" err="1">
                <a:latin typeface="ＭＳ Ｐゴシック" panose="020B0600070205080204" pitchFamily="50" charset="-128"/>
                <a:ea typeface="ＭＳ Ｐゴシック" panose="020B0600070205080204" pitchFamily="50" charset="-128"/>
                <a:cs typeface="ロダンカトレア Bold"/>
                <a:sym typeface="ロダンカトレア Bold"/>
              </a:rPr>
              <a:t>経営改善、CSR、取引条件対応などのメリットを得られるほか、経営事項審査などにおいて評価しています</a:t>
            </a:r>
            <a:r>
              <a:rPr lang="en-US" sz="1300" dirty="0">
                <a:latin typeface="ＭＳ Ｐゴシック" panose="020B0600070205080204" pitchFamily="50" charset="-128"/>
                <a:ea typeface="ＭＳ Ｐゴシック" panose="020B0600070205080204" pitchFamily="50" charset="-128"/>
                <a:cs typeface="ロダンカトレア Bold"/>
                <a:sym typeface="ロダンカトレア Bold"/>
              </a:rPr>
              <a:t>。</a:t>
            </a:r>
          </a:p>
          <a:p>
            <a:pPr algn="l">
              <a:lnSpc>
                <a:spcPts val="1820"/>
              </a:lnSpc>
            </a:pPr>
            <a:r>
              <a:rPr lang="en-US" sz="1300" dirty="0">
                <a:latin typeface="ＭＳ Ｐゴシック" panose="020B0600070205080204" pitchFamily="50" charset="-128"/>
                <a:ea typeface="ＭＳ Ｐゴシック" panose="020B0600070205080204" pitchFamily="50" charset="-128"/>
                <a:cs typeface="ロダンカトレア Bold"/>
                <a:sym typeface="ロダンカトレア Bold"/>
              </a:rPr>
              <a:t>エコアクション２１の認証・登録に関する支援プログラム（無料のコンサルティング）のセミナーをオンラインで開催いたします。エコアクション２１への取組を検討されている事業者様は、この機会に是非ご参加ください。</a:t>
            </a:r>
          </a:p>
          <a:p>
            <a:pPr algn="l">
              <a:lnSpc>
                <a:spcPts val="2380"/>
              </a:lnSpc>
            </a:pPr>
            <a:endParaRPr lang="en-US" sz="1300" b="1" dirty="0">
              <a:solidFill>
                <a:srgbClr val="1D3A62"/>
              </a:solidFill>
              <a:latin typeface="ロダンカトレア Bold"/>
              <a:ea typeface="ロダンカトレア Bold"/>
              <a:cs typeface="ロダンカトレア Bold"/>
              <a:sym typeface="ロダンカトレア Bold"/>
            </a:endParaRPr>
          </a:p>
        </p:txBody>
      </p:sp>
      <p:sp>
        <p:nvSpPr>
          <p:cNvPr id="25" name="TextBox 25"/>
          <p:cNvSpPr txBox="1"/>
          <p:nvPr/>
        </p:nvSpPr>
        <p:spPr>
          <a:xfrm rot="-445765">
            <a:off x="5120425" y="981858"/>
            <a:ext cx="1765970" cy="2432076"/>
          </a:xfrm>
          <a:prstGeom prst="rect">
            <a:avLst/>
          </a:prstGeom>
        </p:spPr>
        <p:txBody>
          <a:bodyPr lIns="0" tIns="0" rIns="0" bIns="0" rtlCol="0" anchor="t">
            <a:spAutoFit/>
          </a:bodyPr>
          <a:lstStyle/>
          <a:p>
            <a:pPr algn="ctr">
              <a:lnSpc>
                <a:spcPts val="6371"/>
              </a:lnSpc>
            </a:pPr>
            <a:r>
              <a:rPr lang="en-US" sz="4550" spc="-227" dirty="0" err="1">
                <a:solidFill>
                  <a:srgbClr val="009EAF"/>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cs typeface="Lumios Marker"/>
                <a:sym typeface="Lumios Marker"/>
              </a:rPr>
              <a:t>参加費</a:t>
            </a:r>
            <a:endParaRPr lang="en-US" sz="4550" spc="-227" dirty="0">
              <a:solidFill>
                <a:srgbClr val="009EAF"/>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cs typeface="Lumios Marker"/>
              <a:sym typeface="Lumios Marker"/>
            </a:endParaRPr>
          </a:p>
          <a:p>
            <a:pPr algn="ctr">
              <a:lnSpc>
                <a:spcPts val="6371"/>
              </a:lnSpc>
            </a:pPr>
            <a:r>
              <a:rPr lang="en-US" sz="4550" spc="-227" dirty="0">
                <a:solidFill>
                  <a:srgbClr val="009EAF"/>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cs typeface="Lumios Marker"/>
                <a:sym typeface="Lumios Marker"/>
              </a:rPr>
              <a:t>無　料</a:t>
            </a:r>
          </a:p>
          <a:p>
            <a:pPr algn="ctr">
              <a:lnSpc>
                <a:spcPts val="6371"/>
              </a:lnSpc>
              <a:spcBef>
                <a:spcPct val="0"/>
              </a:spcBef>
            </a:pPr>
            <a:endParaRPr lang="en-US" sz="4550" spc="-227" dirty="0">
              <a:solidFill>
                <a:srgbClr val="009EAF"/>
              </a:solidFill>
              <a:latin typeface="Lumios Marker"/>
              <a:ea typeface="Lumios Marker"/>
              <a:cs typeface="Lumios Marker"/>
              <a:sym typeface="Lumios Marker"/>
            </a:endParaRPr>
          </a:p>
        </p:txBody>
      </p:sp>
      <p:sp>
        <p:nvSpPr>
          <p:cNvPr id="26" name="TextBox 26"/>
          <p:cNvSpPr txBox="1"/>
          <p:nvPr/>
        </p:nvSpPr>
        <p:spPr>
          <a:xfrm>
            <a:off x="408069" y="748096"/>
            <a:ext cx="4094406" cy="809068"/>
          </a:xfrm>
          <a:prstGeom prst="rect">
            <a:avLst/>
          </a:prstGeom>
        </p:spPr>
        <p:txBody>
          <a:bodyPr lIns="0" tIns="0" rIns="0" bIns="0" rtlCol="0" anchor="t">
            <a:spAutoFit/>
          </a:bodyPr>
          <a:lstStyle/>
          <a:p>
            <a:pPr algn="l">
              <a:lnSpc>
                <a:spcPts val="6956"/>
              </a:lnSpc>
            </a:pPr>
            <a:r>
              <a:rPr lang="en-US" sz="4968" dirty="0" err="1">
                <a:effectLst>
                  <a:outerShdw blurRad="38100" dist="38100" dir="2700000" algn="tl">
                    <a:srgbClr val="000000">
                      <a:alpha val="43137"/>
                    </a:srgbClr>
                  </a:outerShdw>
                </a:effectLst>
                <a:latin typeface="ロダンカトレアUB"/>
                <a:ea typeface="ロダンカトレアUB"/>
                <a:cs typeface="ロダンカトレアUB"/>
                <a:sym typeface="ロダンカトレアUB"/>
              </a:rPr>
              <a:t>オンライン</a:t>
            </a:r>
            <a:endParaRPr lang="en-US" sz="4968" dirty="0">
              <a:effectLst>
                <a:outerShdw blurRad="38100" dist="38100" dir="2700000" algn="tl">
                  <a:srgbClr val="000000">
                    <a:alpha val="43137"/>
                  </a:srgbClr>
                </a:outerShdw>
              </a:effectLst>
              <a:latin typeface="ロダンカトレアUB"/>
              <a:ea typeface="ロダンカトレアUB"/>
              <a:cs typeface="ロダンカトレアUB"/>
              <a:sym typeface="ロダンカトレアUB"/>
            </a:endParaRPr>
          </a:p>
        </p:txBody>
      </p:sp>
      <p:sp>
        <p:nvSpPr>
          <p:cNvPr id="27" name="TextBox 27"/>
          <p:cNvSpPr txBox="1"/>
          <p:nvPr/>
        </p:nvSpPr>
        <p:spPr>
          <a:xfrm>
            <a:off x="408069" y="138938"/>
            <a:ext cx="6486395" cy="809132"/>
          </a:xfrm>
          <a:prstGeom prst="rect">
            <a:avLst/>
          </a:prstGeom>
        </p:spPr>
        <p:txBody>
          <a:bodyPr lIns="0" tIns="0" rIns="0" bIns="0" rtlCol="0" anchor="t">
            <a:spAutoFit/>
          </a:bodyPr>
          <a:lstStyle/>
          <a:p>
            <a:pPr algn="l">
              <a:lnSpc>
                <a:spcPts val="6958"/>
              </a:lnSpc>
            </a:pPr>
            <a:r>
              <a:rPr lang="en-US" sz="4970" dirty="0">
                <a:effectLst>
                  <a:outerShdw blurRad="38100" dist="38100" dir="2700000" algn="tl">
                    <a:srgbClr val="000000">
                      <a:alpha val="43137"/>
                    </a:srgbClr>
                  </a:outerShdw>
                </a:effectLst>
                <a:latin typeface="ロダンカトレアUB"/>
                <a:ea typeface="ロダンカトレアUB"/>
                <a:cs typeface="ロダンカトレアUB"/>
                <a:sym typeface="ロダンカトレアUB"/>
              </a:rPr>
              <a:t>エコアクション２１</a:t>
            </a:r>
          </a:p>
        </p:txBody>
      </p:sp>
      <p:sp>
        <p:nvSpPr>
          <p:cNvPr id="28" name="TextBox 28"/>
          <p:cNvSpPr txBox="1"/>
          <p:nvPr/>
        </p:nvSpPr>
        <p:spPr>
          <a:xfrm>
            <a:off x="383018" y="2222500"/>
            <a:ext cx="4094406" cy="370038"/>
          </a:xfrm>
          <a:prstGeom prst="rect">
            <a:avLst/>
          </a:prstGeom>
        </p:spPr>
        <p:txBody>
          <a:bodyPr lIns="0" tIns="0" rIns="0" bIns="0" rtlCol="0" anchor="t">
            <a:spAutoFit/>
          </a:bodyPr>
          <a:lstStyle/>
          <a:p>
            <a:pPr algn="l">
              <a:lnSpc>
                <a:spcPts val="1495"/>
              </a:lnSpc>
              <a:spcBef>
                <a:spcPct val="0"/>
              </a:spcBef>
            </a:pPr>
            <a:r>
              <a:rPr lang="en-US" sz="1150" dirty="0" err="1">
                <a:solidFill>
                  <a:srgbClr val="000000"/>
                </a:solidFill>
                <a:latin typeface="ＭＳ Ｐゴシック" panose="020B0600070205080204" pitchFamily="50" charset="-128"/>
                <a:ea typeface="ＭＳ Ｐゴシック" panose="020B0600070205080204" pitchFamily="50" charset="-128"/>
                <a:cs typeface="源真ゴシック"/>
                <a:sym typeface="源真ゴシック"/>
              </a:rPr>
              <a:t>主催：熊本県、熊本市</a:t>
            </a:r>
            <a:r>
              <a:rPr lang="en-US" sz="1150" dirty="0">
                <a:solidFill>
                  <a:srgbClr val="000000"/>
                </a:solidFill>
                <a:latin typeface="ＭＳ Ｐゴシック" panose="020B0600070205080204" pitchFamily="50" charset="-128"/>
                <a:ea typeface="ＭＳ Ｐゴシック" panose="020B0600070205080204" pitchFamily="50" charset="-128"/>
                <a:cs typeface="源真ゴシック"/>
                <a:sym typeface="源真ゴシック"/>
              </a:rPr>
              <a:t>、（</a:t>
            </a:r>
            <a:r>
              <a:rPr lang="en-US" sz="1150" dirty="0" err="1">
                <a:solidFill>
                  <a:srgbClr val="000000"/>
                </a:solidFill>
                <a:latin typeface="ＭＳ Ｐゴシック" panose="020B0600070205080204" pitchFamily="50" charset="-128"/>
                <a:ea typeface="ＭＳ Ｐゴシック" panose="020B0600070205080204" pitchFamily="50" charset="-128"/>
                <a:cs typeface="源真ゴシック"/>
                <a:sym typeface="源真ゴシック"/>
              </a:rPr>
              <a:t>一社）熊本県産業資源循環協会</a:t>
            </a:r>
            <a:r>
              <a:rPr lang="en-US" sz="1150" dirty="0">
                <a:solidFill>
                  <a:srgbClr val="000000"/>
                </a:solidFill>
                <a:latin typeface="ＭＳ Ｐゴシック" panose="020B0600070205080204" pitchFamily="50" charset="-128"/>
                <a:ea typeface="ＭＳ Ｐゴシック" panose="020B0600070205080204" pitchFamily="50" charset="-128"/>
                <a:cs typeface="源真ゴシック"/>
                <a:sym typeface="源真ゴシック"/>
              </a:rPr>
              <a:t> </a:t>
            </a:r>
          </a:p>
          <a:p>
            <a:pPr algn="l">
              <a:lnSpc>
                <a:spcPts val="1495"/>
              </a:lnSpc>
              <a:spcBef>
                <a:spcPct val="0"/>
              </a:spcBef>
            </a:pPr>
            <a:r>
              <a:rPr lang="en-US" sz="1150" dirty="0">
                <a:solidFill>
                  <a:srgbClr val="000000"/>
                </a:solidFill>
                <a:latin typeface="ＭＳ Ｐゴシック" panose="020B0600070205080204" pitchFamily="50" charset="-128"/>
                <a:ea typeface="ＭＳ Ｐゴシック" panose="020B0600070205080204" pitchFamily="50" charset="-128"/>
                <a:cs typeface="源真ゴシック"/>
                <a:sym typeface="源真ゴシック"/>
              </a:rPr>
              <a:t>共催：エコアクション２１地域事務局ECO－KEEA九環協</a:t>
            </a:r>
          </a:p>
        </p:txBody>
      </p:sp>
      <p:sp>
        <p:nvSpPr>
          <p:cNvPr id="29" name="TextBox 29"/>
          <p:cNvSpPr txBox="1"/>
          <p:nvPr/>
        </p:nvSpPr>
        <p:spPr>
          <a:xfrm>
            <a:off x="383018" y="1384300"/>
            <a:ext cx="4094406" cy="809068"/>
          </a:xfrm>
          <a:prstGeom prst="rect">
            <a:avLst/>
          </a:prstGeom>
        </p:spPr>
        <p:txBody>
          <a:bodyPr lIns="0" tIns="0" rIns="0" bIns="0" rtlCol="0" anchor="t">
            <a:spAutoFit/>
          </a:bodyPr>
          <a:lstStyle/>
          <a:p>
            <a:pPr algn="l">
              <a:lnSpc>
                <a:spcPts val="6956"/>
              </a:lnSpc>
            </a:pPr>
            <a:r>
              <a:rPr lang="en-US" sz="4968" dirty="0" err="1">
                <a:effectLst>
                  <a:outerShdw blurRad="38100" dist="38100" dir="2700000" algn="tl">
                    <a:srgbClr val="000000">
                      <a:alpha val="43137"/>
                    </a:srgbClr>
                  </a:outerShdw>
                </a:effectLst>
                <a:latin typeface="ロダンカトレアUB"/>
                <a:ea typeface="ロダンカトレアUB"/>
                <a:cs typeface="ロダンカトレアUB"/>
                <a:sym typeface="ロダンカトレアUB"/>
              </a:rPr>
              <a:t>導入セミナ</a:t>
            </a:r>
            <a:r>
              <a:rPr lang="en-US" sz="4968" dirty="0">
                <a:effectLst>
                  <a:outerShdw blurRad="38100" dist="38100" dir="2700000" algn="tl">
                    <a:srgbClr val="000000">
                      <a:alpha val="43137"/>
                    </a:srgbClr>
                  </a:outerShdw>
                </a:effectLst>
                <a:latin typeface="ロダンカトレアUB"/>
                <a:ea typeface="ロダンカトレアUB"/>
                <a:cs typeface="ロダンカトレアUB"/>
                <a:sym typeface="ロダンカトレアUB"/>
              </a:rPr>
              <a:t>ー</a:t>
            </a:r>
          </a:p>
        </p:txBody>
      </p:sp>
      <p:sp>
        <p:nvSpPr>
          <p:cNvPr id="30" name="TextBox 30"/>
          <p:cNvSpPr txBox="1"/>
          <p:nvPr/>
        </p:nvSpPr>
        <p:spPr>
          <a:xfrm>
            <a:off x="5052482" y="9868056"/>
            <a:ext cx="2440241" cy="651332"/>
          </a:xfrm>
          <a:prstGeom prst="rect">
            <a:avLst/>
          </a:prstGeom>
        </p:spPr>
        <p:txBody>
          <a:bodyPr lIns="0" tIns="0" rIns="0" bIns="0" rtlCol="0" anchor="t">
            <a:spAutoFit/>
          </a:bodyPr>
          <a:lstStyle/>
          <a:p>
            <a:pPr algn="l">
              <a:lnSpc>
                <a:spcPts val="1260"/>
              </a:lnSpc>
            </a:pPr>
            <a:r>
              <a:rPr lang="en-US" sz="900" spc="108" dirty="0">
                <a:latin typeface="ＭＳ Ｐゴシック" panose="020B0600070205080204" pitchFamily="50" charset="-128"/>
                <a:ea typeface="ＭＳ Ｐゴシック" panose="020B0600070205080204" pitchFamily="50" charset="-128"/>
                <a:cs typeface="HGゴシック Medium"/>
                <a:sym typeface="HGゴシック Medium"/>
              </a:rPr>
              <a:t>TEL：096-333-2264（直通）担当：猪原</a:t>
            </a:r>
          </a:p>
          <a:p>
            <a:pPr algn="l">
              <a:lnSpc>
                <a:spcPts val="1260"/>
              </a:lnSpc>
            </a:pPr>
            <a:r>
              <a:rPr lang="en-US" sz="900" spc="108" dirty="0">
                <a:latin typeface="ＭＳ Ｐゴシック" panose="020B0600070205080204" pitchFamily="50" charset="-128"/>
                <a:ea typeface="ＭＳ Ｐゴシック" panose="020B0600070205080204" pitchFamily="50" charset="-128"/>
                <a:cs typeface="HGゴシック Medium"/>
                <a:sym typeface="HGゴシック Medium"/>
              </a:rPr>
              <a:t>TEL：096-328-2355（直通）担当：松村</a:t>
            </a:r>
          </a:p>
          <a:p>
            <a:pPr algn="l">
              <a:lnSpc>
                <a:spcPts val="1260"/>
              </a:lnSpc>
            </a:pPr>
            <a:r>
              <a:rPr lang="en-US" sz="900" spc="108" dirty="0">
                <a:latin typeface="ＭＳ Ｐゴシック" panose="020B0600070205080204" pitchFamily="50" charset="-128"/>
                <a:ea typeface="ＭＳ Ｐゴシック" panose="020B0600070205080204" pitchFamily="50" charset="-128"/>
                <a:cs typeface="HGゴシック Medium"/>
                <a:sym typeface="HGゴシック Medium"/>
              </a:rPr>
              <a:t>TEL：096-213-3356担当：木村</a:t>
            </a:r>
          </a:p>
          <a:p>
            <a:pPr algn="l">
              <a:lnSpc>
                <a:spcPts val="1260"/>
              </a:lnSpc>
            </a:pPr>
            <a:r>
              <a:rPr lang="en-US" sz="900" spc="108" dirty="0">
                <a:latin typeface="ＭＳ Ｐゴシック" panose="020B0600070205080204" pitchFamily="50" charset="-128"/>
                <a:ea typeface="ＭＳ Ｐゴシック" panose="020B0600070205080204" pitchFamily="50" charset="-128"/>
                <a:cs typeface="HGゴシック Medium"/>
                <a:sym typeface="HGゴシック Medium"/>
              </a:rPr>
              <a:t>TEL：092-662-0413担当：久保田</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7"/>
          <p:cNvSpPr txBox="1"/>
          <p:nvPr/>
        </p:nvSpPr>
        <p:spPr>
          <a:xfrm rot="5400000">
            <a:off x="1491266" y="-5990191"/>
            <a:ext cx="6699231" cy="9681767"/>
          </a:xfrm>
          <a:prstGeom prst="rect">
            <a:avLst/>
          </a:prstGeom>
        </p:spPr>
        <p:txBody>
          <a:bodyPr lIns="38769" tIns="38769" rIns="38769" bIns="38769" rtlCol="0" anchor="ctr"/>
          <a:lstStyle/>
          <a:p>
            <a:pPr algn="ctr">
              <a:lnSpc>
                <a:spcPts val="2030"/>
              </a:lnSpc>
            </a:pPr>
            <a:endParaRPr/>
          </a:p>
        </p:txBody>
      </p:sp>
      <p:sp>
        <p:nvSpPr>
          <p:cNvPr id="12" name="TextBox 12"/>
          <p:cNvSpPr txBox="1"/>
          <p:nvPr/>
        </p:nvSpPr>
        <p:spPr>
          <a:xfrm>
            <a:off x="516311" y="498283"/>
            <a:ext cx="6447455" cy="2029017"/>
          </a:xfrm>
          <a:prstGeom prst="rect">
            <a:avLst/>
          </a:prstGeom>
        </p:spPr>
        <p:txBody>
          <a:bodyPr wrap="square" lIns="0" tIns="0" rIns="0" bIns="0" rtlCol="0" anchor="t">
            <a:spAutoFit/>
          </a:bodyPr>
          <a:lstStyle/>
          <a:p>
            <a:pPr algn="l">
              <a:lnSpc>
                <a:spcPts val="1540"/>
              </a:lnSpc>
            </a:pPr>
            <a:r>
              <a:rPr lang="en-US" sz="1100" b="1" dirty="0">
                <a:latin typeface="ロダンカトレア Bold"/>
                <a:ea typeface="ロダンカトレア Bold"/>
                <a:cs typeface="ロダンカトレア Bold"/>
                <a:sym typeface="ロダンカトレア Bold"/>
              </a:rPr>
              <a:t>    </a:t>
            </a:r>
            <a:r>
              <a:rPr lang="en-US" sz="1100" dirty="0">
                <a:latin typeface="ＭＳ Ｐゴシック" panose="020B0600070205080204" pitchFamily="50" charset="-128"/>
                <a:ea typeface="ＭＳ Ｐゴシック" panose="020B0600070205080204" pitchFamily="50" charset="-128"/>
                <a:cs typeface="ロダンカトレア Bold"/>
                <a:sym typeface="ロダンカトレア Bold"/>
              </a:rPr>
              <a:t>◆エコアクション２１とは</a:t>
            </a:r>
            <a:endParaRPr lang="en-US" sz="1200" dirty="0">
              <a:latin typeface="ＭＳ Ｐゴシック" panose="020B0600070205080204" pitchFamily="50" charset="-128"/>
              <a:ea typeface="ＭＳ Ｐゴシック" panose="020B0600070205080204" pitchFamily="50" charset="-128"/>
              <a:cs typeface="ロダンカトレア Bold"/>
              <a:sym typeface="ロダンカトレア Bold"/>
            </a:endParaRPr>
          </a:p>
          <a:p>
            <a:pPr>
              <a:lnSpc>
                <a:spcPts val="1540"/>
              </a:lnSpc>
            </a:pPr>
            <a:r>
              <a:rPr lang="en-US" sz="1200" dirty="0">
                <a:latin typeface="ＭＳ Ｐゴシック" panose="020B0600070205080204" pitchFamily="50" charset="-128"/>
                <a:ea typeface="ＭＳ Ｐゴシック" panose="020B0600070205080204" pitchFamily="50" charset="-128"/>
                <a:cs typeface="ロダンカトレア Bold"/>
                <a:sym typeface="ロダンカトレア Bold"/>
              </a:rPr>
              <a:t> </a:t>
            </a:r>
            <a:r>
              <a:rPr lang="en-US" sz="1100" dirty="0">
                <a:latin typeface="ＭＳ Ｐゴシック" panose="020B0600070205080204" pitchFamily="50" charset="-128"/>
                <a:ea typeface="ＭＳ Ｐゴシック" panose="020B0600070205080204" pitchFamily="50" charset="-128"/>
                <a:cs typeface="ロダンカトレア Bold"/>
                <a:sym typeface="ロダンカトレア Bold"/>
              </a:rPr>
              <a:t>エコアクション２１は、環境省が策定した日本独自の環境マネジメントシステム（EMS）であり、 </a:t>
            </a:r>
            <a:r>
              <a:rPr lang="en-US" sz="1100" dirty="0" err="1">
                <a:latin typeface="ＭＳ Ｐゴシック" panose="020B0600070205080204" pitchFamily="50" charset="-128"/>
                <a:ea typeface="ＭＳ Ｐゴシック" panose="020B0600070205080204" pitchFamily="50" charset="-128"/>
                <a:cs typeface="ロダンカトレア Bold"/>
                <a:sym typeface="ロダンカトレア Bold"/>
              </a:rPr>
              <a:t>第三者による審査、</a:t>
            </a:r>
            <a:r>
              <a:rPr lang="en-US" altLang="ja-JP" sz="1100" dirty="0" err="1">
                <a:latin typeface="ＭＳ Ｐゴシック" panose="020B0600070205080204" pitchFamily="50" charset="-128"/>
                <a:ea typeface="ＭＳ Ｐゴシック" panose="020B0600070205080204" pitchFamily="50" charset="-128"/>
                <a:cs typeface="ロダンカトレア Bold"/>
                <a:sym typeface="ロダンカトレア Bold"/>
              </a:rPr>
              <a:t>登録制度を有した仕組みです</a:t>
            </a:r>
            <a:r>
              <a:rPr lang="en-US" altLang="ja-JP" sz="1100" dirty="0">
                <a:latin typeface="ＭＳ Ｐゴシック" panose="020B0600070205080204" pitchFamily="50" charset="-128"/>
                <a:ea typeface="ＭＳ Ｐゴシック" panose="020B0600070205080204" pitchFamily="50" charset="-128"/>
                <a:cs typeface="ロダンカトレア Bold"/>
                <a:sym typeface="ロダンカトレア Bold"/>
              </a:rPr>
              <a:t>。</a:t>
            </a:r>
          </a:p>
          <a:p>
            <a:pPr>
              <a:lnSpc>
                <a:spcPts val="1540"/>
              </a:lnSpc>
            </a:pPr>
            <a:r>
              <a:rPr lang="en-US" altLang="ja-JP" sz="1100" dirty="0">
                <a:latin typeface="ＭＳ Ｐゴシック" panose="020B0600070205080204" pitchFamily="50" charset="-128"/>
                <a:ea typeface="ＭＳ Ｐゴシック" panose="020B0600070205080204" pitchFamily="50" charset="-128"/>
                <a:cs typeface="ロダンカトレア Bold"/>
                <a:sym typeface="ロダンカトレア Bold"/>
              </a:rPr>
              <a:t> エコアクション２１ガイドラインでは</a:t>
            </a:r>
            <a:r>
              <a:rPr lang="en-US" sz="1100" dirty="0">
                <a:latin typeface="ＭＳ Ｐゴシック" panose="020B0600070205080204" pitchFamily="50" charset="-128"/>
                <a:ea typeface="ＭＳ Ｐゴシック" panose="020B0600070205080204" pitchFamily="50" charset="-128"/>
                <a:cs typeface="ロダンカトレア Bold"/>
                <a:sym typeface="ロダンカトレア Bold"/>
              </a:rPr>
              <a:t>認証・、あらゆる事業者が効果的、効率的、継続的に環境に取り組んでいただけるよう工夫されており、①</a:t>
            </a:r>
            <a:r>
              <a:rPr lang="en-US" sz="1100" dirty="0" err="1">
                <a:latin typeface="ＭＳ Ｐゴシック" panose="020B0600070205080204" pitchFamily="50" charset="-128"/>
                <a:ea typeface="ＭＳ Ｐゴシック" panose="020B0600070205080204" pitchFamily="50" charset="-128"/>
                <a:cs typeface="ロダンカトレア Bold"/>
                <a:sym typeface="ロダンカトレア Bold"/>
              </a:rPr>
              <a:t>環境への取組と経営の融合、環境経営目標の設定と取組の実施による組織の活性化</a:t>
            </a:r>
            <a:r>
              <a:rPr lang="en-US" sz="1100" dirty="0">
                <a:latin typeface="ＭＳ Ｐゴシック" panose="020B0600070205080204" pitchFamily="50" charset="-128"/>
                <a:ea typeface="ＭＳ Ｐゴシック" panose="020B0600070205080204" pitchFamily="50" charset="-128"/>
                <a:cs typeface="ロダンカトレア Bold"/>
                <a:sym typeface="ロダンカトレア Bold"/>
              </a:rPr>
              <a:t>、②</a:t>
            </a:r>
            <a:r>
              <a:rPr lang="en-US" sz="1100" dirty="0" err="1">
                <a:latin typeface="ＭＳ Ｐゴシック" panose="020B0600070205080204" pitchFamily="50" charset="-128"/>
                <a:ea typeface="ＭＳ Ｐゴシック" panose="020B0600070205080204" pitchFamily="50" charset="-128"/>
                <a:cs typeface="ロダンカトレア Bold"/>
                <a:sym typeface="ロダンカトレア Bold"/>
              </a:rPr>
              <a:t>環境経営レポートの作成と公表を通じて社会的信頼の向上</a:t>
            </a:r>
            <a:r>
              <a:rPr lang="en-US" sz="1100" dirty="0">
                <a:latin typeface="ＭＳ Ｐゴシック" panose="020B0600070205080204" pitchFamily="50" charset="-128"/>
                <a:ea typeface="ＭＳ Ｐゴシック" panose="020B0600070205080204" pitchFamily="50" charset="-128"/>
                <a:cs typeface="ロダンカトレア Bold"/>
                <a:sym typeface="ロダンカトレア Bold"/>
              </a:rPr>
              <a:t>、③</a:t>
            </a:r>
            <a:r>
              <a:rPr lang="en-US" sz="1100" dirty="0" err="1">
                <a:latin typeface="ＭＳ Ｐゴシック" panose="020B0600070205080204" pitchFamily="50" charset="-128"/>
                <a:ea typeface="ＭＳ Ｐゴシック" panose="020B0600070205080204" pitchFamily="50" charset="-128"/>
                <a:cs typeface="ロダンカトレア Bold"/>
                <a:sym typeface="ロダンカトレア Bold"/>
              </a:rPr>
              <a:t>継続的改善の取組ができる仕組みとなっております</a:t>
            </a:r>
            <a:r>
              <a:rPr lang="en-US" sz="1100" dirty="0">
                <a:latin typeface="ＭＳ Ｐゴシック" panose="020B0600070205080204" pitchFamily="50" charset="-128"/>
                <a:ea typeface="ＭＳ Ｐゴシック" panose="020B0600070205080204" pitchFamily="50" charset="-128"/>
                <a:cs typeface="ロダンカトレア Bold"/>
                <a:sym typeface="ロダンカトレア Bold"/>
              </a:rPr>
              <a:t>。</a:t>
            </a:r>
          </a:p>
          <a:p>
            <a:pPr algn="l">
              <a:lnSpc>
                <a:spcPts val="1540"/>
              </a:lnSpc>
            </a:pPr>
            <a:r>
              <a:rPr lang="en-US" sz="1100" dirty="0">
                <a:latin typeface="ＭＳ Ｐゴシック" panose="020B0600070205080204" pitchFamily="50" charset="-128"/>
                <a:ea typeface="ＭＳ Ｐゴシック" panose="020B0600070205080204" pitchFamily="50" charset="-128"/>
                <a:cs typeface="ロダンカトレア Bold"/>
                <a:sym typeface="ロダンカトレア Bold"/>
              </a:rPr>
              <a:t> </a:t>
            </a:r>
            <a:r>
              <a:rPr lang="en-US" sz="1100" dirty="0" err="1">
                <a:latin typeface="ＭＳ Ｐゴシック" panose="020B0600070205080204" pitchFamily="50" charset="-128"/>
                <a:ea typeface="ＭＳ Ｐゴシック" panose="020B0600070205080204" pitchFamily="50" charset="-128"/>
                <a:cs typeface="ロダンカトレア Bold"/>
                <a:sym typeface="ロダンカトレア Bold"/>
              </a:rPr>
              <a:t>セミナーでは</a:t>
            </a:r>
            <a:r>
              <a:rPr lang="en-US" sz="1100" dirty="0">
                <a:latin typeface="ＭＳ Ｐゴシック" panose="020B0600070205080204" pitchFamily="50" charset="-128"/>
                <a:ea typeface="ＭＳ Ｐゴシック" panose="020B0600070205080204" pitchFamily="50" charset="-128"/>
                <a:cs typeface="ロダンカトレア Bold"/>
                <a:sym typeface="ロダンカトレア Bold"/>
              </a:rPr>
              <a:t>、「エコアクション２１への取組」について専門家（EA21審査員）の話しを聞くことができます。</a:t>
            </a:r>
          </a:p>
          <a:p>
            <a:pPr algn="l">
              <a:lnSpc>
                <a:spcPts val="1820"/>
              </a:lnSpc>
            </a:pPr>
            <a:endParaRPr lang="en-US" sz="1100" b="1" dirty="0">
              <a:latin typeface="ＭＳ Ｐゴシック" panose="020B0600070205080204" pitchFamily="50" charset="-128"/>
              <a:ea typeface="ＭＳ Ｐゴシック" panose="020B0600070205080204" pitchFamily="50" charset="-128"/>
              <a:cs typeface="ロダンカトレア Bold"/>
              <a:sym typeface="ロダンカトレア Bold"/>
            </a:endParaRPr>
          </a:p>
          <a:p>
            <a:pPr algn="l">
              <a:lnSpc>
                <a:spcPts val="2380"/>
              </a:lnSpc>
            </a:pPr>
            <a:endParaRPr lang="en-US" sz="1100" b="1" dirty="0">
              <a:solidFill>
                <a:srgbClr val="1D3A62"/>
              </a:solidFill>
              <a:latin typeface="ロダンカトレア Bold"/>
              <a:ea typeface="ロダンカトレア Bold"/>
              <a:cs typeface="ロダンカトレア Bold"/>
              <a:sym typeface="ロダンカトレア Bold"/>
            </a:endParaRPr>
          </a:p>
        </p:txBody>
      </p:sp>
      <p:sp>
        <p:nvSpPr>
          <p:cNvPr id="14" name="TextBox 14"/>
          <p:cNvSpPr txBox="1"/>
          <p:nvPr/>
        </p:nvSpPr>
        <p:spPr>
          <a:xfrm>
            <a:off x="1289050" y="2298700"/>
            <a:ext cx="1117600" cy="168059"/>
          </a:xfrm>
          <a:prstGeom prst="rect">
            <a:avLst/>
          </a:prstGeom>
        </p:spPr>
        <p:txBody>
          <a:bodyPr lIns="0" tIns="0" rIns="0" bIns="0" rtlCol="0" anchor="t">
            <a:spAutoFit/>
          </a:bodyPr>
          <a:lstStyle/>
          <a:p>
            <a:pPr algn="ctr">
              <a:lnSpc>
                <a:spcPts val="1540"/>
              </a:lnSpc>
              <a:spcBef>
                <a:spcPct val="0"/>
              </a:spcBef>
            </a:pPr>
            <a:r>
              <a:rPr lang="en-US" sz="1100" dirty="0">
                <a:solidFill>
                  <a:srgbClr val="000000"/>
                </a:solidFill>
                <a:latin typeface="ＭＳ Ｐゴシック" panose="020B0600070205080204" pitchFamily="50" charset="-128"/>
                <a:ea typeface="ＭＳ Ｐゴシック" panose="020B0600070205080204" pitchFamily="50" charset="-128"/>
                <a:cs typeface="ロダンカトレア Bold"/>
                <a:sym typeface="ロダンカトレア Bold"/>
              </a:rPr>
              <a:t>【</a:t>
            </a:r>
            <a:r>
              <a:rPr lang="en-US" sz="1100" dirty="0" err="1">
                <a:solidFill>
                  <a:srgbClr val="000000"/>
                </a:solidFill>
                <a:latin typeface="ＭＳ Ｐゴシック" panose="020B0600070205080204" pitchFamily="50" charset="-128"/>
                <a:ea typeface="ＭＳ Ｐゴシック" panose="020B0600070205080204" pitchFamily="50" charset="-128"/>
                <a:cs typeface="ロダンカトレア Bold"/>
                <a:sym typeface="ロダンカトレア Bold"/>
              </a:rPr>
              <a:t>お申込み方法</a:t>
            </a:r>
            <a:r>
              <a:rPr lang="en-US" sz="1100" dirty="0">
                <a:solidFill>
                  <a:srgbClr val="000000"/>
                </a:solidFill>
                <a:latin typeface="ＭＳ Ｐゴシック" panose="020B0600070205080204" pitchFamily="50" charset="-128"/>
                <a:ea typeface="ＭＳ Ｐゴシック" panose="020B0600070205080204" pitchFamily="50" charset="-128"/>
                <a:cs typeface="ロダンカトレア Bold"/>
                <a:sym typeface="ロダンカトレア Bold"/>
              </a:rPr>
              <a:t>】</a:t>
            </a:r>
          </a:p>
        </p:txBody>
      </p:sp>
      <p:sp>
        <p:nvSpPr>
          <p:cNvPr id="15" name="TextBox 15"/>
          <p:cNvSpPr txBox="1"/>
          <p:nvPr/>
        </p:nvSpPr>
        <p:spPr>
          <a:xfrm>
            <a:off x="1467181" y="2573021"/>
            <a:ext cx="4444669" cy="346120"/>
          </a:xfrm>
          <a:prstGeom prst="rect">
            <a:avLst/>
          </a:prstGeom>
        </p:spPr>
        <p:txBody>
          <a:bodyPr wrap="square" lIns="0" tIns="0" rIns="0" bIns="0" rtlCol="0" anchor="t">
            <a:spAutoFit/>
          </a:bodyPr>
          <a:lstStyle/>
          <a:p>
            <a:pPr algn="l">
              <a:lnSpc>
                <a:spcPts val="1430"/>
              </a:lnSpc>
              <a:spcBef>
                <a:spcPct val="0"/>
              </a:spcBef>
            </a:pPr>
            <a:r>
              <a:rPr lang="en-US" sz="1100" dirty="0">
                <a:solidFill>
                  <a:srgbClr val="000000"/>
                </a:solidFill>
                <a:latin typeface="ＭＳ Ｐゴシック" panose="020B0600070205080204" pitchFamily="50" charset="-128"/>
                <a:ea typeface="ＭＳ Ｐゴシック" panose="020B0600070205080204" pitchFamily="50" charset="-128"/>
                <a:cs typeface="ロダンカトレア Bold"/>
                <a:sym typeface="ロダンカトレア Bold"/>
              </a:rPr>
              <a:t>○</a:t>
            </a:r>
            <a:r>
              <a:rPr lang="en-US" sz="1100" dirty="0" err="1">
                <a:solidFill>
                  <a:srgbClr val="000000"/>
                </a:solidFill>
                <a:latin typeface="ＭＳ Ｐゴシック" panose="020B0600070205080204" pitchFamily="50" charset="-128"/>
                <a:ea typeface="ＭＳ Ｐゴシック" panose="020B0600070205080204" pitchFamily="50" charset="-128"/>
                <a:cs typeface="ロダンカトレア Bold"/>
                <a:sym typeface="ロダンカトレア Bold"/>
              </a:rPr>
              <a:t>Ｗｅｂからお申込み下さい</a:t>
            </a:r>
            <a:endParaRPr lang="en-US" sz="1100" dirty="0">
              <a:solidFill>
                <a:srgbClr val="000000"/>
              </a:solidFill>
              <a:latin typeface="ＭＳ Ｐゴシック" panose="020B0600070205080204" pitchFamily="50" charset="-128"/>
              <a:ea typeface="ＭＳ Ｐゴシック" panose="020B0600070205080204" pitchFamily="50" charset="-128"/>
              <a:cs typeface="ロダンカトレア Bold"/>
              <a:sym typeface="ロダンカトレア Bold"/>
            </a:endParaRPr>
          </a:p>
          <a:p>
            <a:pPr algn="l">
              <a:lnSpc>
                <a:spcPts val="1430"/>
              </a:lnSpc>
              <a:spcBef>
                <a:spcPct val="0"/>
              </a:spcBef>
            </a:pPr>
            <a:r>
              <a:rPr lang="en-US" sz="1100" dirty="0">
                <a:solidFill>
                  <a:srgbClr val="000000"/>
                </a:solidFill>
                <a:latin typeface="ＭＳ Ｐゴシック" panose="020B0600070205080204" pitchFamily="50" charset="-128"/>
                <a:ea typeface="ＭＳ Ｐゴシック" panose="020B0600070205080204" pitchFamily="50" charset="-128"/>
                <a:cs typeface="ロダンカトレア Bold"/>
                <a:sym typeface="ロダンカトレア Bold"/>
              </a:rPr>
              <a:t>URL :</a:t>
            </a:r>
          </a:p>
        </p:txBody>
      </p:sp>
      <p:sp>
        <p:nvSpPr>
          <p:cNvPr id="16" name="TextBox 16"/>
          <p:cNvSpPr txBox="1"/>
          <p:nvPr/>
        </p:nvSpPr>
        <p:spPr>
          <a:xfrm>
            <a:off x="1449231" y="3136900"/>
            <a:ext cx="5529419" cy="158441"/>
          </a:xfrm>
          <a:prstGeom prst="rect">
            <a:avLst/>
          </a:prstGeom>
        </p:spPr>
        <p:txBody>
          <a:bodyPr lIns="0" tIns="0" rIns="0" bIns="0" rtlCol="0" anchor="t">
            <a:spAutoFit/>
          </a:bodyPr>
          <a:lstStyle/>
          <a:p>
            <a:pPr algn="l">
              <a:lnSpc>
                <a:spcPts val="1430"/>
              </a:lnSpc>
              <a:spcBef>
                <a:spcPct val="0"/>
              </a:spcBef>
            </a:pPr>
            <a:r>
              <a:rPr lang="en-US" sz="1100" dirty="0">
                <a:solidFill>
                  <a:srgbClr val="000000"/>
                </a:solidFill>
                <a:latin typeface="ＭＳ Ｐゴシック" panose="020B0600070205080204" pitchFamily="50" charset="-128"/>
                <a:ea typeface="ＭＳ Ｐゴシック" panose="020B0600070205080204" pitchFamily="50" charset="-128"/>
                <a:cs typeface="ロダンカトレア Bold"/>
                <a:sym typeface="ロダンカトレア Bold"/>
              </a:rPr>
              <a:t>○</a:t>
            </a:r>
            <a:r>
              <a:rPr lang="en-US" sz="1100" dirty="0" err="1">
                <a:solidFill>
                  <a:srgbClr val="000000"/>
                </a:solidFill>
                <a:latin typeface="ＭＳ Ｐゴシック" panose="020B0600070205080204" pitchFamily="50" charset="-128"/>
                <a:ea typeface="ＭＳ Ｐゴシック" panose="020B0600070205080204" pitchFamily="50" charset="-128"/>
                <a:cs typeface="ロダンカトレア Bold"/>
                <a:sym typeface="ロダンカトレア Bold"/>
              </a:rPr>
              <a:t>メール又はＦＡＸでお申込みの場合は、下記にご記入いただきお送りください</a:t>
            </a:r>
            <a:r>
              <a:rPr lang="en-US" sz="1100" dirty="0">
                <a:solidFill>
                  <a:srgbClr val="000000"/>
                </a:solidFill>
                <a:latin typeface="ＭＳ Ｐゴシック" panose="020B0600070205080204" pitchFamily="50" charset="-128"/>
                <a:ea typeface="ＭＳ Ｐゴシック" panose="020B0600070205080204" pitchFamily="50" charset="-128"/>
                <a:cs typeface="ロダンカトレア Bold"/>
                <a:sym typeface="ロダンカトレア Bold"/>
              </a:rPr>
              <a:t>。</a:t>
            </a:r>
          </a:p>
        </p:txBody>
      </p:sp>
      <p:graphicFrame>
        <p:nvGraphicFramePr>
          <p:cNvPr id="17" name="Object 17"/>
          <p:cNvGraphicFramePr/>
          <p:nvPr>
            <p:extLst>
              <p:ext uri="{D42A27DB-BD31-4B8C-83A1-F6EECF244321}">
                <p14:modId xmlns:p14="http://schemas.microsoft.com/office/powerpoint/2010/main" val="3831739069"/>
              </p:ext>
            </p:extLst>
          </p:nvPr>
        </p:nvGraphicFramePr>
        <p:xfrm>
          <a:off x="-17233" y="3879406"/>
          <a:ext cx="8350252" cy="5810694"/>
        </p:xfrm>
        <a:graphic>
          <a:graphicData uri="http://schemas.openxmlformats.org/presentationml/2006/ole">
            <mc:AlternateContent xmlns:mc="http://schemas.openxmlformats.org/markup-compatibility/2006">
              <mc:Choice xmlns:v="urn:schemas-microsoft-com:vml" Requires="v">
                <p:oleObj name="Worksheet" r:id="rId2" imgW="9042400" imgH="6134100" progId="Excel.Sheet.12">
                  <p:embed/>
                </p:oleObj>
              </mc:Choice>
              <mc:Fallback>
                <p:oleObj name="Worksheet" r:id="rId2" imgW="9042400" imgH="6134100" progId="Excel.Sheet.12">
                  <p:embed/>
                  <p:pic>
                    <p:nvPicPr>
                      <p:cNvPr id="0" name=""/>
                      <p:cNvPicPr/>
                      <p:nvPr/>
                    </p:nvPicPr>
                    <p:blipFill>
                      <a:blip r:embed="rId3"/>
                      <a:stretch>
                        <a:fillRect/>
                      </a:stretch>
                    </p:blipFill>
                    <p:spPr>
                      <a:xfrm>
                        <a:off x="-17233" y="3879406"/>
                        <a:ext cx="8350252" cy="5810694"/>
                      </a:xfrm>
                      <a:prstGeom prst="rect">
                        <a:avLst/>
                      </a:prstGeom>
                    </p:spPr>
                  </p:pic>
                </p:oleObj>
              </mc:Fallback>
            </mc:AlternateContent>
          </a:graphicData>
        </a:graphic>
      </p:graphicFrame>
      <p:sp>
        <p:nvSpPr>
          <p:cNvPr id="18" name="TextBox 18"/>
          <p:cNvSpPr txBox="1"/>
          <p:nvPr/>
        </p:nvSpPr>
        <p:spPr>
          <a:xfrm>
            <a:off x="1644650" y="3400380"/>
            <a:ext cx="3917200" cy="346120"/>
          </a:xfrm>
          <a:prstGeom prst="rect">
            <a:avLst/>
          </a:prstGeom>
        </p:spPr>
        <p:txBody>
          <a:bodyPr wrap="square" lIns="0" tIns="0" rIns="0" bIns="0" rtlCol="0" anchor="t">
            <a:spAutoFit/>
          </a:bodyPr>
          <a:lstStyle/>
          <a:p>
            <a:pPr algn="ctr">
              <a:lnSpc>
                <a:spcPts val="1430"/>
              </a:lnSpc>
              <a:spcBef>
                <a:spcPct val="0"/>
              </a:spcBef>
            </a:pPr>
            <a:r>
              <a:rPr lang="en-US" sz="1100" dirty="0">
                <a:solidFill>
                  <a:srgbClr val="141D1F"/>
                </a:solidFill>
                <a:latin typeface="ＭＳ Ｐゴシック" panose="020B0600070205080204" pitchFamily="50" charset="-128"/>
                <a:ea typeface="ＭＳ Ｐゴシック" panose="020B0600070205080204" pitchFamily="50" charset="-128"/>
                <a:cs typeface="ロダンカトレア"/>
                <a:sym typeface="ロダンカトレア"/>
              </a:rPr>
              <a:t>E-mail : ea21@keea.or.jp FAX : 092-674-2361</a:t>
            </a:r>
          </a:p>
          <a:p>
            <a:pPr algn="ctr">
              <a:lnSpc>
                <a:spcPts val="1430"/>
              </a:lnSpc>
              <a:spcBef>
                <a:spcPct val="0"/>
              </a:spcBef>
            </a:pPr>
            <a:r>
              <a:rPr lang="en-US" sz="1100" dirty="0">
                <a:solidFill>
                  <a:srgbClr val="141D1F"/>
                </a:solidFill>
                <a:latin typeface="ＭＳ Ｐゴシック" panose="020B0600070205080204" pitchFamily="50" charset="-128"/>
                <a:ea typeface="ＭＳ Ｐゴシック" panose="020B0600070205080204" pitchFamily="50" charset="-128"/>
                <a:cs typeface="ロダンカトレア"/>
                <a:sym typeface="ロダンカトレア"/>
              </a:rPr>
              <a:t>EA21地域事務局ECO-KEEA九環協 </a:t>
            </a:r>
            <a:r>
              <a:rPr lang="en-US" sz="1100" dirty="0" err="1">
                <a:solidFill>
                  <a:srgbClr val="141D1F"/>
                </a:solidFill>
                <a:latin typeface="ＭＳ Ｐゴシック" panose="020B0600070205080204" pitchFamily="50" charset="-128"/>
                <a:ea typeface="ＭＳ Ｐゴシック" panose="020B0600070205080204" pitchFamily="50" charset="-128"/>
                <a:cs typeface="ロダンカトレア"/>
                <a:sym typeface="ロダンカトレア"/>
              </a:rPr>
              <a:t>宛て</a:t>
            </a:r>
            <a:endParaRPr lang="en-US" sz="1100" dirty="0">
              <a:solidFill>
                <a:srgbClr val="141D1F"/>
              </a:solidFill>
              <a:latin typeface="ＭＳ Ｐゴシック" panose="020B0600070205080204" pitchFamily="50" charset="-128"/>
              <a:ea typeface="ＭＳ Ｐゴシック" panose="020B0600070205080204" pitchFamily="50" charset="-128"/>
              <a:cs typeface="ロダンカトレア"/>
              <a:sym typeface="ロダンカトレア"/>
            </a:endParaRPr>
          </a:p>
        </p:txBody>
      </p:sp>
      <p:sp>
        <p:nvSpPr>
          <p:cNvPr id="19" name="TextBox 19"/>
          <p:cNvSpPr txBox="1"/>
          <p:nvPr/>
        </p:nvSpPr>
        <p:spPr>
          <a:xfrm>
            <a:off x="516312" y="3995796"/>
            <a:ext cx="6447454" cy="512704"/>
          </a:xfrm>
          <a:prstGeom prst="rect">
            <a:avLst/>
          </a:prstGeom>
        </p:spPr>
        <p:txBody>
          <a:bodyPr wrap="square" lIns="0" tIns="0" rIns="0" bIns="0" rtlCol="0" anchor="t">
            <a:spAutoFit/>
          </a:bodyPr>
          <a:lstStyle/>
          <a:p>
            <a:pPr algn="ctr">
              <a:lnSpc>
                <a:spcPts val="2080"/>
              </a:lnSpc>
              <a:spcBef>
                <a:spcPct val="0"/>
              </a:spcBef>
            </a:pPr>
            <a:r>
              <a:rPr lang="en-US" sz="1600" dirty="0">
                <a:solidFill>
                  <a:srgbClr val="000000"/>
                </a:solidFill>
                <a:latin typeface="ＭＳ Ｐゴシック" panose="020B0600070205080204" pitchFamily="50" charset="-128"/>
                <a:ea typeface="ＭＳ Ｐゴシック" panose="020B0600070205080204" pitchFamily="50" charset="-128"/>
                <a:cs typeface="ロダンカトレア Bold"/>
                <a:sym typeface="ロダンカトレア Bold"/>
              </a:rPr>
              <a:t>令和8年度熊本地区エコアクション２１オンライン導入セミナー</a:t>
            </a:r>
          </a:p>
          <a:p>
            <a:pPr algn="ctr">
              <a:lnSpc>
                <a:spcPts val="2080"/>
              </a:lnSpc>
              <a:spcBef>
                <a:spcPct val="0"/>
              </a:spcBef>
            </a:pPr>
            <a:r>
              <a:rPr lang="en-US" sz="1600" dirty="0" err="1">
                <a:solidFill>
                  <a:srgbClr val="000000"/>
                </a:solidFill>
                <a:latin typeface="ＭＳ Ｐゴシック" panose="020B0600070205080204" pitchFamily="50" charset="-128"/>
                <a:ea typeface="ＭＳ Ｐゴシック" panose="020B0600070205080204" pitchFamily="50" charset="-128"/>
                <a:cs typeface="ロダンカトレア Bold"/>
                <a:sym typeface="ロダンカトレア Bold"/>
              </a:rPr>
              <a:t>参加申込書</a:t>
            </a:r>
            <a:r>
              <a:rPr lang="en-US" sz="1600" dirty="0">
                <a:solidFill>
                  <a:srgbClr val="000000"/>
                </a:solidFill>
                <a:latin typeface="ＭＳ Ｐゴシック" panose="020B0600070205080204" pitchFamily="50" charset="-128"/>
                <a:ea typeface="ＭＳ Ｐゴシック" panose="020B0600070205080204" pitchFamily="50" charset="-128"/>
                <a:cs typeface="ロダンカトレア Bold"/>
                <a:sym typeface="ロダンカトレア Bold"/>
              </a:rPr>
              <a:t> </a:t>
            </a:r>
            <a:r>
              <a:rPr lang="en-US" sz="1600" dirty="0">
                <a:solidFill>
                  <a:srgbClr val="1D3A62"/>
                </a:solidFill>
                <a:latin typeface="ＭＳ Ｐゴシック" panose="020B0600070205080204" pitchFamily="50" charset="-128"/>
                <a:ea typeface="ＭＳ Ｐゴシック" panose="020B0600070205080204" pitchFamily="50" charset="-128"/>
                <a:cs typeface="ロダンカトレア Bold"/>
                <a:sym typeface="ロダンカトレア Bold"/>
              </a:rPr>
              <a:t>　　　　</a:t>
            </a:r>
            <a:r>
              <a:rPr lang="en-US" sz="1600" b="1" dirty="0">
                <a:solidFill>
                  <a:srgbClr val="1D3A62"/>
                </a:solidFill>
                <a:latin typeface="ＭＳ Ｐゴシック" panose="020B0600070205080204" pitchFamily="50" charset="-128"/>
                <a:ea typeface="ＭＳ Ｐゴシック" panose="020B0600070205080204" pitchFamily="50" charset="-128"/>
                <a:cs typeface="ロダンカトレア Bold"/>
                <a:sym typeface="ロダンカトレア Bold"/>
              </a:rPr>
              <a:t>　　　　</a:t>
            </a:r>
          </a:p>
        </p:txBody>
      </p:sp>
      <p:sp>
        <p:nvSpPr>
          <p:cNvPr id="20" name="TextBox 20"/>
          <p:cNvSpPr txBox="1"/>
          <p:nvPr/>
        </p:nvSpPr>
        <p:spPr>
          <a:xfrm>
            <a:off x="4921250" y="4279900"/>
            <a:ext cx="2052869" cy="158441"/>
          </a:xfrm>
          <a:prstGeom prst="rect">
            <a:avLst/>
          </a:prstGeom>
        </p:spPr>
        <p:txBody>
          <a:bodyPr wrap="square" lIns="0" tIns="0" rIns="0" bIns="0" rtlCol="0" anchor="t">
            <a:spAutoFit/>
          </a:bodyPr>
          <a:lstStyle/>
          <a:p>
            <a:pPr algn="ctr">
              <a:lnSpc>
                <a:spcPts val="1430"/>
              </a:lnSpc>
              <a:spcBef>
                <a:spcPct val="0"/>
              </a:spcBef>
            </a:pPr>
            <a:r>
              <a:rPr lang="en-US" sz="1100" dirty="0">
                <a:solidFill>
                  <a:srgbClr val="FF3131"/>
                </a:solidFill>
                <a:latin typeface="ＭＳ Ｐゴシック" panose="020B0600070205080204" pitchFamily="50" charset="-128"/>
                <a:ea typeface="ＭＳ Ｐゴシック" panose="020B0600070205080204" pitchFamily="50" charset="-128"/>
                <a:cs typeface="ロダンカトレア Bold"/>
                <a:sym typeface="ロダンカトレア Bold"/>
              </a:rPr>
              <a:t>※</a:t>
            </a:r>
            <a:r>
              <a:rPr lang="en-US" sz="1100" dirty="0" err="1">
                <a:solidFill>
                  <a:srgbClr val="FF3131"/>
                </a:solidFill>
                <a:latin typeface="ＭＳ Ｐゴシック" panose="020B0600070205080204" pitchFamily="50" charset="-128"/>
                <a:ea typeface="ＭＳ Ｐゴシック" panose="020B0600070205080204" pitchFamily="50" charset="-128"/>
                <a:cs typeface="ロダンカトレア Bold"/>
                <a:sym typeface="ロダンカトレア Bold"/>
              </a:rPr>
              <a:t>全ての項目をご記入ください</a:t>
            </a:r>
            <a:endParaRPr lang="en-US" sz="1100" dirty="0">
              <a:solidFill>
                <a:srgbClr val="FF3131"/>
              </a:solidFill>
              <a:latin typeface="ＭＳ Ｐゴシック" panose="020B0600070205080204" pitchFamily="50" charset="-128"/>
              <a:ea typeface="ＭＳ Ｐゴシック" panose="020B0600070205080204" pitchFamily="50" charset="-128"/>
              <a:cs typeface="ロダンカトレア Bold"/>
              <a:sym typeface="ロダンカトレア Bold"/>
            </a:endParaRPr>
          </a:p>
        </p:txBody>
      </p:sp>
      <p:sp>
        <p:nvSpPr>
          <p:cNvPr id="21" name="TextBox 21"/>
          <p:cNvSpPr txBox="1"/>
          <p:nvPr/>
        </p:nvSpPr>
        <p:spPr>
          <a:xfrm>
            <a:off x="347018" y="9821700"/>
            <a:ext cx="6807310" cy="525657"/>
          </a:xfrm>
          <a:prstGeom prst="rect">
            <a:avLst/>
          </a:prstGeom>
        </p:spPr>
        <p:txBody>
          <a:bodyPr lIns="0" tIns="0" rIns="0" bIns="0" rtlCol="0" anchor="t">
            <a:spAutoFit/>
          </a:bodyPr>
          <a:lstStyle/>
          <a:p>
            <a:pPr algn="l">
              <a:lnSpc>
                <a:spcPts val="1430"/>
              </a:lnSpc>
              <a:spcBef>
                <a:spcPct val="0"/>
              </a:spcBef>
            </a:pPr>
            <a:r>
              <a:rPr lang="en-US" sz="1100" dirty="0">
                <a:solidFill>
                  <a:srgbClr val="000000"/>
                </a:solidFill>
                <a:latin typeface="ＭＳ Ｐゴシック" panose="020B0600070205080204" pitchFamily="50" charset="-128"/>
                <a:ea typeface="ＭＳ Ｐゴシック" panose="020B0600070205080204" pitchFamily="50" charset="-128"/>
                <a:cs typeface="ロダンカトレア"/>
                <a:sym typeface="ロダンカトレア"/>
              </a:rPr>
              <a:t>※</a:t>
            </a:r>
            <a:r>
              <a:rPr lang="en-US" sz="1100" dirty="0" err="1">
                <a:solidFill>
                  <a:srgbClr val="000000"/>
                </a:solidFill>
                <a:latin typeface="ＭＳ Ｐゴシック" panose="020B0600070205080204" pitchFamily="50" charset="-128"/>
                <a:ea typeface="ＭＳ Ｐゴシック" panose="020B0600070205080204" pitchFamily="50" charset="-128"/>
                <a:cs typeface="ロダンカトレア"/>
                <a:sym typeface="ロダンカトレア"/>
              </a:rPr>
              <a:t>このセミナーをどちらでお知りになりましたか、該当するものに〇をつけてください</a:t>
            </a:r>
            <a:r>
              <a:rPr lang="en-US" sz="1100" dirty="0">
                <a:solidFill>
                  <a:srgbClr val="000000"/>
                </a:solidFill>
                <a:latin typeface="ＭＳ Ｐゴシック" panose="020B0600070205080204" pitchFamily="50" charset="-128"/>
                <a:ea typeface="ＭＳ Ｐゴシック" panose="020B0600070205080204" pitchFamily="50" charset="-128"/>
                <a:cs typeface="ロダンカトレア"/>
                <a:sym typeface="ロダンカトレア"/>
              </a:rPr>
              <a:t>。</a:t>
            </a:r>
          </a:p>
          <a:p>
            <a:pPr algn="l">
              <a:lnSpc>
                <a:spcPts val="1430"/>
              </a:lnSpc>
              <a:spcBef>
                <a:spcPct val="0"/>
              </a:spcBef>
            </a:pPr>
            <a:r>
              <a:rPr lang="en-US" sz="1100" dirty="0">
                <a:solidFill>
                  <a:srgbClr val="000000"/>
                </a:solidFill>
                <a:latin typeface="ＭＳ Ｐゴシック" panose="020B0600070205080204" pitchFamily="50" charset="-128"/>
                <a:ea typeface="ＭＳ Ｐゴシック" panose="020B0600070205080204" pitchFamily="50" charset="-128"/>
                <a:cs typeface="ロダンカトレア"/>
                <a:sym typeface="ロダンカトレア"/>
              </a:rPr>
              <a:t>１．熊本県からの案内 ２．熊本市からの案内 ３．熊本県産業資源循環協会からの案内</a:t>
            </a:r>
          </a:p>
          <a:p>
            <a:pPr algn="l">
              <a:lnSpc>
                <a:spcPts val="1430"/>
              </a:lnSpc>
              <a:spcBef>
                <a:spcPct val="0"/>
              </a:spcBef>
            </a:pPr>
            <a:r>
              <a:rPr lang="en-US" sz="1100" dirty="0">
                <a:solidFill>
                  <a:srgbClr val="000000"/>
                </a:solidFill>
                <a:latin typeface="ＭＳ Ｐゴシック" panose="020B0600070205080204" pitchFamily="50" charset="-128"/>
                <a:ea typeface="ＭＳ Ｐゴシック" panose="020B0600070205080204" pitchFamily="50" charset="-128"/>
                <a:cs typeface="ロダンカトレア"/>
                <a:sym typeface="ロダンカトレア"/>
              </a:rPr>
              <a:t>４．その他（                            ）</a:t>
            </a:r>
            <a:r>
              <a:rPr lang="en-US" sz="1100" dirty="0" err="1">
                <a:solidFill>
                  <a:srgbClr val="000000"/>
                </a:solidFill>
                <a:latin typeface="ＭＳ Ｐゴシック" panose="020B0600070205080204" pitchFamily="50" charset="-128"/>
                <a:ea typeface="ＭＳ Ｐゴシック" panose="020B0600070205080204" pitchFamily="50" charset="-128"/>
                <a:cs typeface="ロダンカトレア"/>
                <a:sym typeface="ロダンカトレア"/>
              </a:rPr>
              <a:t>からの案内</a:t>
            </a:r>
            <a:endParaRPr lang="en-US" sz="1100" dirty="0">
              <a:solidFill>
                <a:srgbClr val="000000"/>
              </a:solidFill>
              <a:latin typeface="ＭＳ Ｐゴシック" panose="020B0600070205080204" pitchFamily="50" charset="-128"/>
              <a:ea typeface="ＭＳ Ｐゴシック" panose="020B0600070205080204" pitchFamily="50" charset="-128"/>
              <a:cs typeface="ロダンカトレア"/>
              <a:sym typeface="ロダンカトレア"/>
            </a:endParaRPr>
          </a:p>
        </p:txBody>
      </p:sp>
      <p:cxnSp>
        <p:nvCxnSpPr>
          <p:cNvPr id="23" name="直線コネクタ 22">
            <a:extLst>
              <a:ext uri="{FF2B5EF4-FFF2-40B4-BE49-F238E27FC236}">
                <a16:creationId xmlns:a16="http://schemas.microsoft.com/office/drawing/2014/main" id="{822E9EA8-C33B-18D0-2E2E-30D13687DE14}"/>
              </a:ext>
            </a:extLst>
          </p:cNvPr>
          <p:cNvCxnSpPr>
            <a:cxnSpLocks/>
          </p:cNvCxnSpPr>
          <p:nvPr/>
        </p:nvCxnSpPr>
        <p:spPr>
          <a:xfrm>
            <a:off x="654050" y="9690100"/>
            <a:ext cx="632006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Rectangle 5">
            <a:extLst>
              <a:ext uri="{FF2B5EF4-FFF2-40B4-BE49-F238E27FC236}">
                <a16:creationId xmlns:a16="http://schemas.microsoft.com/office/drawing/2014/main" id="{739C4C2A-4197-C217-2375-916E1E2033D8}"/>
              </a:ext>
            </a:extLst>
          </p:cNvPr>
          <p:cNvSpPr>
            <a:spLocks noChangeArrowheads="1"/>
          </p:cNvSpPr>
          <p:nvPr/>
        </p:nvSpPr>
        <p:spPr bwMode="auto">
          <a:xfrm>
            <a:off x="1720850" y="2679700"/>
            <a:ext cx="29718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200" b="0" i="0" u="none" strike="noStrike" cap="none" normalizeH="0" baseline="0" dirty="0">
                <a:ln>
                  <a:noFill/>
                </a:ln>
                <a:effectLst/>
                <a:latin typeface="ＭＳ Ｐゴシック" panose="020B0600070205080204" pitchFamily="50" charset="-128"/>
                <a:ea typeface="ＭＳ Ｐゴシック" panose="020B0600070205080204" pitchFamily="50" charset="-128"/>
                <a:hlinkClick r:id="rId4">
                  <a:extLst>
                    <a:ext uri="{A12FA001-AC4F-418D-AE19-62706E023703}">
                      <ahyp:hlinkClr xmlns:ahyp="http://schemas.microsoft.com/office/drawing/2018/hyperlinkcolor" val="tx"/>
                    </a:ext>
                  </a:extLst>
                </a:hlinkClick>
              </a:rPr>
              <a:t>https://forms.office.com/r/pFpnLEZwWf</a:t>
            </a:r>
            <a:endParaRPr kumimoji="0" lang="ja-JP" altLang="ja-JP" sz="1200" b="0" i="0" u="none" strike="noStrike" cap="none" normalizeH="0" baseline="0" dirty="0">
              <a:ln>
                <a:noFill/>
              </a:ln>
              <a:effectLst/>
              <a:latin typeface="ＭＳ Ｐゴシック" panose="020B0600070205080204" pitchFamily="50" charset="-128"/>
              <a:ea typeface="ＭＳ Ｐゴシック" panose="020B0600070205080204" pitchFamily="50" charset="-128"/>
            </a:endParaRPr>
          </a:p>
        </p:txBody>
      </p:sp>
      <p:pic>
        <p:nvPicPr>
          <p:cNvPr id="28" name="図 27">
            <a:extLst>
              <a:ext uri="{FF2B5EF4-FFF2-40B4-BE49-F238E27FC236}">
                <a16:creationId xmlns:a16="http://schemas.microsoft.com/office/drawing/2014/main" id="{61ED1693-74E2-CDB1-380B-A20D8CC091C8}"/>
              </a:ext>
            </a:extLst>
          </p:cNvPr>
          <p:cNvPicPr>
            <a:picLocks noChangeAspect="1"/>
          </p:cNvPicPr>
          <p:nvPr/>
        </p:nvPicPr>
        <p:blipFill>
          <a:blip r:embed="rId5"/>
          <a:stretch>
            <a:fillRect/>
          </a:stretch>
        </p:blipFill>
        <p:spPr>
          <a:xfrm>
            <a:off x="4771413" y="2377463"/>
            <a:ext cx="607037" cy="607037"/>
          </a:xfrm>
          <a:prstGeom prst="rect">
            <a:avLst/>
          </a:prstGeom>
        </p:spPr>
      </p:pic>
      <p:grpSp>
        <p:nvGrpSpPr>
          <p:cNvPr id="2" name="Group 9">
            <a:extLst>
              <a:ext uri="{FF2B5EF4-FFF2-40B4-BE49-F238E27FC236}">
                <a16:creationId xmlns:a16="http://schemas.microsoft.com/office/drawing/2014/main" id="{970C6744-BE98-20A3-E2FF-9D01E0966449}"/>
              </a:ext>
            </a:extLst>
          </p:cNvPr>
          <p:cNvGrpSpPr/>
          <p:nvPr/>
        </p:nvGrpSpPr>
        <p:grpSpPr>
          <a:xfrm>
            <a:off x="0" y="-604737"/>
            <a:ext cx="7556500" cy="837580"/>
            <a:chOff x="0" y="-171450"/>
            <a:chExt cx="2804526" cy="300170"/>
          </a:xfrm>
        </p:grpSpPr>
        <p:sp>
          <p:nvSpPr>
            <p:cNvPr id="3" name="Freeform 10">
              <a:extLst>
                <a:ext uri="{FF2B5EF4-FFF2-40B4-BE49-F238E27FC236}">
                  <a16:creationId xmlns:a16="http://schemas.microsoft.com/office/drawing/2014/main" id="{3A450D91-99FF-3877-7910-20F8E7D3C23F}"/>
                </a:ext>
              </a:extLst>
            </p:cNvPr>
            <p:cNvSpPr/>
            <p:nvPr/>
          </p:nvSpPr>
          <p:spPr>
            <a:xfrm>
              <a:off x="0" y="0"/>
              <a:ext cx="2804526" cy="128720"/>
            </a:xfrm>
            <a:custGeom>
              <a:avLst/>
              <a:gdLst/>
              <a:ahLst/>
              <a:cxnLst/>
              <a:rect l="l" t="t" r="r" b="b"/>
              <a:pathLst>
                <a:path w="2804526" h="128720">
                  <a:moveTo>
                    <a:pt x="0" y="0"/>
                  </a:moveTo>
                  <a:lnTo>
                    <a:pt x="2804526" y="0"/>
                  </a:lnTo>
                  <a:lnTo>
                    <a:pt x="2804526" y="128720"/>
                  </a:lnTo>
                  <a:lnTo>
                    <a:pt x="0" y="128720"/>
                  </a:lnTo>
                  <a:close/>
                </a:path>
              </a:pathLst>
            </a:custGeom>
            <a:solidFill>
              <a:srgbClr val="009EAF"/>
            </a:solidFill>
          </p:spPr>
          <p:txBody>
            <a:bodyPr/>
            <a:lstStyle/>
            <a:p>
              <a:endParaRPr lang="ja-JP" altLang="en-US"/>
            </a:p>
          </p:txBody>
        </p:sp>
        <p:sp>
          <p:nvSpPr>
            <p:cNvPr id="4" name="TextBox 11">
              <a:extLst>
                <a:ext uri="{FF2B5EF4-FFF2-40B4-BE49-F238E27FC236}">
                  <a16:creationId xmlns:a16="http://schemas.microsoft.com/office/drawing/2014/main" id="{B8BE0C4C-F518-7FBC-6FEA-9E1276072252}"/>
                </a:ext>
              </a:extLst>
            </p:cNvPr>
            <p:cNvSpPr txBox="1"/>
            <p:nvPr/>
          </p:nvSpPr>
          <p:spPr>
            <a:xfrm>
              <a:off x="0" y="-171450"/>
              <a:ext cx="2804526" cy="300170"/>
            </a:xfrm>
            <a:prstGeom prst="rect">
              <a:avLst/>
            </a:prstGeom>
          </p:spPr>
          <p:txBody>
            <a:bodyPr lIns="50800" tIns="50800" rIns="50800" bIns="50800" rtlCol="0" anchor="ctr"/>
            <a:lstStyle/>
            <a:p>
              <a:pPr algn="ctr">
                <a:lnSpc>
                  <a:spcPts val="2030"/>
                </a:lnSpc>
              </a:pPr>
              <a:endParaRPr/>
            </a:p>
          </p:txBody>
        </p:sp>
      </p:grpSp>
      <p:sp>
        <p:nvSpPr>
          <p:cNvPr id="5" name="四角形: 角を丸くする 4">
            <a:extLst>
              <a:ext uri="{FF2B5EF4-FFF2-40B4-BE49-F238E27FC236}">
                <a16:creationId xmlns:a16="http://schemas.microsoft.com/office/drawing/2014/main" id="{D45E6FB8-0295-3E65-52FB-0277F9478C5F}"/>
              </a:ext>
            </a:extLst>
          </p:cNvPr>
          <p:cNvSpPr/>
          <p:nvPr/>
        </p:nvSpPr>
        <p:spPr>
          <a:xfrm>
            <a:off x="347018" y="452562"/>
            <a:ext cx="6693171" cy="1672284"/>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大かっこ 7">
            <a:extLst>
              <a:ext uri="{FF2B5EF4-FFF2-40B4-BE49-F238E27FC236}">
                <a16:creationId xmlns:a16="http://schemas.microsoft.com/office/drawing/2014/main" id="{5E68788F-789D-4D14-8D90-4C543E41BBF1}"/>
              </a:ext>
            </a:extLst>
          </p:cNvPr>
          <p:cNvSpPr/>
          <p:nvPr/>
        </p:nvSpPr>
        <p:spPr>
          <a:xfrm>
            <a:off x="992031" y="2316697"/>
            <a:ext cx="5529419" cy="1429803"/>
          </a:xfrm>
          <a:prstGeom prst="bracketPair">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743</TotalTime>
  <Words>326</Words>
  <Application>Microsoft Office PowerPoint</Application>
  <PresentationFormat>ユーザー設定</PresentationFormat>
  <Paragraphs>59</Paragraphs>
  <Slides>2</Slides>
  <Notes>0</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2</vt:i4>
      </vt:variant>
    </vt:vector>
  </HeadingPairs>
  <TitlesOfParts>
    <vt:vector size="9" baseType="lpstr">
      <vt:lpstr>ロダンカトレア</vt:lpstr>
      <vt:lpstr>ロダンカトレア Bold</vt:lpstr>
      <vt:lpstr>ロダンカトレアUB</vt:lpstr>
      <vt:lpstr>BIZ UDゴシック</vt:lpstr>
      <vt:lpstr>Lumios Marker</vt:lpstr>
      <vt:lpstr>Office Theme</vt:lpstr>
      <vt:lpstr>Worksheet</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ネイビー　ターコイズブルー　マーケティング　ビジネス　イベント　チラシ（A4）</dc:title>
  <dc:creator>kubota298</dc:creator>
  <cp:lastModifiedBy>久保田 信也</cp:lastModifiedBy>
  <cp:revision>20</cp:revision>
  <dcterms:created xsi:type="dcterms:W3CDTF">2006-08-16T00:00:00Z</dcterms:created>
  <dcterms:modified xsi:type="dcterms:W3CDTF">2026-02-26T02:19:48Z</dcterms:modified>
  <dc:identifier>DAGunTENRi0</dc:identifier>
</cp:coreProperties>
</file>