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Lst>
  <p:sldSz cx="6858000" cy="9144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FFCC"/>
    <a:srgbClr val="336600"/>
    <a:srgbClr val="009900"/>
    <a:srgbClr val="99FF66"/>
    <a:srgbClr val="CCFFFF"/>
    <a:srgbClr val="99FFCC"/>
    <a:srgbClr val="99FF99"/>
    <a:srgbClr val="FFE1FF"/>
    <a:srgbClr val="FFFF99"/>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771" autoAdjust="0"/>
    <p:restoredTop sz="94660"/>
  </p:normalViewPr>
  <p:slideViewPr>
    <p:cSldViewPr>
      <p:cViewPr varScale="1">
        <p:scale>
          <a:sx n="63" d="100"/>
          <a:sy n="63" d="100"/>
        </p:scale>
        <p:origin x="-1572" y="-96"/>
      </p:cViewPr>
      <p:guideLst>
        <p:guide orient="horz" pos="2880"/>
        <p:guide pos="216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4" Type="http://schemas.openxmlformats.org/officeDocument/2006/relationships/slideMaster" Target="slideMasters/slideMaster1.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2840568"/>
            <a:ext cx="5829300" cy="1960033"/>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2018/10/18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2018/10/18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050" y="366185"/>
            <a:ext cx="1543050" cy="7802033"/>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342900" y="366185"/>
            <a:ext cx="4514850" cy="7802033"/>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2018/10/18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2018/10/18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5875867"/>
            <a:ext cx="5829300" cy="1816100"/>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2018/10/18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34290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348615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2018/10/18</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pPr/>
              <a:t>2018/10/18</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pPr/>
              <a:t>2018/10/18</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pPr/>
              <a:t>2018/10/18</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4067"/>
            <a:ext cx="2256235" cy="154940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2018/10/18</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400800"/>
            <a:ext cx="4114800" cy="755651"/>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2018/10/18</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E90ED720-0104-4369-84BC-D37694168613}" type="datetimeFigureOut">
              <a:rPr kumimoji="1" lang="ja-JP" altLang="en-US" smtClean="0"/>
              <a:pPr/>
              <a:t>2018/10/18</a:t>
            </a:fld>
            <a:endParaRPr kumimoji="1" lang="ja-JP" altLang="en-US"/>
          </a:p>
        </p:txBody>
      </p:sp>
      <p:sp>
        <p:nvSpPr>
          <p:cNvPr id="5" name="フッター プレースホルダ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角丸四角形 55"/>
          <p:cNvSpPr/>
          <p:nvPr/>
        </p:nvSpPr>
        <p:spPr>
          <a:xfrm>
            <a:off x="638690" y="323528"/>
            <a:ext cx="5580620" cy="504056"/>
          </a:xfrm>
          <a:prstGeom prst="roundRect">
            <a:avLst>
              <a:gd name="adj" fmla="val 0"/>
            </a:avLst>
          </a:prstGeom>
          <a:noFill/>
          <a:ln w="190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3038" indent="-173038" algn="ctr"/>
            <a:r>
              <a:rPr lang="ja-JP" altLang="en-US" sz="1400" b="1" dirty="0" smtClean="0">
                <a:solidFill>
                  <a:schemeClr val="tx1"/>
                </a:solidFill>
                <a:latin typeface="+mn-ea"/>
              </a:rPr>
              <a:t>生活保護における後発医薬品（ジェネリック医薬品）の</a:t>
            </a:r>
            <a:endParaRPr lang="en-US" altLang="ja-JP" sz="1400" b="1" dirty="0" smtClean="0">
              <a:solidFill>
                <a:schemeClr val="tx1"/>
              </a:solidFill>
              <a:latin typeface="+mn-ea"/>
            </a:endParaRPr>
          </a:p>
          <a:p>
            <a:pPr marL="173038" indent="-173038" algn="ctr"/>
            <a:r>
              <a:rPr lang="ja-JP" altLang="en-US" sz="1400" b="1" dirty="0" smtClean="0">
                <a:solidFill>
                  <a:schemeClr val="tx1"/>
                </a:solidFill>
                <a:latin typeface="+mn-ea"/>
              </a:rPr>
              <a:t>使用原則化についてご協力のお願い</a:t>
            </a:r>
            <a:endParaRPr kumimoji="1" lang="ja-JP" altLang="en-US" sz="1400" dirty="0">
              <a:solidFill>
                <a:schemeClr val="tx1"/>
              </a:solidFill>
              <a:latin typeface="+mn-ea"/>
            </a:endParaRPr>
          </a:p>
        </p:txBody>
      </p:sp>
      <p:pic>
        <p:nvPicPr>
          <p:cNvPr id="1026" name="Picture 2"/>
          <p:cNvPicPr>
            <a:picLocks noChangeAspect="1" noChangeArrowheads="1"/>
          </p:cNvPicPr>
          <p:nvPr/>
        </p:nvPicPr>
        <p:blipFill>
          <a:blip r:embed="rId2" cstate="print"/>
          <a:srcRect/>
          <a:stretch>
            <a:fillRect/>
          </a:stretch>
        </p:blipFill>
        <p:spPr bwMode="auto">
          <a:xfrm>
            <a:off x="84061698" y="142832667"/>
            <a:ext cx="2501503" cy="1794933"/>
          </a:xfrm>
          <a:prstGeom prst="rect">
            <a:avLst/>
          </a:prstGeom>
          <a:noFill/>
          <a:ln w="9525" algn="in">
            <a:noFill/>
            <a:miter lim="800000"/>
            <a:headEnd/>
            <a:tailEnd/>
          </a:ln>
          <a:effectLst/>
        </p:spPr>
      </p:pic>
      <p:sp>
        <p:nvSpPr>
          <p:cNvPr id="1027" name="Text Box 3"/>
          <p:cNvSpPr txBox="1">
            <a:spLocks noChangeArrowheads="1" noChangeShapeType="1"/>
          </p:cNvSpPr>
          <p:nvPr/>
        </p:nvSpPr>
        <p:spPr bwMode="auto">
          <a:xfrm>
            <a:off x="84510563" y="151182918"/>
            <a:ext cx="1727597" cy="442383"/>
          </a:xfrm>
          <a:prstGeom prst="rect">
            <a:avLst/>
          </a:prstGeom>
          <a:noFill/>
          <a:ln w="0" algn="in">
            <a:noFill/>
            <a:miter lim="800000"/>
            <a:headEnd/>
            <a:tailEnd/>
          </a:ln>
          <a:effectLst/>
        </p:spPr>
        <p:txBody>
          <a:bodyPr vert="horz" wrap="square" lIns="0" tIns="0" rIns="0" bIns="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sz="1800" b="1" i="0" u="none" strike="noStrike" cap="none" normalizeH="0" baseline="0" smtClean="0">
                <a:ln>
                  <a:noFill/>
                </a:ln>
                <a:solidFill>
                  <a:srgbClr val="000000"/>
                </a:solidFill>
                <a:effectLst/>
                <a:latin typeface="HG丸ｺﾞｼｯｸM-PRO" pitchFamily="50" charset="-128"/>
                <a:ea typeface="HG丸ｺﾞｼｯｸM-PRO" pitchFamily="50" charset="-128"/>
                <a:cs typeface="ＭＳ Ｐゴシック" pitchFamily="50" charset="-128"/>
              </a:rPr>
              <a:t>厚 生 労 働 省</a:t>
            </a:r>
            <a:endParaRPr kumimoji="1" 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grpSp>
        <p:nvGrpSpPr>
          <p:cNvPr id="1028" name="Group 4"/>
          <p:cNvGrpSpPr>
            <a:grpSpLocks/>
          </p:cNvGrpSpPr>
          <p:nvPr/>
        </p:nvGrpSpPr>
        <p:grpSpPr bwMode="auto">
          <a:xfrm>
            <a:off x="84564141" y="151087667"/>
            <a:ext cx="1701403" cy="42333"/>
            <a:chOff x="112500150" y="113099775"/>
            <a:chExt cx="2267977" cy="31063"/>
          </a:xfrm>
        </p:grpSpPr>
        <p:sp>
          <p:nvSpPr>
            <p:cNvPr id="1029" name="Rectangle 5" hidden="1"/>
            <p:cNvSpPr>
              <a:spLocks noChangeArrowheads="1" noChangeShapeType="1"/>
            </p:cNvSpPr>
            <p:nvPr/>
          </p:nvSpPr>
          <p:spPr bwMode="auto">
            <a:xfrm>
              <a:off x="112500150" y="113099775"/>
              <a:ext cx="2267977" cy="31063"/>
            </a:xfrm>
            <a:prstGeom prst="rect">
              <a:avLst/>
            </a:prstGeom>
            <a:noFill/>
            <a:ln w="0" algn="in">
              <a:noFill/>
              <a:miter lim="800000"/>
              <a:headEnd/>
              <a:tailEnd/>
            </a:ln>
            <a:effectLst/>
          </p:spPr>
          <p:txBody>
            <a:bodyPr vert="horz" wrap="square" lIns="36576" tIns="36576" rIns="36576" bIns="36576" numCol="1" anchor="t" anchorCtr="0" compatLnSpc="1">
              <a:prstTxWarp prst="textNoShape">
                <a:avLst/>
              </a:prstTxWarp>
            </a:bodyPr>
            <a:lstStyle/>
            <a:p>
              <a:endParaRPr lang="ja-JP" altLang="en-US"/>
            </a:p>
          </p:txBody>
        </p:sp>
        <p:sp>
          <p:nvSpPr>
            <p:cNvPr id="1030" name="Oval 6"/>
            <p:cNvSpPr>
              <a:spLocks noChangeArrowheads="1" noChangeShapeType="1"/>
            </p:cNvSpPr>
            <p:nvPr/>
          </p:nvSpPr>
          <p:spPr bwMode="auto">
            <a:xfrm>
              <a:off x="112500150" y="113099775"/>
              <a:ext cx="31029" cy="31029"/>
            </a:xfrm>
            <a:prstGeom prst="ellipse">
              <a:avLst/>
            </a:prstGeom>
            <a:solidFill>
              <a:srgbClr val="99CC00"/>
            </a:solidFill>
            <a:ln w="0" algn="in">
              <a:noFill/>
              <a:round/>
              <a:headEnd/>
              <a:tailEnd/>
            </a:ln>
            <a:effectLst/>
          </p:spPr>
          <p:txBody>
            <a:bodyPr vert="horz" wrap="square" lIns="36576" tIns="36576" rIns="36576" bIns="36576" numCol="1" anchor="t" anchorCtr="0" compatLnSpc="1">
              <a:prstTxWarp prst="textNoShape">
                <a:avLst/>
              </a:prstTxWarp>
            </a:bodyPr>
            <a:lstStyle/>
            <a:p>
              <a:endParaRPr lang="ja-JP" altLang="en-US"/>
            </a:p>
          </p:txBody>
        </p:sp>
        <p:sp>
          <p:nvSpPr>
            <p:cNvPr id="1031" name="Oval 7"/>
            <p:cNvSpPr>
              <a:spLocks noChangeArrowheads="1" noChangeShapeType="1"/>
            </p:cNvSpPr>
            <p:nvPr/>
          </p:nvSpPr>
          <p:spPr bwMode="auto">
            <a:xfrm>
              <a:off x="112624424" y="113099775"/>
              <a:ext cx="31029" cy="31029"/>
            </a:xfrm>
            <a:prstGeom prst="ellipse">
              <a:avLst/>
            </a:prstGeom>
            <a:solidFill>
              <a:srgbClr val="99CC00"/>
            </a:solidFill>
            <a:ln w="0" algn="in">
              <a:noFill/>
              <a:round/>
              <a:headEnd/>
              <a:tailEnd/>
            </a:ln>
            <a:effectLst/>
          </p:spPr>
          <p:txBody>
            <a:bodyPr vert="horz" wrap="square" lIns="36576" tIns="36576" rIns="36576" bIns="36576" numCol="1" anchor="t" anchorCtr="0" compatLnSpc="1">
              <a:prstTxWarp prst="textNoShape">
                <a:avLst/>
              </a:prstTxWarp>
            </a:bodyPr>
            <a:lstStyle/>
            <a:p>
              <a:endParaRPr lang="ja-JP" altLang="en-US"/>
            </a:p>
          </p:txBody>
        </p:sp>
        <p:sp>
          <p:nvSpPr>
            <p:cNvPr id="1032" name="Oval 8"/>
            <p:cNvSpPr>
              <a:spLocks noChangeArrowheads="1" noChangeShapeType="1"/>
            </p:cNvSpPr>
            <p:nvPr/>
          </p:nvSpPr>
          <p:spPr bwMode="auto">
            <a:xfrm>
              <a:off x="112748698" y="113099775"/>
              <a:ext cx="31029" cy="31029"/>
            </a:xfrm>
            <a:prstGeom prst="ellipse">
              <a:avLst/>
            </a:prstGeom>
            <a:solidFill>
              <a:srgbClr val="99CC00"/>
            </a:solidFill>
            <a:ln w="0" algn="in">
              <a:noFill/>
              <a:round/>
              <a:headEnd/>
              <a:tailEnd/>
            </a:ln>
            <a:effectLst/>
          </p:spPr>
          <p:txBody>
            <a:bodyPr vert="horz" wrap="square" lIns="36576" tIns="36576" rIns="36576" bIns="36576" numCol="1" anchor="t" anchorCtr="0" compatLnSpc="1">
              <a:prstTxWarp prst="textNoShape">
                <a:avLst/>
              </a:prstTxWarp>
            </a:bodyPr>
            <a:lstStyle/>
            <a:p>
              <a:endParaRPr lang="ja-JP" altLang="en-US"/>
            </a:p>
          </p:txBody>
        </p:sp>
        <p:sp>
          <p:nvSpPr>
            <p:cNvPr id="1033" name="Oval 9"/>
            <p:cNvSpPr>
              <a:spLocks noChangeArrowheads="1" noChangeShapeType="1"/>
            </p:cNvSpPr>
            <p:nvPr/>
          </p:nvSpPr>
          <p:spPr bwMode="auto">
            <a:xfrm>
              <a:off x="112872972" y="113099775"/>
              <a:ext cx="31029" cy="31029"/>
            </a:xfrm>
            <a:prstGeom prst="ellipse">
              <a:avLst/>
            </a:prstGeom>
            <a:solidFill>
              <a:srgbClr val="99CC00"/>
            </a:solidFill>
            <a:ln w="0" algn="in">
              <a:noFill/>
              <a:round/>
              <a:headEnd/>
              <a:tailEnd/>
            </a:ln>
            <a:effectLst/>
          </p:spPr>
          <p:txBody>
            <a:bodyPr vert="horz" wrap="square" lIns="36576" tIns="36576" rIns="36576" bIns="36576" numCol="1" anchor="t" anchorCtr="0" compatLnSpc="1">
              <a:prstTxWarp prst="textNoShape">
                <a:avLst/>
              </a:prstTxWarp>
            </a:bodyPr>
            <a:lstStyle/>
            <a:p>
              <a:endParaRPr lang="ja-JP" altLang="en-US"/>
            </a:p>
          </p:txBody>
        </p:sp>
        <p:sp>
          <p:nvSpPr>
            <p:cNvPr id="1034" name="Oval 10"/>
            <p:cNvSpPr>
              <a:spLocks noChangeArrowheads="1" noChangeShapeType="1"/>
            </p:cNvSpPr>
            <p:nvPr/>
          </p:nvSpPr>
          <p:spPr bwMode="auto">
            <a:xfrm>
              <a:off x="112997246" y="113099775"/>
              <a:ext cx="31029" cy="31029"/>
            </a:xfrm>
            <a:prstGeom prst="ellipse">
              <a:avLst/>
            </a:prstGeom>
            <a:solidFill>
              <a:srgbClr val="99CC00"/>
            </a:solidFill>
            <a:ln w="0" algn="in">
              <a:noFill/>
              <a:round/>
              <a:headEnd/>
              <a:tailEnd/>
            </a:ln>
            <a:effectLst/>
          </p:spPr>
          <p:txBody>
            <a:bodyPr vert="horz" wrap="square" lIns="36576" tIns="36576" rIns="36576" bIns="36576" numCol="1" anchor="t" anchorCtr="0" compatLnSpc="1">
              <a:prstTxWarp prst="textNoShape">
                <a:avLst/>
              </a:prstTxWarp>
            </a:bodyPr>
            <a:lstStyle/>
            <a:p>
              <a:endParaRPr lang="ja-JP" altLang="en-US"/>
            </a:p>
          </p:txBody>
        </p:sp>
        <p:sp>
          <p:nvSpPr>
            <p:cNvPr id="1035" name="Oval 11"/>
            <p:cNvSpPr>
              <a:spLocks noChangeArrowheads="1" noChangeShapeType="1"/>
            </p:cNvSpPr>
            <p:nvPr/>
          </p:nvSpPr>
          <p:spPr bwMode="auto">
            <a:xfrm>
              <a:off x="113121520" y="113099775"/>
              <a:ext cx="31029" cy="31029"/>
            </a:xfrm>
            <a:prstGeom prst="ellipse">
              <a:avLst/>
            </a:prstGeom>
            <a:solidFill>
              <a:srgbClr val="99CC00"/>
            </a:solidFill>
            <a:ln w="0" algn="in">
              <a:noFill/>
              <a:round/>
              <a:headEnd/>
              <a:tailEnd/>
            </a:ln>
            <a:effectLst/>
          </p:spPr>
          <p:txBody>
            <a:bodyPr vert="horz" wrap="square" lIns="36576" tIns="36576" rIns="36576" bIns="36576" numCol="1" anchor="t" anchorCtr="0" compatLnSpc="1">
              <a:prstTxWarp prst="textNoShape">
                <a:avLst/>
              </a:prstTxWarp>
            </a:bodyPr>
            <a:lstStyle/>
            <a:p>
              <a:endParaRPr lang="ja-JP" altLang="en-US"/>
            </a:p>
          </p:txBody>
        </p:sp>
        <p:sp>
          <p:nvSpPr>
            <p:cNvPr id="1036" name="Oval 12"/>
            <p:cNvSpPr>
              <a:spLocks noChangeArrowheads="1" noChangeShapeType="1"/>
            </p:cNvSpPr>
            <p:nvPr/>
          </p:nvSpPr>
          <p:spPr bwMode="auto">
            <a:xfrm>
              <a:off x="113245794" y="113099775"/>
              <a:ext cx="31029" cy="31029"/>
            </a:xfrm>
            <a:prstGeom prst="ellipse">
              <a:avLst/>
            </a:prstGeom>
            <a:solidFill>
              <a:srgbClr val="99CC00"/>
            </a:solidFill>
            <a:ln w="0" algn="in">
              <a:noFill/>
              <a:round/>
              <a:headEnd/>
              <a:tailEnd/>
            </a:ln>
            <a:effectLst/>
          </p:spPr>
          <p:txBody>
            <a:bodyPr vert="horz" wrap="square" lIns="36576" tIns="36576" rIns="36576" bIns="36576" numCol="1" anchor="t" anchorCtr="0" compatLnSpc="1">
              <a:prstTxWarp prst="textNoShape">
                <a:avLst/>
              </a:prstTxWarp>
            </a:bodyPr>
            <a:lstStyle/>
            <a:p>
              <a:endParaRPr lang="ja-JP" altLang="en-US"/>
            </a:p>
          </p:txBody>
        </p:sp>
        <p:sp>
          <p:nvSpPr>
            <p:cNvPr id="1037" name="Oval 13"/>
            <p:cNvSpPr>
              <a:spLocks noChangeArrowheads="1" noChangeShapeType="1"/>
            </p:cNvSpPr>
            <p:nvPr/>
          </p:nvSpPr>
          <p:spPr bwMode="auto">
            <a:xfrm>
              <a:off x="113370068" y="113099775"/>
              <a:ext cx="31029" cy="31029"/>
            </a:xfrm>
            <a:prstGeom prst="ellipse">
              <a:avLst/>
            </a:prstGeom>
            <a:solidFill>
              <a:srgbClr val="99CC00"/>
            </a:solidFill>
            <a:ln w="0" algn="in">
              <a:noFill/>
              <a:round/>
              <a:headEnd/>
              <a:tailEnd/>
            </a:ln>
            <a:effectLst/>
          </p:spPr>
          <p:txBody>
            <a:bodyPr vert="horz" wrap="square" lIns="36576" tIns="36576" rIns="36576" bIns="36576" numCol="1" anchor="t" anchorCtr="0" compatLnSpc="1">
              <a:prstTxWarp prst="textNoShape">
                <a:avLst/>
              </a:prstTxWarp>
            </a:bodyPr>
            <a:lstStyle/>
            <a:p>
              <a:endParaRPr lang="ja-JP" altLang="en-US"/>
            </a:p>
          </p:txBody>
        </p:sp>
        <p:sp>
          <p:nvSpPr>
            <p:cNvPr id="1038" name="Oval 14"/>
            <p:cNvSpPr>
              <a:spLocks noChangeArrowheads="1" noChangeShapeType="1"/>
            </p:cNvSpPr>
            <p:nvPr/>
          </p:nvSpPr>
          <p:spPr bwMode="auto">
            <a:xfrm>
              <a:off x="113494342" y="113099775"/>
              <a:ext cx="31029" cy="31029"/>
            </a:xfrm>
            <a:prstGeom prst="ellipse">
              <a:avLst/>
            </a:prstGeom>
            <a:solidFill>
              <a:srgbClr val="99CC00"/>
            </a:solidFill>
            <a:ln w="0" algn="in">
              <a:noFill/>
              <a:round/>
              <a:headEnd/>
              <a:tailEnd/>
            </a:ln>
            <a:effectLst/>
          </p:spPr>
          <p:txBody>
            <a:bodyPr vert="horz" wrap="square" lIns="36576" tIns="36576" rIns="36576" bIns="36576" numCol="1" anchor="t" anchorCtr="0" compatLnSpc="1">
              <a:prstTxWarp prst="textNoShape">
                <a:avLst/>
              </a:prstTxWarp>
            </a:bodyPr>
            <a:lstStyle/>
            <a:p>
              <a:endParaRPr lang="ja-JP" altLang="en-US"/>
            </a:p>
          </p:txBody>
        </p:sp>
        <p:sp>
          <p:nvSpPr>
            <p:cNvPr id="1039" name="Oval 15"/>
            <p:cNvSpPr>
              <a:spLocks noChangeArrowheads="1" noChangeShapeType="1"/>
            </p:cNvSpPr>
            <p:nvPr/>
          </p:nvSpPr>
          <p:spPr bwMode="auto">
            <a:xfrm>
              <a:off x="113618616" y="113099775"/>
              <a:ext cx="31029" cy="31029"/>
            </a:xfrm>
            <a:prstGeom prst="ellipse">
              <a:avLst/>
            </a:prstGeom>
            <a:solidFill>
              <a:srgbClr val="99CC00"/>
            </a:solidFill>
            <a:ln w="0" algn="in">
              <a:noFill/>
              <a:round/>
              <a:headEnd/>
              <a:tailEnd/>
            </a:ln>
            <a:effectLst/>
          </p:spPr>
          <p:txBody>
            <a:bodyPr vert="horz" wrap="square" lIns="36576" tIns="36576" rIns="36576" bIns="36576" numCol="1" anchor="t" anchorCtr="0" compatLnSpc="1">
              <a:prstTxWarp prst="textNoShape">
                <a:avLst/>
              </a:prstTxWarp>
            </a:bodyPr>
            <a:lstStyle/>
            <a:p>
              <a:endParaRPr lang="ja-JP" altLang="en-US"/>
            </a:p>
          </p:txBody>
        </p:sp>
        <p:sp>
          <p:nvSpPr>
            <p:cNvPr id="1040" name="Oval 16"/>
            <p:cNvSpPr>
              <a:spLocks noChangeArrowheads="1" noChangeShapeType="1"/>
            </p:cNvSpPr>
            <p:nvPr/>
          </p:nvSpPr>
          <p:spPr bwMode="auto">
            <a:xfrm>
              <a:off x="113742890" y="113099775"/>
              <a:ext cx="31029" cy="31029"/>
            </a:xfrm>
            <a:prstGeom prst="ellipse">
              <a:avLst/>
            </a:prstGeom>
            <a:solidFill>
              <a:srgbClr val="99CC00"/>
            </a:solidFill>
            <a:ln w="0" algn="in">
              <a:noFill/>
              <a:round/>
              <a:headEnd/>
              <a:tailEnd/>
            </a:ln>
            <a:effectLst/>
          </p:spPr>
          <p:txBody>
            <a:bodyPr vert="horz" wrap="square" lIns="36576" tIns="36576" rIns="36576" bIns="36576" numCol="1" anchor="t" anchorCtr="0" compatLnSpc="1">
              <a:prstTxWarp prst="textNoShape">
                <a:avLst/>
              </a:prstTxWarp>
            </a:bodyPr>
            <a:lstStyle/>
            <a:p>
              <a:endParaRPr lang="ja-JP" altLang="en-US"/>
            </a:p>
          </p:txBody>
        </p:sp>
        <p:sp>
          <p:nvSpPr>
            <p:cNvPr id="1041" name="Oval 17"/>
            <p:cNvSpPr>
              <a:spLocks noChangeArrowheads="1" noChangeShapeType="1"/>
            </p:cNvSpPr>
            <p:nvPr/>
          </p:nvSpPr>
          <p:spPr bwMode="auto">
            <a:xfrm>
              <a:off x="113867164" y="113099775"/>
              <a:ext cx="31029" cy="31029"/>
            </a:xfrm>
            <a:prstGeom prst="ellipse">
              <a:avLst/>
            </a:prstGeom>
            <a:solidFill>
              <a:srgbClr val="99CC00"/>
            </a:solidFill>
            <a:ln w="0" algn="in">
              <a:noFill/>
              <a:round/>
              <a:headEnd/>
              <a:tailEnd/>
            </a:ln>
            <a:effectLst/>
          </p:spPr>
          <p:txBody>
            <a:bodyPr vert="horz" wrap="square" lIns="36576" tIns="36576" rIns="36576" bIns="36576" numCol="1" anchor="t" anchorCtr="0" compatLnSpc="1">
              <a:prstTxWarp prst="textNoShape">
                <a:avLst/>
              </a:prstTxWarp>
            </a:bodyPr>
            <a:lstStyle/>
            <a:p>
              <a:endParaRPr lang="ja-JP" altLang="en-US"/>
            </a:p>
          </p:txBody>
        </p:sp>
        <p:sp>
          <p:nvSpPr>
            <p:cNvPr id="1042" name="Oval 18"/>
            <p:cNvSpPr>
              <a:spLocks noChangeArrowheads="1" noChangeShapeType="1"/>
            </p:cNvSpPr>
            <p:nvPr/>
          </p:nvSpPr>
          <p:spPr bwMode="auto">
            <a:xfrm>
              <a:off x="113991438" y="113099775"/>
              <a:ext cx="31029" cy="31029"/>
            </a:xfrm>
            <a:prstGeom prst="ellipse">
              <a:avLst/>
            </a:prstGeom>
            <a:solidFill>
              <a:srgbClr val="99CC00"/>
            </a:solidFill>
            <a:ln w="0" algn="in">
              <a:noFill/>
              <a:round/>
              <a:headEnd/>
              <a:tailEnd/>
            </a:ln>
            <a:effectLst/>
          </p:spPr>
          <p:txBody>
            <a:bodyPr vert="horz" wrap="square" lIns="36576" tIns="36576" rIns="36576" bIns="36576" numCol="1" anchor="t" anchorCtr="0" compatLnSpc="1">
              <a:prstTxWarp prst="textNoShape">
                <a:avLst/>
              </a:prstTxWarp>
            </a:bodyPr>
            <a:lstStyle/>
            <a:p>
              <a:endParaRPr lang="ja-JP" altLang="en-US"/>
            </a:p>
          </p:txBody>
        </p:sp>
        <p:sp>
          <p:nvSpPr>
            <p:cNvPr id="1043" name="Oval 19"/>
            <p:cNvSpPr>
              <a:spLocks noChangeArrowheads="1" noChangeShapeType="1"/>
            </p:cNvSpPr>
            <p:nvPr/>
          </p:nvSpPr>
          <p:spPr bwMode="auto">
            <a:xfrm>
              <a:off x="114115712" y="113099775"/>
              <a:ext cx="31029" cy="31029"/>
            </a:xfrm>
            <a:prstGeom prst="ellipse">
              <a:avLst/>
            </a:prstGeom>
            <a:solidFill>
              <a:srgbClr val="99CC00"/>
            </a:solidFill>
            <a:ln w="0" algn="in">
              <a:noFill/>
              <a:round/>
              <a:headEnd/>
              <a:tailEnd/>
            </a:ln>
            <a:effectLst/>
          </p:spPr>
          <p:txBody>
            <a:bodyPr vert="horz" wrap="square" lIns="36576" tIns="36576" rIns="36576" bIns="36576" numCol="1" anchor="t" anchorCtr="0" compatLnSpc="1">
              <a:prstTxWarp prst="textNoShape">
                <a:avLst/>
              </a:prstTxWarp>
            </a:bodyPr>
            <a:lstStyle/>
            <a:p>
              <a:endParaRPr lang="ja-JP" altLang="en-US"/>
            </a:p>
          </p:txBody>
        </p:sp>
        <p:sp>
          <p:nvSpPr>
            <p:cNvPr id="1044" name="Oval 20"/>
            <p:cNvSpPr>
              <a:spLocks noChangeArrowheads="1" noChangeShapeType="1"/>
            </p:cNvSpPr>
            <p:nvPr/>
          </p:nvSpPr>
          <p:spPr bwMode="auto">
            <a:xfrm>
              <a:off x="114239986" y="113099775"/>
              <a:ext cx="31029" cy="31029"/>
            </a:xfrm>
            <a:prstGeom prst="ellipse">
              <a:avLst/>
            </a:prstGeom>
            <a:solidFill>
              <a:srgbClr val="99CC00"/>
            </a:solidFill>
            <a:ln w="0" algn="in">
              <a:noFill/>
              <a:round/>
              <a:headEnd/>
              <a:tailEnd/>
            </a:ln>
            <a:effectLst/>
          </p:spPr>
          <p:txBody>
            <a:bodyPr vert="horz" wrap="square" lIns="36576" tIns="36576" rIns="36576" bIns="36576" numCol="1" anchor="t" anchorCtr="0" compatLnSpc="1">
              <a:prstTxWarp prst="textNoShape">
                <a:avLst/>
              </a:prstTxWarp>
            </a:bodyPr>
            <a:lstStyle/>
            <a:p>
              <a:endParaRPr lang="ja-JP" altLang="en-US"/>
            </a:p>
          </p:txBody>
        </p:sp>
        <p:sp>
          <p:nvSpPr>
            <p:cNvPr id="1045" name="Oval 21"/>
            <p:cNvSpPr>
              <a:spLocks noChangeArrowheads="1" noChangeShapeType="1"/>
            </p:cNvSpPr>
            <p:nvPr/>
          </p:nvSpPr>
          <p:spPr bwMode="auto">
            <a:xfrm>
              <a:off x="114364260" y="113099775"/>
              <a:ext cx="31029" cy="31029"/>
            </a:xfrm>
            <a:prstGeom prst="ellipse">
              <a:avLst/>
            </a:prstGeom>
            <a:solidFill>
              <a:srgbClr val="99CC00"/>
            </a:solidFill>
            <a:ln w="0" algn="in">
              <a:noFill/>
              <a:round/>
              <a:headEnd/>
              <a:tailEnd/>
            </a:ln>
            <a:effectLst/>
          </p:spPr>
          <p:txBody>
            <a:bodyPr vert="horz" wrap="square" lIns="36576" tIns="36576" rIns="36576" bIns="36576" numCol="1" anchor="t" anchorCtr="0" compatLnSpc="1">
              <a:prstTxWarp prst="textNoShape">
                <a:avLst/>
              </a:prstTxWarp>
            </a:bodyPr>
            <a:lstStyle/>
            <a:p>
              <a:endParaRPr lang="ja-JP" altLang="en-US"/>
            </a:p>
          </p:txBody>
        </p:sp>
        <p:sp>
          <p:nvSpPr>
            <p:cNvPr id="1046" name="Oval 22"/>
            <p:cNvSpPr>
              <a:spLocks noChangeArrowheads="1" noChangeShapeType="1"/>
            </p:cNvSpPr>
            <p:nvPr/>
          </p:nvSpPr>
          <p:spPr bwMode="auto">
            <a:xfrm>
              <a:off x="114488534" y="113099775"/>
              <a:ext cx="31029" cy="31029"/>
            </a:xfrm>
            <a:prstGeom prst="ellipse">
              <a:avLst/>
            </a:prstGeom>
            <a:solidFill>
              <a:srgbClr val="99CC00"/>
            </a:solidFill>
            <a:ln w="0" algn="in">
              <a:noFill/>
              <a:round/>
              <a:headEnd/>
              <a:tailEnd/>
            </a:ln>
            <a:effectLst/>
          </p:spPr>
          <p:txBody>
            <a:bodyPr vert="horz" wrap="square" lIns="36576" tIns="36576" rIns="36576" bIns="36576" numCol="1" anchor="t" anchorCtr="0" compatLnSpc="1">
              <a:prstTxWarp prst="textNoShape">
                <a:avLst/>
              </a:prstTxWarp>
            </a:bodyPr>
            <a:lstStyle/>
            <a:p>
              <a:endParaRPr lang="ja-JP" altLang="en-US"/>
            </a:p>
          </p:txBody>
        </p:sp>
        <p:sp>
          <p:nvSpPr>
            <p:cNvPr id="1047" name="Oval 23"/>
            <p:cNvSpPr>
              <a:spLocks noChangeArrowheads="1" noChangeShapeType="1"/>
            </p:cNvSpPr>
            <p:nvPr/>
          </p:nvSpPr>
          <p:spPr bwMode="auto">
            <a:xfrm>
              <a:off x="114612808" y="113099775"/>
              <a:ext cx="31029" cy="31029"/>
            </a:xfrm>
            <a:prstGeom prst="ellipse">
              <a:avLst/>
            </a:prstGeom>
            <a:solidFill>
              <a:srgbClr val="99CC00"/>
            </a:solidFill>
            <a:ln w="0" algn="in">
              <a:noFill/>
              <a:round/>
              <a:headEnd/>
              <a:tailEnd/>
            </a:ln>
            <a:effectLst/>
          </p:spPr>
          <p:txBody>
            <a:bodyPr vert="horz" wrap="square" lIns="36576" tIns="36576" rIns="36576" bIns="36576" numCol="1" anchor="t" anchorCtr="0" compatLnSpc="1">
              <a:prstTxWarp prst="textNoShape">
                <a:avLst/>
              </a:prstTxWarp>
            </a:bodyPr>
            <a:lstStyle/>
            <a:p>
              <a:endParaRPr lang="ja-JP" altLang="en-US"/>
            </a:p>
          </p:txBody>
        </p:sp>
        <p:sp>
          <p:nvSpPr>
            <p:cNvPr id="1048" name="Oval 24"/>
            <p:cNvSpPr>
              <a:spLocks noChangeArrowheads="1" noChangeShapeType="1"/>
            </p:cNvSpPr>
            <p:nvPr/>
          </p:nvSpPr>
          <p:spPr bwMode="auto">
            <a:xfrm>
              <a:off x="114737082" y="113099775"/>
              <a:ext cx="31029" cy="31029"/>
            </a:xfrm>
            <a:prstGeom prst="ellipse">
              <a:avLst/>
            </a:prstGeom>
            <a:solidFill>
              <a:srgbClr val="99CC00"/>
            </a:solidFill>
            <a:ln w="0" algn="in">
              <a:noFill/>
              <a:round/>
              <a:headEnd/>
              <a:tailEnd/>
            </a:ln>
            <a:effectLst/>
          </p:spPr>
          <p:txBody>
            <a:bodyPr vert="horz" wrap="square" lIns="36576" tIns="36576" rIns="36576" bIns="36576" numCol="1" anchor="t" anchorCtr="0" compatLnSpc="1">
              <a:prstTxWarp prst="textNoShape">
                <a:avLst/>
              </a:prstTxWarp>
            </a:bodyPr>
            <a:lstStyle/>
            <a:p>
              <a:endParaRPr lang="ja-JP" altLang="en-US"/>
            </a:p>
          </p:txBody>
        </p:sp>
      </p:grpSp>
      <p:pic>
        <p:nvPicPr>
          <p:cNvPr id="1049" name="Picture 25"/>
          <p:cNvPicPr>
            <a:picLocks noChangeAspect="1" noChangeArrowheads="1"/>
          </p:cNvPicPr>
          <p:nvPr/>
        </p:nvPicPr>
        <p:blipFill>
          <a:blip r:embed="rId3" cstate="print"/>
          <a:srcRect/>
          <a:stretch>
            <a:fillRect/>
          </a:stretch>
        </p:blipFill>
        <p:spPr bwMode="auto">
          <a:xfrm>
            <a:off x="84564141" y="151182918"/>
            <a:ext cx="215503" cy="385233"/>
          </a:xfrm>
          <a:prstGeom prst="rect">
            <a:avLst/>
          </a:prstGeom>
          <a:noFill/>
          <a:ln w="9525" algn="in">
            <a:noFill/>
            <a:miter lim="800000"/>
            <a:headEnd/>
            <a:tailEnd/>
          </a:ln>
          <a:effectLst/>
        </p:spPr>
      </p:pic>
      <p:sp>
        <p:nvSpPr>
          <p:cNvPr id="1050" name="Text Box 26"/>
          <p:cNvSpPr txBox="1">
            <a:spLocks noChangeArrowheads="1" noChangeShapeType="1"/>
          </p:cNvSpPr>
          <p:nvPr/>
        </p:nvSpPr>
        <p:spPr bwMode="auto">
          <a:xfrm>
            <a:off x="84564141" y="150607185"/>
            <a:ext cx="1646634" cy="442383"/>
          </a:xfrm>
          <a:prstGeom prst="rect">
            <a:avLst/>
          </a:prstGeom>
          <a:noFill/>
          <a:ln w="0" algn="in">
            <a:noFill/>
            <a:miter lim="800000"/>
            <a:headEnd/>
            <a:tailEnd/>
          </a:ln>
          <a:effectLst/>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sz="1800" b="1" i="0" u="none" strike="noStrike" cap="none" normalizeH="0" baseline="0" smtClean="0">
                <a:ln>
                  <a:noFill/>
                </a:ln>
                <a:solidFill>
                  <a:srgbClr val="000000"/>
                </a:solidFill>
                <a:effectLst/>
                <a:latin typeface="HG丸ｺﾞｼｯｸM-PRO" pitchFamily="50" charset="-128"/>
                <a:ea typeface="HG丸ｺﾞｼｯｸM-PRO" pitchFamily="50" charset="-128"/>
                <a:cs typeface="ＭＳ Ｐゴシック" pitchFamily="50" charset="-128"/>
              </a:rPr>
              <a:t>　　○　○　市</a:t>
            </a:r>
            <a:endParaRPr kumimoji="1" 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072" name="Rectangle 48"/>
          <p:cNvSpPr>
            <a:spLocks noChangeArrowheads="1"/>
          </p:cNvSpPr>
          <p:nvPr/>
        </p:nvSpPr>
        <p:spPr bwMode="auto">
          <a:xfrm>
            <a:off x="84887991" y="145135600"/>
            <a:ext cx="864394" cy="4032251"/>
          </a:xfrm>
          <a:prstGeom prst="rect">
            <a:avLst/>
          </a:prstGeom>
          <a:noFill/>
          <a:ln w="9525" algn="in">
            <a:noFill/>
            <a:miter lim="800000"/>
            <a:headEnd/>
            <a:tailEnd/>
          </a:ln>
          <a:effectLst/>
        </p:spPr>
        <p:txBody>
          <a:bodyPr vert="eaVert" wrap="square" lIns="36576" tIns="36576" rIns="36576" bIns="36576"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1200" b="0" i="0" u="none" strike="noStrike" cap="none" normalizeH="0" baseline="0" smtClean="0">
                <a:ln>
                  <a:noFill/>
                </a:ln>
                <a:solidFill>
                  <a:srgbClr val="000000"/>
                </a:solidFill>
                <a:effectLst/>
                <a:latin typeface="Garamond" pitchFamily="18" charset="0"/>
                <a:ea typeface="ＭＳ 明朝" pitchFamily="17" charset="-128"/>
                <a:cs typeface="ＭＳ Ｐゴシック" pitchFamily="50" charset="-128"/>
              </a:rPr>
              <a:t> </a:t>
            </a:r>
            <a:r>
              <a:rPr kumimoji="1" lang="ja-JP" sz="1200" b="0" i="0" u="none" strike="noStrike" cap="none" normalizeH="0" baseline="0" smtClean="0">
                <a:ln>
                  <a:noFill/>
                </a:ln>
                <a:solidFill>
                  <a:srgbClr val="000000"/>
                </a:solidFill>
                <a:effectLst/>
                <a:latin typeface="Garamond" pitchFamily="18" charset="0"/>
                <a:ea typeface="ＭＳ 明朝" pitchFamily="17" charset="-128"/>
                <a:cs typeface="ＭＳ Ｐゴシック" pitchFamily="50" charset="-128"/>
              </a:rPr>
              <a:t>　</a:t>
            </a:r>
            <a:r>
              <a:rPr kumimoji="1" lang="ja-JP" sz="900" b="0" i="0" u="none" strike="noStrike" cap="none" normalizeH="0" baseline="0" smtClean="0">
                <a:ln>
                  <a:noFill/>
                </a:ln>
                <a:solidFill>
                  <a:srgbClr val="000000"/>
                </a:solidFill>
                <a:effectLst/>
                <a:latin typeface="Garamond" pitchFamily="18" charset="0"/>
                <a:ea typeface="ＭＳ 明朝" pitchFamily="17" charset="-128"/>
                <a:cs typeface="ＭＳ Ｐゴシック" pitchFamily="50" charset="-128"/>
              </a:rPr>
              <a:t>いったん   つか</a:t>
            </a:r>
            <a:endParaRPr kumimoji="1" lang="ja-JP" sz="1200" b="0" i="0" u="none" strike="noStrike" cap="none" normalizeH="0" baseline="0" smtClean="0">
              <a:ln>
                <a:noFill/>
              </a:ln>
              <a:solidFill>
                <a:srgbClr val="000000"/>
              </a:solidFill>
              <a:effectLst/>
              <a:latin typeface="Garamond" pitchFamily="18" charset="0"/>
              <a:ea typeface="ＭＳ 明朝" pitchFamily="17" charset="-128"/>
              <a:cs typeface="ＭＳ Ｐゴシック" pitchFamily="50" charset="-128"/>
            </a:endParaRPr>
          </a:p>
          <a:p>
            <a:pPr marL="0" marR="0" lvl="0" indent="0" algn="ctr" defTabSz="914400" rtl="0" eaLnBrk="1" fontAlgn="base" latinLnBrk="0" hangingPunct="1">
              <a:lnSpc>
                <a:spcPct val="100000"/>
              </a:lnSpc>
              <a:spcBef>
                <a:spcPct val="0"/>
              </a:spcBef>
              <a:spcAft>
                <a:spcPct val="0"/>
              </a:spcAft>
              <a:buClrTx/>
              <a:buSzTx/>
              <a:buFontTx/>
              <a:buNone/>
              <a:tabLst/>
            </a:pPr>
            <a:r>
              <a:rPr kumimoji="1" lang="ja-JP" sz="1600" b="1" i="0" u="none" strike="noStrike" cap="none" normalizeH="0" baseline="0" smtClean="0">
                <a:ln>
                  <a:noFill/>
                </a:ln>
                <a:solidFill>
                  <a:srgbClr val="000000"/>
                </a:solidFill>
                <a:effectLst/>
                <a:latin typeface="Garamond" pitchFamily="18" charset="0"/>
                <a:ea typeface="ＭＳ 明朝" pitchFamily="17" charset="-128"/>
                <a:cs typeface="ＭＳ Ｐゴシック" pitchFamily="50" charset="-128"/>
              </a:rPr>
              <a:t>一旦、使ってみませんか？</a:t>
            </a:r>
          </a:p>
          <a:p>
            <a:pPr marL="0" marR="0" lvl="0" indent="0" algn="l" defTabSz="914400" rtl="0" eaLnBrk="1" fontAlgn="base" latinLnBrk="0" hangingPunct="1">
              <a:lnSpc>
                <a:spcPct val="100000"/>
              </a:lnSpc>
              <a:spcBef>
                <a:spcPct val="0"/>
              </a:spcBef>
              <a:spcAft>
                <a:spcPct val="0"/>
              </a:spcAft>
              <a:buClrTx/>
              <a:buSzTx/>
              <a:buFontTx/>
              <a:buNone/>
              <a:tabLst/>
            </a:pPr>
            <a:endParaRPr kumimoji="1" 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073" name="AutoShape 49"/>
          <p:cNvSpPr>
            <a:spLocks noChangeArrowheads="1"/>
          </p:cNvSpPr>
          <p:nvPr/>
        </p:nvSpPr>
        <p:spPr bwMode="auto">
          <a:xfrm>
            <a:off x="81486375" y="142352184"/>
            <a:ext cx="2321719" cy="9311216"/>
          </a:xfrm>
          <a:prstGeom prst="roundRect">
            <a:avLst>
              <a:gd name="adj" fmla="val 16667"/>
            </a:avLst>
          </a:prstGeom>
          <a:noFill/>
          <a:ln w="9525" algn="in">
            <a:solidFill>
              <a:srgbClr val="000066"/>
            </a:solidFill>
            <a:round/>
            <a:headEnd/>
            <a:tailEnd/>
          </a:ln>
          <a:effectLst/>
        </p:spPr>
        <p:txBody>
          <a:bodyPr vert="horz" wrap="square" lIns="576" tIns="36576" rIns="576" bIns="36576" numCol="1" anchor="t" anchorCtr="0" compatLnSpc="1">
            <a:prstTxWarp prst="textNoShape">
              <a:avLst/>
            </a:prstTxWarp>
          </a:bodyPr>
          <a:lstStyle/>
          <a:p>
            <a:pPr marL="0" marR="0" lvl="0" indent="0" algn="l" defTabSz="914400" rtl="0" eaLnBrk="1" fontAlgn="base" latinLnBrk="0" hangingPunct="1">
              <a:lnSpc>
                <a:spcPct val="100000"/>
              </a:lnSpc>
              <a:spcBef>
                <a:spcPts val="300"/>
              </a:spcBef>
              <a:spcAft>
                <a:spcPct val="0"/>
              </a:spcAft>
              <a:buClrTx/>
              <a:buSzTx/>
              <a:buFontTx/>
              <a:buNone/>
              <a:tabLst/>
            </a:pPr>
            <a:r>
              <a:rPr kumimoji="1" lang="ja-JP" sz="1200" b="0" i="0" u="none" strike="noStrike" cap="none" normalizeH="0" baseline="-25000" dirty="0" smtClean="0">
                <a:ln>
                  <a:noFill/>
                </a:ln>
                <a:solidFill>
                  <a:srgbClr val="000000"/>
                </a:solidFill>
                <a:effectLst/>
                <a:latin typeface="ＭＳ Ｐゴシック" pitchFamily="50" charset="-128"/>
                <a:ea typeface="ＭＳ Ｐゴシック" pitchFamily="50" charset="-128"/>
                <a:cs typeface="ＭＳ Ｐゴシック" pitchFamily="50" charset="-128"/>
              </a:rPr>
              <a:t>　 　　　　　　　　　　　 　　　　　     い  やく   ひん</a:t>
            </a:r>
            <a:endParaRPr kumimoji="1" lang="ja-JP" altLang="en-US" sz="1200" b="0" i="0" u="none" strike="noStrike" cap="none" normalizeH="0" baseline="-25000" dirty="0" smtClean="0">
              <a:ln>
                <a:noFill/>
              </a:ln>
              <a:solidFill>
                <a:srgbClr val="000000"/>
              </a:solidFill>
              <a:effectLst/>
              <a:latin typeface="ＭＳ Ｐゴシック" pitchFamily="50" charset="-128"/>
              <a:ea typeface="ＭＳ Ｐゴシック" pitchFamily="50" charset="-128"/>
              <a:cs typeface="ＭＳ Ｐゴシック" pitchFamily="50" charset="-128"/>
            </a:endParaRPr>
          </a:p>
          <a:p>
            <a:pPr marL="0" marR="0" lvl="0" indent="0" algn="l" defTabSz="914400" rtl="0" eaLnBrk="1" fontAlgn="base" latinLnBrk="0" hangingPunct="1">
              <a:lnSpc>
                <a:spcPct val="100000"/>
              </a:lnSpc>
              <a:spcBef>
                <a:spcPts val="300"/>
              </a:spcBef>
              <a:spcAft>
                <a:spcPct val="0"/>
              </a:spcAft>
              <a:buClrTx/>
              <a:buSzTx/>
              <a:buFontTx/>
              <a:buNone/>
              <a:tabLst/>
            </a:pPr>
            <a:r>
              <a:rPr kumimoji="1" lang="ja-JP" sz="1800" b="0" i="0" u="none" strike="noStrike" cap="none" normalizeH="0" baseline="0" dirty="0" smtClean="0">
                <a:ln>
                  <a:noFill/>
                </a:ln>
                <a:solidFill>
                  <a:srgbClr val="000000"/>
                </a:solidFill>
                <a:effectLst/>
                <a:latin typeface="ＭＳ Ｐゴシック" pitchFamily="50" charset="-128"/>
                <a:ea typeface="ＭＳ Ｐゴシック" pitchFamily="50" charset="-128"/>
                <a:cs typeface="ＭＳ Ｐゴシック" pitchFamily="50" charset="-128"/>
              </a:rPr>
              <a:t> ジェネリック医薬品について</a:t>
            </a:r>
            <a:endParaRPr kumimoji="1" lang="ja-JP" altLang="en-US" sz="1800" b="0" i="0" u="none" strike="noStrike" cap="none" normalizeH="0" baseline="0" dirty="0" smtClean="0">
              <a:ln>
                <a:noFill/>
              </a:ln>
              <a:solidFill>
                <a:srgbClr val="000000"/>
              </a:solidFill>
              <a:effectLst/>
              <a:latin typeface="ＭＳ Ｐゴシック" pitchFamily="50" charset="-128"/>
              <a:ea typeface="ＭＳ Ｐゴシック" pitchFamily="50" charset="-128"/>
              <a:cs typeface="ＭＳ Ｐゴシック" pitchFamily="50" charset="-128"/>
            </a:endParaRPr>
          </a:p>
          <a:p>
            <a:pPr marL="0" marR="0" lvl="0" indent="0" algn="l" defTabSz="914400" rtl="0" eaLnBrk="1" fontAlgn="base" latinLnBrk="0" hangingPunct="1">
              <a:lnSpc>
                <a:spcPct val="100000"/>
              </a:lnSpc>
              <a:spcBef>
                <a:spcPts val="300"/>
              </a:spcBef>
              <a:spcAft>
                <a:spcPct val="0"/>
              </a:spcAft>
              <a:buClrTx/>
              <a:buSzTx/>
              <a:buFontTx/>
              <a:buNone/>
              <a:tabLst/>
            </a:pPr>
            <a:r>
              <a:rPr kumimoji="1" lang="ja-JP" sz="1200" b="0" i="0" u="none" strike="noStrike" cap="none" normalizeH="0" baseline="-25000" dirty="0" smtClean="0">
                <a:ln>
                  <a:noFill/>
                </a:ln>
                <a:solidFill>
                  <a:srgbClr val="000000"/>
                </a:solidFill>
                <a:effectLst/>
                <a:latin typeface="ＭＳ Ｐゴシック" pitchFamily="50" charset="-128"/>
                <a:ea typeface="ＭＳ Ｐゴシック" pitchFamily="50" charset="-128"/>
                <a:cs typeface="ＭＳ Ｐゴシック" pitchFamily="50" charset="-128"/>
              </a:rPr>
              <a:t>　　　　　　　　　　　　　　　　　　　　  　　　　　　ふ あ </a:t>
            </a:r>
            <a:r>
              <a:rPr kumimoji="1" lang="ja-JP" sz="1200" b="0" i="0" u="none" strike="noStrike" cap="none" normalizeH="0" baseline="-25000" dirty="0" err="1" smtClean="0">
                <a:ln>
                  <a:noFill/>
                </a:ln>
                <a:solidFill>
                  <a:srgbClr val="000000"/>
                </a:solidFill>
                <a:effectLst/>
                <a:latin typeface="ＭＳ Ｐゴシック" pitchFamily="50" charset="-128"/>
                <a:ea typeface="ＭＳ Ｐゴシック" pitchFamily="50" charset="-128"/>
                <a:cs typeface="ＭＳ Ｐゴシック" pitchFamily="50" charset="-128"/>
              </a:rPr>
              <a:t>ん</a:t>
            </a:r>
            <a:r>
              <a:rPr kumimoji="1" lang="ja-JP" sz="1200" b="0" i="0" u="none" strike="noStrike" cap="none" normalizeH="0" baseline="-25000" dirty="0" smtClean="0">
                <a:ln>
                  <a:noFill/>
                </a:ln>
                <a:solidFill>
                  <a:srgbClr val="000000"/>
                </a:solidFill>
                <a:effectLst/>
                <a:latin typeface="ＭＳ Ｐゴシック" pitchFamily="50" charset="-128"/>
                <a:ea typeface="ＭＳ Ｐゴシック" pitchFamily="50" charset="-128"/>
                <a:cs typeface="ＭＳ Ｐゴシック" pitchFamily="50" charset="-128"/>
              </a:rPr>
              <a:t>　</a:t>
            </a:r>
            <a:endParaRPr kumimoji="1" lang="ja-JP" sz="1200" b="0" i="0" u="none" strike="noStrike" cap="none" normalizeH="0" baseline="0" dirty="0" smtClean="0">
              <a:ln>
                <a:noFill/>
              </a:ln>
              <a:solidFill>
                <a:srgbClr val="000000"/>
              </a:solidFill>
              <a:effectLst/>
              <a:latin typeface="ＭＳ Ｐゴシック" pitchFamily="50" charset="-128"/>
              <a:ea typeface="ＭＳ Ｐゴシック" pitchFamily="50" charset="-128"/>
              <a:cs typeface="ＭＳ Ｐゴシック" pitchFamily="50" charset="-128"/>
            </a:endParaRPr>
          </a:p>
          <a:p>
            <a:pPr marL="0" marR="0" lvl="0" indent="0" algn="l" defTabSz="914400" rtl="0" eaLnBrk="1" fontAlgn="base" latinLnBrk="0" hangingPunct="1">
              <a:lnSpc>
                <a:spcPct val="100000"/>
              </a:lnSpc>
              <a:spcBef>
                <a:spcPts val="300"/>
              </a:spcBef>
              <a:spcAft>
                <a:spcPct val="0"/>
              </a:spcAft>
              <a:buClrTx/>
              <a:buSzTx/>
              <a:buFontTx/>
              <a:buNone/>
              <a:tabLst/>
            </a:pPr>
            <a:r>
              <a:rPr kumimoji="1" lang="ja-JP" sz="1800" b="0" i="0" u="none" strike="noStrike" cap="none" normalizeH="0" baseline="0" dirty="0" smtClean="0">
                <a:ln>
                  <a:noFill/>
                </a:ln>
                <a:solidFill>
                  <a:srgbClr val="000000"/>
                </a:solidFill>
                <a:effectLst/>
                <a:latin typeface="ＭＳ Ｐゴシック" pitchFamily="50" charset="-128"/>
                <a:ea typeface="ＭＳ Ｐゴシック" pitchFamily="50" charset="-128"/>
                <a:cs typeface="ＭＳ Ｐゴシック" pitchFamily="50" charset="-128"/>
              </a:rPr>
              <a:t> わからないことや不安なことが</a:t>
            </a:r>
            <a:endParaRPr kumimoji="1" lang="ja-JP" altLang="en-US" sz="1800" b="1" i="0" u="none" strike="noStrike" cap="none" normalizeH="0" baseline="0" dirty="0" smtClean="0">
              <a:ln>
                <a:noFill/>
              </a:ln>
              <a:solidFill>
                <a:srgbClr val="000000"/>
              </a:solidFill>
              <a:effectLst/>
              <a:latin typeface="ＭＳ Ｐゴシック" pitchFamily="50" charset="-128"/>
              <a:ea typeface="ＭＳ Ｐゴシック" pitchFamily="50" charset="-128"/>
              <a:cs typeface="ＭＳ Ｐゴシック" pitchFamily="50" charset="-128"/>
            </a:endParaRPr>
          </a:p>
          <a:p>
            <a:pPr marL="0" marR="0" lvl="0" indent="0" algn="l" defTabSz="914400" rtl="0" eaLnBrk="1" fontAlgn="base" latinLnBrk="0" hangingPunct="1">
              <a:lnSpc>
                <a:spcPct val="100000"/>
              </a:lnSpc>
              <a:spcBef>
                <a:spcPts val="300"/>
              </a:spcBef>
              <a:spcAft>
                <a:spcPct val="0"/>
              </a:spcAft>
              <a:buClrTx/>
              <a:buSzTx/>
              <a:buFontTx/>
              <a:buNone/>
              <a:tabLst/>
            </a:pPr>
            <a:r>
              <a:rPr kumimoji="1" lang="ja-JP" sz="1200" b="0" i="0" u="none" strike="noStrike" cap="none" normalizeH="0" baseline="-25000" dirty="0" smtClean="0">
                <a:ln>
                  <a:noFill/>
                </a:ln>
                <a:solidFill>
                  <a:srgbClr val="000000"/>
                </a:solidFill>
                <a:effectLst/>
                <a:latin typeface="ＭＳ Ｐゴシック" pitchFamily="50" charset="-128"/>
                <a:ea typeface="ＭＳ Ｐゴシック" pitchFamily="50" charset="-128"/>
                <a:cs typeface="ＭＳ Ｐゴシック" pitchFamily="50" charset="-128"/>
              </a:rPr>
              <a:t>　　</a:t>
            </a:r>
            <a:r>
              <a:rPr kumimoji="1" lang="ja-JP" sz="1200" b="0" i="0" u="none" strike="noStrike" cap="none" normalizeH="0" baseline="0" dirty="0" smtClean="0">
                <a:ln>
                  <a:noFill/>
                </a:ln>
                <a:solidFill>
                  <a:srgbClr val="000000"/>
                </a:solidFill>
                <a:effectLst/>
                <a:latin typeface="ＭＳ Ｐゴシック" pitchFamily="50" charset="-128"/>
                <a:ea typeface="ＭＳ Ｐゴシック" pitchFamily="50" charset="-128"/>
                <a:cs typeface="ＭＳ Ｐゴシック" pitchFamily="50" charset="-128"/>
              </a:rPr>
              <a:t> </a:t>
            </a:r>
            <a:r>
              <a:rPr kumimoji="1" lang="ja-JP" sz="1200" b="0" i="0" u="none" strike="noStrike" cap="none" normalizeH="0" baseline="-25000" dirty="0" smtClean="0">
                <a:ln>
                  <a:noFill/>
                </a:ln>
                <a:solidFill>
                  <a:srgbClr val="000000"/>
                </a:solidFill>
                <a:effectLst/>
                <a:latin typeface="ＭＳ Ｐゴシック" pitchFamily="50" charset="-128"/>
                <a:ea typeface="ＭＳ Ｐゴシック" pitchFamily="50" charset="-128"/>
                <a:cs typeface="ＭＳ Ｐゴシック" pitchFamily="50" charset="-128"/>
              </a:rPr>
              <a:t>　　　　　　　　　　　　　  　　　   　 ふ </a:t>
            </a:r>
            <a:r>
              <a:rPr kumimoji="1" lang="ja-JP" sz="1200" b="0" i="0" u="none" strike="noStrike" cap="none" normalizeH="0" baseline="-25000" dirty="0" err="1" smtClean="0">
                <a:ln>
                  <a:noFill/>
                </a:ln>
                <a:solidFill>
                  <a:srgbClr val="000000"/>
                </a:solidFill>
                <a:effectLst/>
                <a:latin typeface="ＭＳ Ｐゴシック" pitchFamily="50" charset="-128"/>
                <a:ea typeface="ＭＳ Ｐゴシック" pitchFamily="50" charset="-128"/>
                <a:cs typeface="ＭＳ Ｐゴシック" pitchFamily="50" charset="-128"/>
              </a:rPr>
              <a:t>く </a:t>
            </a:r>
            <a:r>
              <a:rPr kumimoji="1" lang="ja-JP" sz="1200" b="0" i="0" u="none" strike="noStrike" cap="none" normalizeH="0" baseline="-25000" dirty="0" smtClean="0">
                <a:ln>
                  <a:noFill/>
                </a:ln>
                <a:solidFill>
                  <a:srgbClr val="000000"/>
                </a:solidFill>
                <a:effectLst/>
                <a:latin typeface="ＭＳ Ｐゴシック" pitchFamily="50" charset="-128"/>
                <a:ea typeface="ＭＳ Ｐゴシック" pitchFamily="50" charset="-128"/>
                <a:cs typeface="ＭＳ Ｐゴシック" pitchFamily="50" charset="-128"/>
              </a:rPr>
              <a:t> し     じ    む   </a:t>
            </a:r>
            <a:r>
              <a:rPr kumimoji="1" lang="ja-JP" sz="1200" b="0" i="0" u="none" strike="noStrike" cap="none" normalizeH="0" baseline="-25000" dirty="0" err="1" smtClean="0">
                <a:ln>
                  <a:noFill/>
                </a:ln>
                <a:solidFill>
                  <a:srgbClr val="000000"/>
                </a:solidFill>
                <a:effectLst/>
                <a:latin typeface="ＭＳ Ｐゴシック" pitchFamily="50" charset="-128"/>
                <a:ea typeface="ＭＳ Ｐゴシック" pitchFamily="50" charset="-128"/>
                <a:cs typeface="ＭＳ Ｐゴシック" pitchFamily="50" charset="-128"/>
              </a:rPr>
              <a:t>しょ</a:t>
            </a:r>
            <a:endParaRPr kumimoji="1" lang="ja-JP" altLang="en-US" sz="1200" b="0" i="0" u="none" strike="noStrike" cap="none" normalizeH="0" baseline="-25000" dirty="0" smtClean="0">
              <a:ln>
                <a:noFill/>
              </a:ln>
              <a:solidFill>
                <a:srgbClr val="000000"/>
              </a:solidFill>
              <a:effectLst/>
              <a:latin typeface="ＭＳ Ｐゴシック" pitchFamily="50" charset="-128"/>
              <a:ea typeface="ＭＳ Ｐゴシック" pitchFamily="50" charset="-128"/>
              <a:cs typeface="ＭＳ Ｐゴシック" pitchFamily="50" charset="-128"/>
            </a:endParaRPr>
          </a:p>
          <a:p>
            <a:pPr marL="0" marR="0" lvl="0" indent="0" algn="l" defTabSz="914400" rtl="0" eaLnBrk="1" fontAlgn="base" latinLnBrk="0" hangingPunct="1">
              <a:lnSpc>
                <a:spcPct val="100000"/>
              </a:lnSpc>
              <a:spcBef>
                <a:spcPts val="300"/>
              </a:spcBef>
              <a:spcAft>
                <a:spcPct val="0"/>
              </a:spcAft>
              <a:buClrTx/>
              <a:buSzTx/>
              <a:buFontTx/>
              <a:buNone/>
              <a:tabLst/>
            </a:pPr>
            <a:r>
              <a:rPr kumimoji="1" lang="ja-JP" sz="1800" b="1" i="0" u="none" strike="noStrike" cap="none" normalizeH="0" baseline="0" dirty="0" smtClean="0">
                <a:ln>
                  <a:noFill/>
                </a:ln>
                <a:solidFill>
                  <a:srgbClr val="000000"/>
                </a:solidFill>
                <a:effectLst/>
                <a:latin typeface="ＭＳ Ｐゴシック" pitchFamily="50" charset="-128"/>
                <a:ea typeface="ＭＳ Ｐゴシック" pitchFamily="50" charset="-128"/>
                <a:cs typeface="ＭＳ Ｐゴシック" pitchFamily="50" charset="-128"/>
              </a:rPr>
              <a:t> </a:t>
            </a:r>
            <a:r>
              <a:rPr kumimoji="1" lang="ja-JP" sz="1800" b="0" i="0" u="none" strike="noStrike" cap="none" normalizeH="0" baseline="0" dirty="0" smtClean="0">
                <a:ln>
                  <a:noFill/>
                </a:ln>
                <a:solidFill>
                  <a:srgbClr val="000000"/>
                </a:solidFill>
                <a:effectLst/>
                <a:latin typeface="ＭＳ Ｐゴシック" pitchFamily="50" charset="-128"/>
                <a:ea typeface="ＭＳ Ｐゴシック" pitchFamily="50" charset="-128"/>
                <a:cs typeface="ＭＳ Ｐゴシック" pitchFamily="50" charset="-128"/>
              </a:rPr>
              <a:t>あるときは、福祉事務所や</a:t>
            </a:r>
            <a:r>
              <a:rPr kumimoji="1" lang="ja-JP" sz="1200" b="0" i="0" u="none" strike="noStrike" cap="none" normalizeH="0" baseline="-25000" dirty="0" smtClean="0">
                <a:ln>
                  <a:noFill/>
                </a:ln>
                <a:solidFill>
                  <a:srgbClr val="000000"/>
                </a:solidFill>
                <a:effectLst/>
                <a:latin typeface="ＭＳ Ｐゴシック" pitchFamily="50" charset="-128"/>
                <a:ea typeface="ＭＳ Ｐゴシック" pitchFamily="50" charset="-128"/>
                <a:cs typeface="ＭＳ Ｐゴシック" pitchFamily="50" charset="-128"/>
              </a:rPr>
              <a:t>　　  　　</a:t>
            </a:r>
          </a:p>
          <a:p>
            <a:pPr marL="0" marR="0" lvl="0" indent="0" algn="l" defTabSz="914400" rtl="0" eaLnBrk="1" fontAlgn="base" latinLnBrk="0" hangingPunct="1">
              <a:lnSpc>
                <a:spcPct val="100000"/>
              </a:lnSpc>
              <a:spcBef>
                <a:spcPts val="300"/>
              </a:spcBef>
              <a:spcAft>
                <a:spcPct val="0"/>
              </a:spcAft>
              <a:buClrTx/>
              <a:buSzTx/>
              <a:buFontTx/>
              <a:buNone/>
              <a:tabLst/>
            </a:pPr>
            <a:r>
              <a:rPr kumimoji="1" lang="ja-JP" sz="1200" b="0" i="0" u="none" strike="noStrike" cap="none" normalizeH="0" baseline="-25000" dirty="0" smtClean="0">
                <a:ln>
                  <a:noFill/>
                </a:ln>
                <a:solidFill>
                  <a:srgbClr val="000000"/>
                </a:solidFill>
                <a:effectLst/>
                <a:latin typeface="ＭＳ Ｐゴシック" pitchFamily="50" charset="-128"/>
                <a:ea typeface="ＭＳ Ｐゴシック" pitchFamily="50" charset="-128"/>
                <a:cs typeface="ＭＳ Ｐゴシック" pitchFamily="50" charset="-128"/>
              </a:rPr>
              <a:t>　　　い　し　　　　　　　　　　　　　 やく　ざい  し　 　 　　　　そう </a:t>
            </a:r>
            <a:r>
              <a:rPr kumimoji="1" lang="ja-JP" sz="1200" b="0" i="0" u="none" strike="noStrike" cap="none" normalizeH="0" baseline="-25000" dirty="0" err="1" smtClean="0">
                <a:ln>
                  <a:noFill/>
                </a:ln>
                <a:solidFill>
                  <a:srgbClr val="000000"/>
                </a:solidFill>
                <a:effectLst/>
                <a:latin typeface="ＭＳ Ｐゴシック" pitchFamily="50" charset="-128"/>
                <a:ea typeface="ＭＳ Ｐゴシック" pitchFamily="50" charset="-128"/>
                <a:cs typeface="ＭＳ Ｐゴシック" pitchFamily="50" charset="-128"/>
              </a:rPr>
              <a:t>だん</a:t>
            </a:r>
            <a:endParaRPr kumimoji="1" lang="ja-JP" altLang="en-US" sz="1000" b="0" i="0" u="none" strike="noStrike" cap="none" normalizeH="0" baseline="-25000" dirty="0" smtClean="0">
              <a:ln>
                <a:noFill/>
              </a:ln>
              <a:solidFill>
                <a:srgbClr val="000000"/>
              </a:solidFill>
              <a:effectLst/>
              <a:latin typeface="ＭＳ Ｐゴシック" pitchFamily="50" charset="-128"/>
              <a:ea typeface="ＭＳ Ｐゴシック" pitchFamily="50" charset="-128"/>
              <a:cs typeface="ＭＳ Ｐゴシック" pitchFamily="50" charset="-128"/>
            </a:endParaRPr>
          </a:p>
          <a:p>
            <a:pPr marL="0" marR="0" lvl="0" indent="0" algn="l" defTabSz="914400" rtl="0" eaLnBrk="1" fontAlgn="base" latinLnBrk="0" hangingPunct="1">
              <a:lnSpc>
                <a:spcPct val="100000"/>
              </a:lnSpc>
              <a:spcBef>
                <a:spcPts val="300"/>
              </a:spcBef>
              <a:spcAft>
                <a:spcPct val="0"/>
              </a:spcAft>
              <a:buClrTx/>
              <a:buSzTx/>
              <a:buFontTx/>
              <a:buNone/>
              <a:tabLst/>
            </a:pPr>
            <a:r>
              <a:rPr kumimoji="1" lang="ja-JP" sz="1800" b="0" i="0" u="none" strike="noStrike" cap="none" normalizeH="0" baseline="0" dirty="0" smtClean="0">
                <a:ln>
                  <a:noFill/>
                </a:ln>
                <a:solidFill>
                  <a:srgbClr val="000000"/>
                </a:solidFill>
                <a:effectLst/>
                <a:latin typeface="ＭＳ Ｐゴシック" pitchFamily="50" charset="-128"/>
                <a:ea typeface="ＭＳ Ｐゴシック" pitchFamily="50" charset="-128"/>
                <a:cs typeface="ＭＳ Ｐゴシック" pitchFamily="50" charset="-128"/>
              </a:rPr>
              <a:t> 医師または薬剤師</a:t>
            </a:r>
            <a:r>
              <a:rPr kumimoji="1" lang="ja-JP" sz="1200" b="0" i="0" u="none" strike="noStrike" cap="none" normalizeH="0" baseline="-25000" dirty="0" smtClean="0">
                <a:ln>
                  <a:noFill/>
                </a:ln>
                <a:solidFill>
                  <a:srgbClr val="000000"/>
                </a:solidFill>
                <a:effectLst/>
                <a:latin typeface="ＭＳ Ｐゴシック" pitchFamily="50" charset="-128"/>
                <a:ea typeface="ＭＳ Ｐゴシック" pitchFamily="50" charset="-128"/>
                <a:cs typeface="ＭＳ Ｐゴシック" pitchFamily="50" charset="-128"/>
              </a:rPr>
              <a:t> </a:t>
            </a:r>
            <a:r>
              <a:rPr kumimoji="1" lang="ja-JP" sz="1800" b="0" i="0" u="none" strike="noStrike" cap="none" normalizeH="0" baseline="0" dirty="0" smtClean="0">
                <a:ln>
                  <a:noFill/>
                </a:ln>
                <a:solidFill>
                  <a:srgbClr val="000000"/>
                </a:solidFill>
                <a:effectLst/>
                <a:latin typeface="ＭＳ Ｐゴシック" pitchFamily="50" charset="-128"/>
                <a:ea typeface="ＭＳ Ｐゴシック" pitchFamily="50" charset="-128"/>
                <a:cs typeface="ＭＳ Ｐゴシック" pitchFamily="50" charset="-128"/>
              </a:rPr>
              <a:t>に相談</a:t>
            </a:r>
          </a:p>
          <a:p>
            <a:pPr marL="0" marR="0" lvl="0" indent="0" algn="l" defTabSz="914400" rtl="0" eaLnBrk="1" fontAlgn="base" latinLnBrk="0" hangingPunct="1">
              <a:lnSpc>
                <a:spcPct val="100000"/>
              </a:lnSpc>
              <a:spcBef>
                <a:spcPts val="300"/>
              </a:spcBef>
              <a:spcAft>
                <a:spcPct val="0"/>
              </a:spcAft>
              <a:buClrTx/>
              <a:buSzTx/>
              <a:buFontTx/>
              <a:buNone/>
              <a:tabLst/>
            </a:pPr>
            <a:r>
              <a:rPr kumimoji="1" lang="ja-JP" sz="1200" b="0" i="0" u="none" strike="noStrike" cap="none" normalizeH="0" baseline="-25000" dirty="0" smtClean="0">
                <a:ln>
                  <a:noFill/>
                </a:ln>
                <a:solidFill>
                  <a:srgbClr val="000000"/>
                </a:solidFill>
                <a:effectLst/>
                <a:latin typeface="ＭＳ Ｐゴシック" pitchFamily="50" charset="-128"/>
                <a:ea typeface="ＭＳ Ｐゴシック" pitchFamily="50" charset="-128"/>
                <a:cs typeface="ＭＳ Ｐゴシック" pitchFamily="50" charset="-128"/>
              </a:rPr>
              <a:t>　</a:t>
            </a:r>
            <a:endParaRPr kumimoji="1" lang="ja-JP" altLang="en-US" sz="1000" b="0" i="0" u="none" strike="noStrike" cap="none" normalizeH="0" baseline="-25000" dirty="0" smtClean="0">
              <a:ln>
                <a:noFill/>
              </a:ln>
              <a:solidFill>
                <a:srgbClr val="000000"/>
              </a:solidFill>
              <a:effectLst/>
              <a:latin typeface="ＭＳ Ｐゴシック" pitchFamily="50" charset="-128"/>
              <a:ea typeface="ＭＳ Ｐゴシック" pitchFamily="50" charset="-128"/>
              <a:cs typeface="ＭＳ Ｐゴシック" pitchFamily="50" charset="-128"/>
            </a:endParaRPr>
          </a:p>
          <a:p>
            <a:pPr marL="0" marR="0" lvl="0" indent="0" algn="l" defTabSz="914400" rtl="0" eaLnBrk="1" fontAlgn="base" latinLnBrk="0" hangingPunct="1">
              <a:lnSpc>
                <a:spcPct val="100000"/>
              </a:lnSpc>
              <a:spcBef>
                <a:spcPts val="300"/>
              </a:spcBef>
              <a:spcAft>
                <a:spcPct val="0"/>
              </a:spcAft>
              <a:buClrTx/>
              <a:buSzTx/>
              <a:buFontTx/>
              <a:buNone/>
              <a:tabLst/>
            </a:pPr>
            <a:r>
              <a:rPr kumimoji="1" lang="ja-JP" sz="1800" b="0" i="0" u="none" strike="noStrike" cap="none" normalizeH="0" baseline="0" dirty="0" smtClean="0">
                <a:ln>
                  <a:noFill/>
                </a:ln>
                <a:solidFill>
                  <a:srgbClr val="000000"/>
                </a:solidFill>
                <a:effectLst/>
                <a:latin typeface="ＭＳ Ｐゴシック" pitchFamily="50" charset="-128"/>
                <a:ea typeface="ＭＳ Ｐゴシック" pitchFamily="50" charset="-128"/>
                <a:cs typeface="ＭＳ Ｐゴシック" pitchFamily="50" charset="-128"/>
              </a:rPr>
              <a:t> しましょう。</a:t>
            </a:r>
            <a:r>
              <a:rPr kumimoji="1" lang="ja-JP" sz="1000" b="0" i="0" u="none" strike="noStrike" cap="none" normalizeH="0" baseline="0" dirty="0" smtClean="0">
                <a:ln>
                  <a:noFill/>
                </a:ln>
                <a:solidFill>
                  <a:srgbClr val="000000"/>
                </a:solidFill>
                <a:effectLst/>
                <a:latin typeface="ＭＳ Ｐゴシック" pitchFamily="50" charset="-128"/>
                <a:ea typeface="ＭＳ Ｐゴシック" pitchFamily="50" charset="-128"/>
                <a:cs typeface="ＭＳ Ｐゴシック" pitchFamily="50" charset="-128"/>
              </a:rPr>
              <a:t> </a:t>
            </a:r>
            <a:endParaRPr kumimoji="1" 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074" name="Rectangle 50"/>
          <p:cNvSpPr>
            <a:spLocks noChangeArrowheads="1"/>
          </p:cNvSpPr>
          <p:nvPr/>
        </p:nvSpPr>
        <p:spPr bwMode="auto">
          <a:xfrm>
            <a:off x="81539953" y="147055418"/>
            <a:ext cx="2214563" cy="3839633"/>
          </a:xfrm>
          <a:prstGeom prst="rect">
            <a:avLst/>
          </a:prstGeom>
          <a:noFill/>
          <a:ln w="9525" algn="in">
            <a:noFill/>
            <a:miter lim="800000"/>
            <a:headEnd/>
            <a:tailEnd/>
          </a:ln>
          <a:effectLst/>
        </p:spPr>
        <p:txBody>
          <a:bodyPr vert="horz" wrap="square" lIns="36576" tIns="36576" rIns="36576" bIns="36576"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1400" b="0" i="0" u="none" strike="noStrike" cap="none" normalizeH="0" baseline="0" smtClean="0">
                <a:ln>
                  <a:noFill/>
                </a:ln>
                <a:solidFill>
                  <a:srgbClr val="000000"/>
                </a:solidFill>
                <a:effectLst/>
                <a:latin typeface="ＭＳ Ｐゴシック" pitchFamily="50" charset="-128"/>
                <a:ea typeface="ＭＳ Ｐゴシック" pitchFamily="50" charset="-128"/>
                <a:cs typeface="ＭＳ Ｐゴシック" pitchFamily="50" charset="-128"/>
              </a:rPr>
              <a:t>【</a:t>
            </a:r>
            <a:r>
              <a:rPr kumimoji="1" lang="ja-JP" sz="1400" b="0" i="0" u="none" strike="noStrike" cap="none" normalizeH="0" baseline="0" smtClean="0">
                <a:ln>
                  <a:noFill/>
                </a:ln>
                <a:solidFill>
                  <a:srgbClr val="000000"/>
                </a:solidFill>
                <a:effectLst/>
                <a:latin typeface="ＭＳ Ｐゴシック" pitchFamily="50" charset="-128"/>
                <a:ea typeface="ＭＳ Ｐゴシック" pitchFamily="50" charset="-128"/>
                <a:cs typeface="ＭＳ Ｐゴシック" pitchFamily="50" charset="-128"/>
              </a:rPr>
              <a:t>福祉事務所の連絡先</a:t>
            </a:r>
            <a:r>
              <a:rPr kumimoji="1" lang="ja-JP" altLang="ja-JP" sz="1400" b="0" i="0" u="none" strike="noStrike" cap="none" normalizeH="0" baseline="0" smtClean="0">
                <a:ln>
                  <a:noFill/>
                </a:ln>
                <a:solidFill>
                  <a:srgbClr val="000000"/>
                </a:solidFill>
                <a:effectLst/>
                <a:latin typeface="ＭＳ Ｐゴシック" pitchFamily="50" charset="-128"/>
                <a:ea typeface="ＭＳ Ｐゴシック" pitchFamily="50" charset="-128"/>
                <a:cs typeface="ＭＳ Ｐゴシック" pitchFamily="50" charset="-128"/>
              </a:rPr>
              <a:t>】</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075" name="Text Box 51"/>
          <p:cNvSpPr txBox="1">
            <a:spLocks noChangeArrowheads="1"/>
          </p:cNvSpPr>
          <p:nvPr/>
        </p:nvSpPr>
        <p:spPr bwMode="auto">
          <a:xfrm>
            <a:off x="84185523" y="143023168"/>
            <a:ext cx="2339578" cy="1248833"/>
          </a:xfrm>
          <a:prstGeom prst="rect">
            <a:avLst/>
          </a:prstGeom>
          <a:noFill/>
          <a:ln w="9525" algn="in">
            <a:noFill/>
            <a:miter lim="800000"/>
            <a:headEnd/>
            <a:tailEnd/>
          </a:ln>
          <a:effectLst/>
        </p:spPr>
        <p:txBody>
          <a:bodyPr vert="horz" wrap="square" lIns="36576" tIns="36576" rIns="36576" bIns="36576"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sz="800" b="1" i="0" u="none" strike="noStrike" cap="none" normalizeH="0" baseline="0" smtClean="0">
                <a:ln>
                  <a:noFill/>
                </a:ln>
                <a:solidFill>
                  <a:srgbClr val="000000"/>
                </a:solidFill>
                <a:effectLst/>
                <a:latin typeface="ＭＳ ゴシック" pitchFamily="49" charset="-128"/>
                <a:ea typeface="ＭＳ ゴシック" pitchFamily="49" charset="-128"/>
                <a:cs typeface="ＭＳ Ｐゴシック" pitchFamily="50" charset="-128"/>
              </a:rPr>
              <a:t>　　　　　　　   　   い  やく ひん 　 </a:t>
            </a:r>
          </a:p>
          <a:p>
            <a:pPr marL="0" marR="0" lvl="0" indent="0" algn="l" defTabSz="914400" rtl="0" eaLnBrk="1" fontAlgn="base" latinLnBrk="0" hangingPunct="1">
              <a:lnSpc>
                <a:spcPct val="100000"/>
              </a:lnSpc>
              <a:spcBef>
                <a:spcPct val="0"/>
              </a:spcBef>
              <a:spcAft>
                <a:spcPct val="0"/>
              </a:spcAft>
              <a:buClrTx/>
              <a:buSzTx/>
              <a:buFontTx/>
              <a:buNone/>
              <a:tabLst/>
            </a:pPr>
            <a:r>
              <a:rPr kumimoji="1" lang="ja-JP" sz="2200" b="1" i="0" u="none" strike="noStrike" cap="none" normalizeH="0" baseline="0" smtClean="0">
                <a:ln>
                  <a:noFill/>
                </a:ln>
                <a:solidFill>
                  <a:srgbClr val="000000"/>
                </a:solidFill>
                <a:effectLst/>
                <a:latin typeface="HG丸ｺﾞｼｯｸM-PRO" pitchFamily="50" charset="-128"/>
                <a:ea typeface="HG丸ｺﾞｼｯｸM-PRO" pitchFamily="50" charset="-128"/>
                <a:cs typeface="ＭＳ Ｐゴシック" pitchFamily="50" charset="-128"/>
              </a:rPr>
              <a:t>ｼﾞｪﾈﾘｯｸ医薬品について</a:t>
            </a:r>
          </a:p>
          <a:p>
            <a:pPr marL="0" marR="0" lvl="0" indent="0" algn="ctr" defTabSz="914400" rtl="0" eaLnBrk="1" fontAlgn="base" latinLnBrk="0" hangingPunct="1">
              <a:lnSpc>
                <a:spcPct val="100000"/>
              </a:lnSpc>
              <a:spcBef>
                <a:spcPct val="0"/>
              </a:spcBef>
              <a:spcAft>
                <a:spcPct val="0"/>
              </a:spcAft>
              <a:buClrTx/>
              <a:buSzTx/>
              <a:buFontTx/>
              <a:buNone/>
              <a:tabLst/>
            </a:pPr>
            <a:endParaRPr kumimoji="1" lang="ja-JP" sz="200" b="1" i="0" u="none" strike="noStrike" cap="none" normalizeH="0" baseline="0" smtClean="0">
              <a:ln>
                <a:noFill/>
              </a:ln>
              <a:solidFill>
                <a:srgbClr val="000000"/>
              </a:solidFill>
              <a:effectLst/>
              <a:latin typeface="HG丸ｺﾞｼｯｸM-PRO" pitchFamily="50" charset="-128"/>
              <a:ea typeface="HG丸ｺﾞｼｯｸM-PRO" pitchFamily="50" charset="-128"/>
              <a:cs typeface="ＭＳ Ｐゴシック"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sz="1400" b="1" i="0" u="none" strike="noStrike" cap="none" normalizeH="0" baseline="0" smtClean="0">
                <a:ln>
                  <a:noFill/>
                </a:ln>
                <a:solidFill>
                  <a:srgbClr val="000000"/>
                </a:solidFill>
                <a:effectLst/>
                <a:latin typeface="HG丸ｺﾞｼｯｸM-PRO" pitchFamily="50" charset="-128"/>
                <a:ea typeface="HG丸ｺﾞｼｯｸM-PRO" pitchFamily="50" charset="-128"/>
                <a:cs typeface="ＭＳ Ｐゴシック" pitchFamily="50" charset="-128"/>
              </a:rPr>
              <a:t>～生活保護を受給している皆さまへ～</a:t>
            </a:r>
            <a:endParaRPr kumimoji="1" 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04" name="Text Box 27"/>
          <p:cNvSpPr txBox="1">
            <a:spLocks noChangeArrowheads="1"/>
          </p:cNvSpPr>
          <p:nvPr/>
        </p:nvSpPr>
        <p:spPr bwMode="auto">
          <a:xfrm>
            <a:off x="78732460" y="142352184"/>
            <a:ext cx="2472928" cy="9311216"/>
          </a:xfrm>
          <a:prstGeom prst="rect">
            <a:avLst/>
          </a:prstGeom>
          <a:solidFill>
            <a:srgbClr val="CCFF99"/>
          </a:solidFill>
          <a:ln w="9525" algn="in">
            <a:noFill/>
            <a:miter lim="800000"/>
            <a:headEnd/>
            <a:tailEnd/>
          </a:ln>
          <a:effectLst/>
        </p:spPr>
        <p:txBody>
          <a:bodyPr vert="horz" wrap="square" lIns="108576" tIns="36576" rIns="72576" bIns="576"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sz="1800" b="0" i="0" u="none" strike="noStrike" cap="none" normalizeH="0" baseline="0" dirty="0" smtClean="0">
                <a:ln>
                  <a:noFill/>
                </a:ln>
                <a:solidFill>
                  <a:srgbClr val="000000"/>
                </a:solidFill>
                <a:effectLst/>
                <a:latin typeface="HG丸ｺﾞｼｯｸM-PRO" pitchFamily="50" charset="-128"/>
                <a:ea typeface="HG丸ｺﾞｼｯｸM-PRO" pitchFamily="50" charset="-128"/>
                <a:cs typeface="ＭＳ Ｐゴシック" pitchFamily="50" charset="-128"/>
              </a:rPr>
              <a:t>　　　　　  　 </a:t>
            </a:r>
            <a:r>
              <a:rPr kumimoji="1" lang="ja-JP" sz="1100" b="0" i="0" u="none" strike="noStrike" cap="none" normalizeH="0" baseline="0" dirty="0" smtClean="0">
                <a:ln>
                  <a:noFill/>
                </a:ln>
                <a:solidFill>
                  <a:srgbClr val="000000"/>
                </a:solidFill>
                <a:effectLst/>
                <a:latin typeface="HG丸ｺﾞｼｯｸM-PRO" pitchFamily="50" charset="-128"/>
                <a:ea typeface="HG丸ｺﾞｼｯｸM-PRO" pitchFamily="50" charset="-128"/>
                <a:cs typeface="ＭＳ Ｐゴシック" pitchFamily="50" charset="-128"/>
              </a:rPr>
              <a:t>いやくひん　　 </a:t>
            </a:r>
            <a:endParaRPr kumimoji="1" lang="ja-JP" sz="1200" b="0" i="0" u="none" strike="noStrike" cap="none" normalizeH="0" baseline="0" dirty="0" smtClean="0">
              <a:ln>
                <a:noFill/>
              </a:ln>
              <a:solidFill>
                <a:srgbClr val="000000"/>
              </a:solidFill>
              <a:effectLst/>
              <a:latin typeface="HG丸ｺﾞｼｯｸM-PRO" pitchFamily="50" charset="-128"/>
              <a:ea typeface="HG丸ｺﾞｼｯｸM-PRO" pitchFamily="50" charset="-128"/>
              <a:cs typeface="ＭＳ Ｐゴシック" pitchFamily="50" charset="-128"/>
            </a:endParaRPr>
          </a:p>
          <a:p>
            <a:pPr marL="0" marR="0" lvl="0" indent="0" algn="ctr" defTabSz="914400" rtl="0" eaLnBrk="1" fontAlgn="base" latinLnBrk="0" hangingPunct="1">
              <a:lnSpc>
                <a:spcPct val="100000"/>
              </a:lnSpc>
              <a:spcBef>
                <a:spcPct val="0"/>
              </a:spcBef>
              <a:spcAft>
                <a:spcPct val="0"/>
              </a:spcAft>
              <a:buClrTx/>
              <a:buSzTx/>
              <a:buFontTx/>
              <a:buNone/>
              <a:tabLst/>
            </a:pPr>
            <a:r>
              <a:rPr kumimoji="1" lang="ja-JP" sz="1800" b="0" i="0" u="none" strike="noStrike" cap="none" normalizeH="0" baseline="0" dirty="0" smtClean="0">
                <a:ln>
                  <a:noFill/>
                </a:ln>
                <a:solidFill>
                  <a:srgbClr val="000000"/>
                </a:solidFill>
                <a:effectLst/>
                <a:latin typeface="HG創英角ﾎﾟｯﾌﾟ体" pitchFamily="49" charset="-128"/>
                <a:ea typeface="HG創英角ﾎﾟｯﾌﾟ体" pitchFamily="49" charset="-128"/>
                <a:cs typeface="ＭＳ Ｐゴシック" pitchFamily="50" charset="-128"/>
              </a:rPr>
              <a:t>ジェネリック医薬品</a:t>
            </a:r>
            <a:r>
              <a:rPr kumimoji="1" lang="ja-JP" sz="1800" b="0" i="0" u="none" strike="noStrike" cap="none" normalizeH="0" baseline="0" dirty="0" smtClean="0">
                <a:ln>
                  <a:noFill/>
                </a:ln>
                <a:solidFill>
                  <a:srgbClr val="000066"/>
                </a:solidFill>
                <a:effectLst/>
                <a:latin typeface="HG創英角ﾎﾟｯﾌﾟ体" pitchFamily="49" charset="-128"/>
                <a:ea typeface="HG創英角ﾎﾟｯﾌﾟ体" pitchFamily="49" charset="-128"/>
                <a:cs typeface="ＭＳ Ｐゴシック" pitchFamily="50" charset="-128"/>
              </a:rPr>
              <a:t>とは？</a:t>
            </a:r>
            <a:endParaRPr kumimoji="1" lang="ja-JP" sz="1800" b="0" i="0" u="none" strike="noStrike" cap="none" normalizeH="0" baseline="0" dirty="0" smtClean="0">
              <a:ln>
                <a:noFill/>
              </a:ln>
              <a:solidFill>
                <a:srgbClr val="000000"/>
              </a:solidFill>
              <a:effectLst/>
              <a:latin typeface="HG創英角ﾎﾟｯﾌﾟ体" pitchFamily="49" charset="-128"/>
              <a:ea typeface="HG創英角ﾎﾟｯﾌﾟ体" pitchFamily="49" charset="-128"/>
              <a:cs typeface="ＭＳ Ｐゴシック"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sz="1100" b="0" i="0" u="none" strike="noStrike" cap="none" normalizeH="0" baseline="-25000" dirty="0" smtClean="0">
                <a:ln>
                  <a:noFill/>
                </a:ln>
                <a:solidFill>
                  <a:srgbClr val="000000"/>
                </a:solidFill>
                <a:effectLst/>
                <a:latin typeface="ＭＳ ゴシック" pitchFamily="49" charset="-128"/>
                <a:ea typeface="ＭＳ ゴシック" pitchFamily="49" charset="-128"/>
                <a:cs typeface="ＭＳ Ｐゴシック" pitchFamily="50" charset="-128"/>
              </a:rPr>
              <a:t>                     くすり</a:t>
            </a:r>
          </a:p>
          <a:p>
            <a:pPr marL="0" marR="0" lvl="0" indent="0" algn="l" defTabSz="914400" rtl="0" eaLnBrk="1" fontAlgn="base" latinLnBrk="0" hangingPunct="1">
              <a:lnSpc>
                <a:spcPct val="100000"/>
              </a:lnSpc>
              <a:spcBef>
                <a:spcPct val="0"/>
              </a:spcBef>
              <a:spcAft>
                <a:spcPct val="0"/>
              </a:spcAft>
              <a:buClrTx/>
              <a:buSzTx/>
              <a:buFontTx/>
              <a:buNone/>
              <a:tabLst/>
            </a:pPr>
            <a:r>
              <a:rPr kumimoji="1" lang="ja-JP" sz="1600" b="0" i="0" u="none" strike="noStrike" cap="none" normalizeH="0" baseline="0" dirty="0" smtClean="0">
                <a:ln>
                  <a:noFill/>
                </a:ln>
                <a:solidFill>
                  <a:srgbClr val="000000"/>
                </a:solidFill>
                <a:effectLst/>
                <a:latin typeface="HGP創英角ﾎﾟｯﾌﾟ体" pitchFamily="50" charset="-128"/>
                <a:ea typeface="HGP創英角ﾎﾟｯﾌﾟ体" pitchFamily="50" charset="-128"/>
                <a:cs typeface="ＭＳ Ｐゴシック" pitchFamily="50" charset="-128"/>
              </a:rPr>
              <a:t>Ｑ．どんなお薬なの？</a:t>
            </a:r>
            <a:endParaRPr kumimoji="1" lang="en-US" altLang="ja-JP" sz="1600" b="0" i="0" u="none" strike="noStrike" cap="none" normalizeH="0" baseline="0" dirty="0" smtClean="0">
              <a:ln>
                <a:noFill/>
              </a:ln>
              <a:solidFill>
                <a:srgbClr val="000000"/>
              </a:solidFill>
              <a:effectLst/>
              <a:latin typeface="HGP創英角ﾎﾟｯﾌﾟ体" pitchFamily="50" charset="-128"/>
              <a:ea typeface="HGP創英角ﾎﾟｯﾌﾟ体" pitchFamily="50" charset="-128"/>
              <a:cs typeface="ＭＳ Ｐゴシック"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1" lang="ja-JP" sz="1600" b="0" i="0" u="none" strike="noStrike" cap="none" normalizeH="0" baseline="-25000" dirty="0" smtClean="0">
              <a:ln>
                <a:noFill/>
              </a:ln>
              <a:solidFill>
                <a:srgbClr val="000000"/>
              </a:solidFill>
              <a:effectLst/>
              <a:latin typeface="HGP創英角ﾎﾟｯﾌﾟ体" pitchFamily="50" charset="-128"/>
              <a:ea typeface="HGP創英角ﾎﾟｯﾌﾟ体" pitchFamily="50" charset="-128"/>
              <a:cs typeface="ＭＳ Ｐゴシック"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1" lang="en-US" altLang="ja-JP" sz="1000" b="0" i="0" u="none" strike="noStrike" cap="none" normalizeH="0" baseline="-25000" dirty="0" smtClean="0">
              <a:ln>
                <a:noFill/>
              </a:ln>
              <a:solidFill>
                <a:srgbClr val="000000"/>
              </a:solidFill>
              <a:effectLst/>
              <a:latin typeface="ＭＳ ゴシック" pitchFamily="49" charset="-128"/>
              <a:ea typeface="ＭＳ ゴシック" pitchFamily="49" charset="-128"/>
              <a:cs typeface="ＭＳ Ｐゴシック"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endParaRPr lang="en-US" altLang="ja-JP" sz="1000" baseline="-25000" smtClean="0">
              <a:solidFill>
                <a:srgbClr val="000000"/>
              </a:solidFill>
              <a:latin typeface="ＭＳ ゴシック" pitchFamily="49" charset="-128"/>
              <a:ea typeface="ＭＳ ゴシック" pitchFamily="49" charset="-128"/>
              <a:cs typeface="ＭＳ Ｐゴシック"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sz="1000" b="0" i="0" u="none" strike="noStrike" cap="none" normalizeH="0" baseline="-25000" dirty="0" smtClean="0">
                <a:ln>
                  <a:noFill/>
                </a:ln>
                <a:solidFill>
                  <a:srgbClr val="000000"/>
                </a:solidFill>
                <a:effectLst/>
                <a:latin typeface="ＭＳ ゴシック" pitchFamily="49" charset="-128"/>
                <a:ea typeface="ＭＳ ゴシック" pitchFamily="49" charset="-128"/>
                <a:cs typeface="ＭＳ Ｐゴシック" pitchFamily="50" charset="-128"/>
              </a:rPr>
              <a:t>　　　　　　　　　　　 いやくひん    　　こうはついやくひん　　    </a:t>
            </a:r>
            <a:r>
              <a:rPr kumimoji="1" lang="ja-JP" sz="1000" b="0" i="0" u="none" strike="noStrike" cap="none" normalizeH="0" baseline="-25000" dirty="0" err="1" smtClean="0">
                <a:ln>
                  <a:noFill/>
                </a:ln>
                <a:solidFill>
                  <a:srgbClr val="000000"/>
                </a:solidFill>
                <a:effectLst/>
                <a:latin typeface="ＭＳ ゴシック" pitchFamily="49" charset="-128"/>
                <a:ea typeface="ＭＳ ゴシック" pitchFamily="49" charset="-128"/>
                <a:cs typeface="ＭＳ Ｐゴシック" pitchFamily="50" charset="-128"/>
              </a:rPr>
              <a:t>よ</a:t>
            </a:r>
            <a:endParaRPr kumimoji="1" lang="ja-JP" sz="1000" b="0" i="0" u="none" strike="noStrike" cap="none" normalizeH="0" baseline="-25000" dirty="0" smtClean="0">
              <a:ln>
                <a:noFill/>
              </a:ln>
              <a:solidFill>
                <a:srgbClr val="000000"/>
              </a:solidFill>
              <a:effectLst/>
              <a:latin typeface="ＭＳ ゴシック" pitchFamily="49" charset="-128"/>
              <a:ea typeface="ＭＳ ゴシック" pitchFamily="49" charset="-128"/>
              <a:cs typeface="ＭＳ Ｐゴシック"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sz="1100" b="0" i="0" u="none" strike="noStrike" cap="none" normalizeH="0" baseline="-25000" dirty="0" smtClean="0">
                <a:ln>
                  <a:noFill/>
                </a:ln>
                <a:solidFill>
                  <a:srgbClr val="000000"/>
                </a:solidFill>
                <a:effectLst/>
                <a:latin typeface="ＭＳ ゴシック" pitchFamily="49" charset="-128"/>
                <a:ea typeface="ＭＳ ゴシック" pitchFamily="49" charset="-128"/>
                <a:cs typeface="ＭＳ Ｐゴシック" pitchFamily="50" charset="-128"/>
              </a:rPr>
              <a:t>　</a:t>
            </a:r>
            <a:r>
              <a:rPr kumimoji="1" lang="ja-JP" sz="1200" b="1" i="0" u="none" strike="noStrike" cap="none" normalizeH="0" baseline="0" dirty="0" smtClean="0">
                <a:ln>
                  <a:noFill/>
                </a:ln>
                <a:solidFill>
                  <a:srgbClr val="FF5050"/>
                </a:solidFill>
                <a:effectLst/>
                <a:latin typeface="ＭＳ Ｐゴシック" pitchFamily="50" charset="-128"/>
                <a:ea typeface="ＭＳ Ｐゴシック" pitchFamily="50" charset="-128"/>
                <a:cs typeface="ＭＳ Ｐゴシック" pitchFamily="50" charset="-128"/>
              </a:rPr>
              <a:t>ジェネリック医薬品</a:t>
            </a:r>
            <a:r>
              <a:rPr kumimoji="1" lang="ja-JP" sz="1200" b="1" i="0" u="none" strike="noStrike" cap="none" normalizeH="0" baseline="0" dirty="0" smtClean="0">
                <a:ln>
                  <a:noFill/>
                </a:ln>
                <a:solidFill>
                  <a:srgbClr val="000066"/>
                </a:solidFill>
                <a:effectLst/>
                <a:latin typeface="ＭＳ Ｐゴシック" pitchFamily="50" charset="-128"/>
                <a:ea typeface="ＭＳ Ｐゴシック" pitchFamily="50" charset="-128"/>
                <a:cs typeface="ＭＳ Ｐゴシック" pitchFamily="50" charset="-128"/>
              </a:rPr>
              <a:t>は、後発医薬品とも呼ばれ、</a:t>
            </a:r>
            <a:r>
              <a:rPr kumimoji="1" lang="ja-JP" sz="1200" b="0" i="0" u="none" strike="noStrike" cap="none" normalizeH="0" baseline="-25000" dirty="0" smtClean="0">
                <a:ln>
                  <a:noFill/>
                </a:ln>
                <a:solidFill>
                  <a:srgbClr val="000000"/>
                </a:solidFill>
                <a:effectLst/>
                <a:latin typeface="ＭＳ Ｐゴシック" pitchFamily="50" charset="-128"/>
                <a:ea typeface="ＭＳ Ｐゴシック" pitchFamily="50" charset="-128"/>
                <a:cs typeface="ＭＳ Ｐゴシック" pitchFamily="50" charset="-128"/>
              </a:rPr>
              <a:t>　　</a:t>
            </a:r>
            <a:r>
              <a:rPr kumimoji="1" lang="ja-JP" sz="1200" b="0" i="0" u="none" strike="noStrike" cap="none" normalizeH="0" baseline="-25000" dirty="0" smtClean="0">
                <a:ln>
                  <a:noFill/>
                </a:ln>
                <a:solidFill>
                  <a:srgbClr val="000000"/>
                </a:solidFill>
                <a:effectLst/>
                <a:latin typeface="ＭＳ ゴシック" pitchFamily="49" charset="-128"/>
                <a:ea typeface="ＭＳ ゴシック" pitchFamily="49" charset="-128"/>
                <a:cs typeface="ＭＳ Ｐゴシック" pitchFamily="50" charset="-128"/>
              </a:rPr>
              <a:t>　　 </a:t>
            </a:r>
          </a:p>
          <a:p>
            <a:pPr marL="0" marR="0" lvl="0" indent="0" algn="l" defTabSz="914400" rtl="0" eaLnBrk="1" fontAlgn="base" latinLnBrk="0" hangingPunct="1">
              <a:lnSpc>
                <a:spcPct val="100000"/>
              </a:lnSpc>
              <a:spcBef>
                <a:spcPct val="0"/>
              </a:spcBef>
              <a:spcAft>
                <a:spcPct val="0"/>
              </a:spcAft>
              <a:buClrTx/>
              <a:buSzTx/>
              <a:buFontTx/>
              <a:buNone/>
              <a:tabLst/>
            </a:pPr>
            <a:r>
              <a:rPr kumimoji="1" lang="ja-JP" sz="1000" b="0" i="0" u="none" strike="noStrike" cap="none" normalizeH="0" baseline="-25000" dirty="0" smtClean="0">
                <a:ln>
                  <a:noFill/>
                </a:ln>
                <a:solidFill>
                  <a:srgbClr val="000000"/>
                </a:solidFill>
                <a:effectLst/>
                <a:latin typeface="ＭＳ ゴシック" pitchFamily="49" charset="-128"/>
                <a:ea typeface="ＭＳ ゴシック" pitchFamily="49" charset="-128"/>
                <a:cs typeface="ＭＳ Ｐゴシック" pitchFamily="50" charset="-128"/>
              </a:rPr>
              <a:t> せんぱつ</a:t>
            </a:r>
            <a:r>
              <a:rPr kumimoji="1" lang="ja-JP" sz="1000" b="0" i="0" u="none" strike="noStrike" cap="none" normalizeH="0" baseline="-25000" dirty="0" err="1" smtClean="0">
                <a:ln>
                  <a:noFill/>
                </a:ln>
                <a:solidFill>
                  <a:srgbClr val="000000"/>
                </a:solidFill>
                <a:effectLst/>
                <a:latin typeface="ＭＳ ゴシック" pitchFamily="49" charset="-128"/>
                <a:ea typeface="ＭＳ ゴシック" pitchFamily="49" charset="-128"/>
                <a:cs typeface="ＭＳ Ｐゴシック" pitchFamily="50" charset="-128"/>
              </a:rPr>
              <a:t>い</a:t>
            </a:r>
            <a:r>
              <a:rPr kumimoji="1" lang="ja-JP" sz="1000" b="0" i="0" u="none" strike="noStrike" cap="none" normalizeH="0" baseline="-25000" dirty="0" smtClean="0">
                <a:ln>
                  <a:noFill/>
                </a:ln>
                <a:solidFill>
                  <a:srgbClr val="000000"/>
                </a:solidFill>
                <a:effectLst/>
                <a:latin typeface="ＭＳ ゴシック" pitchFamily="49" charset="-128"/>
                <a:ea typeface="ＭＳ ゴシック" pitchFamily="49" charset="-128"/>
                <a:cs typeface="ＭＳ Ｐゴシック" pitchFamily="50" charset="-128"/>
              </a:rPr>
              <a:t>やくひん　 しんやく      とっきょ　   き　  　　 あと</a:t>
            </a:r>
            <a:endParaRPr kumimoji="1" lang="ja-JP" sz="1000" b="0" i="0" u="none" strike="noStrike" cap="none" normalizeH="0" baseline="0" dirty="0" smtClean="0">
              <a:ln>
                <a:noFill/>
              </a:ln>
              <a:solidFill>
                <a:srgbClr val="000000"/>
              </a:solidFill>
              <a:effectLst/>
              <a:latin typeface="ＭＳ ゴシック" pitchFamily="49" charset="-128"/>
              <a:ea typeface="ＭＳ ゴシック" pitchFamily="49" charset="-128"/>
              <a:cs typeface="ＭＳ Ｐゴシック"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sz="1200" b="1" i="0" u="none" strike="noStrike" cap="none" normalizeH="0" baseline="0" dirty="0" smtClean="0">
                <a:ln>
                  <a:noFill/>
                </a:ln>
                <a:solidFill>
                  <a:srgbClr val="FF5050"/>
                </a:solidFill>
                <a:effectLst/>
                <a:latin typeface="ＭＳ Ｐゴシック" pitchFamily="50" charset="-128"/>
                <a:ea typeface="ＭＳ Ｐゴシック" pitchFamily="50" charset="-128"/>
                <a:cs typeface="ＭＳ Ｐゴシック" pitchFamily="50" charset="-128"/>
              </a:rPr>
              <a:t>先発医薬品（新薬）の特許が切れた後につくられ</a:t>
            </a:r>
          </a:p>
          <a:p>
            <a:pPr marL="0" marR="0" lvl="0" indent="0" algn="l" defTabSz="914400" rtl="0" eaLnBrk="1" fontAlgn="base" latinLnBrk="0" hangingPunct="1">
              <a:lnSpc>
                <a:spcPct val="100000"/>
              </a:lnSpc>
              <a:spcBef>
                <a:spcPct val="0"/>
              </a:spcBef>
              <a:spcAft>
                <a:spcPct val="0"/>
              </a:spcAft>
              <a:buClrTx/>
              <a:buSzTx/>
              <a:buFontTx/>
              <a:buNone/>
              <a:tabLst/>
            </a:pPr>
            <a:r>
              <a:rPr kumimoji="1" lang="ja-JP" sz="1000" b="0" i="0" u="none" strike="noStrike" cap="none" normalizeH="0" baseline="-25000" dirty="0" smtClean="0">
                <a:ln>
                  <a:noFill/>
                </a:ln>
                <a:solidFill>
                  <a:srgbClr val="000000"/>
                </a:solidFill>
                <a:effectLst/>
                <a:latin typeface="ＭＳ ゴシック" pitchFamily="49" charset="-128"/>
                <a:ea typeface="ＭＳ ゴシック" pitchFamily="49" charset="-128"/>
                <a:cs typeface="ＭＳ Ｐゴシック" pitchFamily="50" charset="-128"/>
              </a:rPr>
              <a:t> 　くすり</a:t>
            </a:r>
          </a:p>
          <a:p>
            <a:pPr marL="0" marR="0" lvl="0" indent="0" algn="l" defTabSz="914400" rtl="0" eaLnBrk="1" fontAlgn="base" latinLnBrk="0" hangingPunct="1">
              <a:lnSpc>
                <a:spcPct val="100000"/>
              </a:lnSpc>
              <a:spcBef>
                <a:spcPct val="0"/>
              </a:spcBef>
              <a:spcAft>
                <a:spcPct val="0"/>
              </a:spcAft>
              <a:buClrTx/>
              <a:buSzTx/>
              <a:buFontTx/>
              <a:buNone/>
              <a:tabLst/>
            </a:pPr>
            <a:r>
              <a:rPr kumimoji="1" lang="ja-JP" sz="1200" b="1" i="0" u="none" strike="noStrike" cap="none" normalizeH="0" baseline="0" dirty="0" smtClean="0">
                <a:ln>
                  <a:noFill/>
                </a:ln>
                <a:solidFill>
                  <a:srgbClr val="FF5050"/>
                </a:solidFill>
                <a:effectLst/>
                <a:latin typeface="ＭＳ Ｐゴシック" pitchFamily="50" charset="-128"/>
                <a:ea typeface="ＭＳ Ｐゴシック" pitchFamily="50" charset="-128"/>
                <a:cs typeface="ＭＳ Ｐゴシック" pitchFamily="50" charset="-128"/>
              </a:rPr>
              <a:t>た薬</a:t>
            </a:r>
            <a:r>
              <a:rPr kumimoji="1" lang="ja-JP" sz="1200" b="1" i="0" u="none" strike="noStrike" cap="none" normalizeH="0" baseline="0" dirty="0" smtClean="0">
                <a:ln>
                  <a:noFill/>
                </a:ln>
                <a:solidFill>
                  <a:srgbClr val="000066"/>
                </a:solidFill>
                <a:effectLst/>
                <a:latin typeface="ＭＳ Ｐゴシック" pitchFamily="50" charset="-128"/>
                <a:ea typeface="ＭＳ Ｐゴシック" pitchFamily="50" charset="-128"/>
                <a:cs typeface="ＭＳ Ｐゴシック" pitchFamily="50" charset="-128"/>
              </a:rPr>
              <a:t>です。</a:t>
            </a:r>
          </a:p>
          <a:p>
            <a:pPr marL="0" marR="0" lvl="0" indent="0" algn="l" defTabSz="914400" rtl="0" eaLnBrk="1" fontAlgn="base" latinLnBrk="0" hangingPunct="1">
              <a:lnSpc>
                <a:spcPct val="100000"/>
              </a:lnSpc>
              <a:spcBef>
                <a:spcPct val="0"/>
              </a:spcBef>
              <a:spcAft>
                <a:spcPct val="0"/>
              </a:spcAft>
              <a:buClrTx/>
              <a:buSzTx/>
              <a:buFontTx/>
              <a:buNone/>
              <a:tabLst/>
            </a:pPr>
            <a:endParaRPr kumimoji="1" lang="ja-JP" sz="600" b="1" i="0" u="none" strike="noStrike" cap="none" normalizeH="0" baseline="0" dirty="0" smtClean="0">
              <a:ln>
                <a:noFill/>
              </a:ln>
              <a:solidFill>
                <a:srgbClr val="000066"/>
              </a:solidFill>
              <a:effectLst/>
              <a:latin typeface="ＭＳ Ｐゴシック" pitchFamily="50" charset="-128"/>
              <a:ea typeface="ＭＳ Ｐゴシック" pitchFamily="50" charset="-128"/>
              <a:cs typeface="ＭＳ Ｐゴシック"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sz="600" b="0" i="0" u="none" strike="noStrike" cap="none" normalizeH="0" baseline="0" dirty="0" smtClean="0">
                <a:ln>
                  <a:noFill/>
                </a:ln>
                <a:solidFill>
                  <a:srgbClr val="000000"/>
                </a:solidFill>
                <a:effectLst/>
                <a:latin typeface="ＭＳ Ｐゴシック" pitchFamily="50" charset="-128"/>
                <a:ea typeface="ＭＳ Ｐゴシック" pitchFamily="50" charset="-128"/>
                <a:cs typeface="ＭＳ Ｐゴシック" pitchFamily="50" charset="-128"/>
              </a:rPr>
              <a:t>　　　　　　　き　　　　　　め　　　　　　　　だいじょうぶ</a:t>
            </a:r>
          </a:p>
          <a:p>
            <a:pPr marL="0" marR="0" lvl="0" indent="0" algn="l" defTabSz="914400" rtl="0" eaLnBrk="1" fontAlgn="base" latinLnBrk="0" hangingPunct="1">
              <a:lnSpc>
                <a:spcPct val="100000"/>
              </a:lnSpc>
              <a:spcBef>
                <a:spcPct val="0"/>
              </a:spcBef>
              <a:spcAft>
                <a:spcPct val="0"/>
              </a:spcAft>
              <a:buClrTx/>
              <a:buSzTx/>
              <a:buFontTx/>
              <a:buNone/>
              <a:tabLst/>
            </a:pPr>
            <a:r>
              <a:rPr kumimoji="1" lang="ja-JP" sz="1600" b="0" i="0" u="none" strike="noStrike" cap="none" normalizeH="0" baseline="0" dirty="0" smtClean="0">
                <a:ln>
                  <a:noFill/>
                </a:ln>
                <a:solidFill>
                  <a:srgbClr val="000000"/>
                </a:solidFill>
                <a:effectLst/>
                <a:latin typeface="HGP創英角ﾎﾟｯﾌﾟ体" pitchFamily="50" charset="-128"/>
                <a:ea typeface="HGP創英角ﾎﾟｯﾌﾟ体" pitchFamily="50" charset="-128"/>
                <a:cs typeface="ＭＳ Ｐゴシック" pitchFamily="50" charset="-128"/>
              </a:rPr>
              <a:t>Ｑ．効き目は大丈夫？</a:t>
            </a:r>
            <a:endParaRPr kumimoji="1" lang="ja-JP" sz="1600" b="0" i="0" u="none" strike="noStrike" cap="none" normalizeH="0" baseline="-25000" dirty="0" smtClean="0">
              <a:ln>
                <a:noFill/>
              </a:ln>
              <a:solidFill>
                <a:srgbClr val="000000"/>
              </a:solidFill>
              <a:effectLst/>
              <a:latin typeface="HGP創英角ﾎﾟｯﾌﾟ体" pitchFamily="50" charset="-128"/>
              <a:ea typeface="HGP創英角ﾎﾟｯﾌﾟ体" pitchFamily="50" charset="-128"/>
              <a:cs typeface="ＭＳ Ｐゴシック"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sz="1000" b="0" i="0" u="none" strike="noStrike" cap="none" normalizeH="0" baseline="-25000" dirty="0" smtClean="0">
                <a:ln>
                  <a:noFill/>
                </a:ln>
                <a:solidFill>
                  <a:srgbClr val="000000"/>
                </a:solidFill>
                <a:effectLst/>
                <a:latin typeface="ＭＳ ゴシック" pitchFamily="49" charset="-128"/>
                <a:ea typeface="ＭＳ ゴシック" pitchFamily="49" charset="-128"/>
                <a:cs typeface="ＭＳ Ｐゴシック" pitchFamily="50" charset="-128"/>
              </a:rPr>
              <a:t>  　　　　　　　　　   いやくひん　  　　 せんぱつ</a:t>
            </a:r>
            <a:r>
              <a:rPr kumimoji="1" lang="ja-JP" sz="1000" b="0" i="0" u="none" strike="noStrike" cap="none" normalizeH="0" baseline="-25000" dirty="0" err="1" smtClean="0">
                <a:ln>
                  <a:noFill/>
                </a:ln>
                <a:solidFill>
                  <a:srgbClr val="000000"/>
                </a:solidFill>
                <a:effectLst/>
                <a:latin typeface="ＭＳ ゴシック" pitchFamily="49" charset="-128"/>
                <a:ea typeface="ＭＳ ゴシック" pitchFamily="49" charset="-128"/>
                <a:cs typeface="ＭＳ Ｐゴシック" pitchFamily="50" charset="-128"/>
              </a:rPr>
              <a:t>い</a:t>
            </a:r>
            <a:r>
              <a:rPr kumimoji="1" lang="ja-JP" sz="1000" b="0" i="0" u="none" strike="noStrike" cap="none" normalizeH="0" baseline="-25000" dirty="0" smtClean="0">
                <a:ln>
                  <a:noFill/>
                </a:ln>
                <a:solidFill>
                  <a:srgbClr val="000000"/>
                </a:solidFill>
                <a:effectLst/>
                <a:latin typeface="ＭＳ ゴシック" pitchFamily="49" charset="-128"/>
                <a:ea typeface="ＭＳ ゴシック" pitchFamily="49" charset="-128"/>
                <a:cs typeface="ＭＳ Ｐゴシック" pitchFamily="50" charset="-128"/>
              </a:rPr>
              <a:t>やくひん  　おな   せいぶ</a:t>
            </a:r>
            <a:r>
              <a:rPr kumimoji="1" lang="ja-JP" sz="1000" b="0" i="0" u="none" strike="noStrike" cap="none" normalizeH="0" baseline="-25000" dirty="0" err="1" smtClean="0">
                <a:ln>
                  <a:noFill/>
                </a:ln>
                <a:solidFill>
                  <a:srgbClr val="000000"/>
                </a:solidFill>
                <a:effectLst/>
                <a:latin typeface="ＭＳ ゴシック" pitchFamily="49" charset="-128"/>
                <a:ea typeface="ＭＳ ゴシック" pitchFamily="49" charset="-128"/>
                <a:cs typeface="ＭＳ Ｐゴシック" pitchFamily="50" charset="-128"/>
              </a:rPr>
              <a:t>ん</a:t>
            </a:r>
            <a:endParaRPr kumimoji="1" lang="ja-JP" sz="1000" b="0" i="0" u="none" strike="noStrike" cap="none" normalizeH="0" baseline="-25000" dirty="0" smtClean="0">
              <a:ln>
                <a:noFill/>
              </a:ln>
              <a:solidFill>
                <a:srgbClr val="000000"/>
              </a:solidFill>
              <a:effectLst/>
              <a:latin typeface="ＭＳ ゴシック" pitchFamily="49" charset="-128"/>
              <a:ea typeface="ＭＳ ゴシック" pitchFamily="49" charset="-128"/>
              <a:cs typeface="ＭＳ Ｐゴシック"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sz="1200" b="1" i="0" u="none" strike="noStrike" cap="none" normalizeH="0" baseline="0" dirty="0" smtClean="0">
                <a:ln>
                  <a:noFill/>
                </a:ln>
                <a:solidFill>
                  <a:srgbClr val="000066"/>
                </a:solidFill>
                <a:effectLst/>
                <a:latin typeface="ＭＳ Ｐゴシック" pitchFamily="50" charset="-128"/>
                <a:ea typeface="ＭＳ Ｐゴシック" pitchFamily="50" charset="-128"/>
                <a:cs typeface="ＭＳ Ｐゴシック" pitchFamily="50" charset="-128"/>
              </a:rPr>
              <a:t>　ジェネリック医薬品は、先発医薬品と同じ成分</a:t>
            </a:r>
          </a:p>
          <a:p>
            <a:pPr marL="0" marR="0" lvl="0" indent="0" algn="l" defTabSz="914400" rtl="0" eaLnBrk="1" fontAlgn="base" latinLnBrk="0" hangingPunct="1">
              <a:lnSpc>
                <a:spcPct val="100000"/>
              </a:lnSpc>
              <a:spcBef>
                <a:spcPct val="0"/>
              </a:spcBef>
              <a:spcAft>
                <a:spcPct val="0"/>
              </a:spcAft>
              <a:buClrTx/>
              <a:buSzTx/>
              <a:buFontTx/>
              <a:buNone/>
              <a:tabLst/>
            </a:pPr>
            <a:r>
              <a:rPr kumimoji="1" lang="ja-JP" sz="1000" b="0" i="0" u="none" strike="noStrike" cap="none" normalizeH="0" baseline="-25000" dirty="0" smtClean="0">
                <a:ln>
                  <a:noFill/>
                </a:ln>
                <a:solidFill>
                  <a:srgbClr val="000000"/>
                </a:solidFill>
                <a:effectLst/>
                <a:latin typeface="ＭＳ ゴシック" pitchFamily="49" charset="-128"/>
                <a:ea typeface="ＭＳ ゴシック" pitchFamily="49" charset="-128"/>
                <a:cs typeface="ＭＳ Ｐゴシック" pitchFamily="50" charset="-128"/>
              </a:rPr>
              <a:t>  　おな りょう ふく  くすり　 　げんせい 　 しんさ　　　　　　　　　 </a:t>
            </a:r>
            <a:r>
              <a:rPr kumimoji="1" lang="ja-JP" sz="1000" b="0" i="0" u="none" strike="noStrike" cap="none" normalizeH="0" baseline="-25000" dirty="0" err="1" smtClean="0">
                <a:ln>
                  <a:noFill/>
                </a:ln>
                <a:solidFill>
                  <a:srgbClr val="000000"/>
                </a:solidFill>
                <a:effectLst/>
                <a:latin typeface="ＭＳ ゴシック" pitchFamily="49" charset="-128"/>
                <a:ea typeface="ＭＳ ゴシック" pitchFamily="49" charset="-128"/>
                <a:cs typeface="ＭＳ Ｐゴシック" pitchFamily="50" charset="-128"/>
              </a:rPr>
              <a:t>つか</a:t>
            </a:r>
            <a:endParaRPr kumimoji="1" lang="ja-JP" sz="1000" b="0" i="0" u="none" strike="noStrike" cap="none" normalizeH="0" baseline="-25000" dirty="0" smtClean="0">
              <a:ln>
                <a:noFill/>
              </a:ln>
              <a:solidFill>
                <a:srgbClr val="000000"/>
              </a:solidFill>
              <a:effectLst/>
              <a:latin typeface="ＭＳ ゴシック" pitchFamily="49" charset="-128"/>
              <a:ea typeface="ＭＳ ゴシック" pitchFamily="49" charset="-128"/>
              <a:cs typeface="ＭＳ Ｐゴシック"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sz="1200" b="1" i="0" u="none" strike="noStrike" cap="none" normalizeH="0" baseline="0" dirty="0" smtClean="0">
                <a:ln>
                  <a:noFill/>
                </a:ln>
                <a:solidFill>
                  <a:srgbClr val="000066"/>
                </a:solidFill>
                <a:effectLst/>
                <a:latin typeface="ＭＳ Ｐゴシック" pitchFamily="50" charset="-128"/>
                <a:ea typeface="ＭＳ Ｐゴシック" pitchFamily="50" charset="-128"/>
                <a:cs typeface="ＭＳ Ｐゴシック" pitchFamily="50" charset="-128"/>
              </a:rPr>
              <a:t>を同じ量含む薬で、</a:t>
            </a:r>
            <a:r>
              <a:rPr kumimoji="1" lang="ja-JP" sz="1200" b="1" i="0" u="none" strike="noStrike" cap="none" normalizeH="0" baseline="0" dirty="0" smtClean="0">
                <a:ln>
                  <a:noFill/>
                </a:ln>
                <a:solidFill>
                  <a:srgbClr val="FF5050"/>
                </a:solidFill>
                <a:effectLst/>
                <a:latin typeface="ＭＳ Ｐゴシック" pitchFamily="50" charset="-128"/>
                <a:ea typeface="ＭＳ Ｐゴシック" pitchFamily="50" charset="-128"/>
                <a:cs typeface="ＭＳ Ｐゴシック" pitchFamily="50" charset="-128"/>
              </a:rPr>
              <a:t>厳正に審査したもの</a:t>
            </a:r>
            <a:r>
              <a:rPr kumimoji="1" lang="ja-JP" sz="1200" b="1" i="0" u="none" strike="noStrike" cap="none" normalizeH="0" baseline="0" dirty="0" smtClean="0">
                <a:ln>
                  <a:noFill/>
                </a:ln>
                <a:solidFill>
                  <a:srgbClr val="000066"/>
                </a:solidFill>
                <a:effectLst/>
                <a:latin typeface="ＭＳ Ｐゴシック" pitchFamily="50" charset="-128"/>
                <a:ea typeface="ＭＳ Ｐゴシック" pitchFamily="50" charset="-128"/>
                <a:cs typeface="ＭＳ Ｐゴシック" pitchFamily="50" charset="-128"/>
              </a:rPr>
              <a:t>が使</a:t>
            </a:r>
            <a:r>
              <a:rPr kumimoji="1" lang="ja-JP" sz="1200" b="1" i="0" u="none" strike="noStrike" cap="none" normalizeH="0" baseline="0" dirty="0" err="1" smtClean="0">
                <a:ln>
                  <a:noFill/>
                </a:ln>
                <a:solidFill>
                  <a:srgbClr val="000066"/>
                </a:solidFill>
                <a:effectLst/>
                <a:latin typeface="ＭＳ Ｐゴシック" pitchFamily="50" charset="-128"/>
                <a:ea typeface="ＭＳ Ｐゴシック" pitchFamily="50" charset="-128"/>
                <a:cs typeface="ＭＳ Ｐゴシック" pitchFamily="50" charset="-128"/>
              </a:rPr>
              <a:t>わ</a:t>
            </a:r>
            <a:endParaRPr kumimoji="1" lang="ja-JP" sz="1200" b="1" i="0" u="none" strike="noStrike" cap="none" normalizeH="0" baseline="0" dirty="0" smtClean="0">
              <a:ln>
                <a:noFill/>
              </a:ln>
              <a:solidFill>
                <a:srgbClr val="000066"/>
              </a:solidFill>
              <a:effectLst/>
              <a:latin typeface="ＭＳ Ｐゴシック" pitchFamily="50" charset="-128"/>
              <a:ea typeface="ＭＳ Ｐゴシック" pitchFamily="50" charset="-128"/>
              <a:cs typeface="ＭＳ Ｐゴシック"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1" lang="ja-JP" sz="1000" b="0" i="0" u="none" strike="noStrike" cap="none" normalizeH="0" baseline="-25000" dirty="0" smtClean="0">
              <a:ln>
                <a:noFill/>
              </a:ln>
              <a:solidFill>
                <a:srgbClr val="000000"/>
              </a:solidFill>
              <a:effectLst/>
              <a:latin typeface="ＭＳ ゴシック" pitchFamily="49" charset="-128"/>
              <a:ea typeface="ＭＳ ゴシック" pitchFamily="49" charset="-128"/>
              <a:cs typeface="ＭＳ Ｐゴシック"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sz="1200" b="1" i="0" u="none" strike="noStrike" cap="none" normalizeH="0" baseline="0" dirty="0" err="1" smtClean="0">
                <a:ln>
                  <a:noFill/>
                </a:ln>
                <a:solidFill>
                  <a:srgbClr val="000066"/>
                </a:solidFill>
                <a:effectLst/>
                <a:latin typeface="ＭＳ Ｐゴシック" pitchFamily="50" charset="-128"/>
                <a:ea typeface="ＭＳ Ｐゴシック" pitchFamily="50" charset="-128"/>
                <a:cs typeface="ＭＳ Ｐゴシック" pitchFamily="50" charset="-128"/>
              </a:rPr>
              <a:t>れて</a:t>
            </a:r>
            <a:r>
              <a:rPr kumimoji="1" lang="ja-JP" sz="1200" b="1" i="0" u="none" strike="noStrike" cap="none" normalizeH="0" baseline="0" dirty="0" smtClean="0">
                <a:ln>
                  <a:noFill/>
                </a:ln>
                <a:solidFill>
                  <a:srgbClr val="000066"/>
                </a:solidFill>
                <a:effectLst/>
                <a:latin typeface="ＭＳ Ｐゴシック" pitchFamily="50" charset="-128"/>
                <a:ea typeface="ＭＳ Ｐゴシック" pitchFamily="50" charset="-128"/>
                <a:cs typeface="ＭＳ Ｐゴシック" pitchFamily="50" charset="-128"/>
              </a:rPr>
              <a:t>います。</a:t>
            </a:r>
          </a:p>
          <a:p>
            <a:pPr marL="0" marR="0" lvl="0" indent="0" algn="l" defTabSz="914400" rtl="0" eaLnBrk="1" fontAlgn="base" latinLnBrk="0" hangingPunct="1">
              <a:lnSpc>
                <a:spcPct val="100000"/>
              </a:lnSpc>
              <a:spcBef>
                <a:spcPct val="0"/>
              </a:spcBef>
              <a:spcAft>
                <a:spcPct val="0"/>
              </a:spcAft>
              <a:buClrTx/>
              <a:buSzTx/>
              <a:buFontTx/>
              <a:buNone/>
              <a:tabLst/>
            </a:pPr>
            <a:r>
              <a:rPr kumimoji="1" lang="ja-JP" sz="1000" b="0" i="0" u="none" strike="noStrike" cap="none" normalizeH="0" baseline="-25000" dirty="0" smtClean="0">
                <a:ln>
                  <a:noFill/>
                </a:ln>
                <a:solidFill>
                  <a:srgbClr val="000000"/>
                </a:solidFill>
                <a:effectLst/>
                <a:latin typeface="ＭＳ ゴシック" pitchFamily="49" charset="-128"/>
                <a:ea typeface="ＭＳ ゴシック" pitchFamily="49" charset="-128"/>
                <a:cs typeface="ＭＳ Ｐゴシック" pitchFamily="50" charset="-128"/>
              </a:rPr>
              <a:t>　　　　　　　　 　　　いやくひん　　 せんぱつ</a:t>
            </a:r>
            <a:r>
              <a:rPr kumimoji="1" lang="ja-JP" sz="1000" b="0" i="0" u="none" strike="noStrike" cap="none" normalizeH="0" baseline="-25000" dirty="0" err="1" smtClean="0">
                <a:ln>
                  <a:noFill/>
                </a:ln>
                <a:solidFill>
                  <a:srgbClr val="000000"/>
                </a:solidFill>
                <a:effectLst/>
                <a:latin typeface="ＭＳ ゴシック" pitchFamily="49" charset="-128"/>
                <a:ea typeface="ＭＳ ゴシック" pitchFamily="49" charset="-128"/>
                <a:cs typeface="ＭＳ Ｐゴシック" pitchFamily="50" charset="-128"/>
              </a:rPr>
              <a:t>い</a:t>
            </a:r>
            <a:r>
              <a:rPr kumimoji="1" lang="ja-JP" sz="1000" b="0" i="0" u="none" strike="noStrike" cap="none" normalizeH="0" baseline="-25000" dirty="0" smtClean="0">
                <a:ln>
                  <a:noFill/>
                </a:ln>
                <a:solidFill>
                  <a:srgbClr val="000000"/>
                </a:solidFill>
                <a:effectLst/>
                <a:latin typeface="ＭＳ ゴシック" pitchFamily="49" charset="-128"/>
                <a:ea typeface="ＭＳ ゴシック" pitchFamily="49" charset="-128"/>
                <a:cs typeface="ＭＳ Ｐゴシック" pitchFamily="50" charset="-128"/>
              </a:rPr>
              <a:t>やくひん 　　　ひんしつ</a:t>
            </a:r>
          </a:p>
          <a:p>
            <a:pPr marL="0" marR="0" lvl="0" indent="0" algn="l" defTabSz="914400" rtl="0" eaLnBrk="1" fontAlgn="base" latinLnBrk="0" hangingPunct="1">
              <a:lnSpc>
                <a:spcPct val="100000"/>
              </a:lnSpc>
              <a:spcBef>
                <a:spcPct val="0"/>
              </a:spcBef>
              <a:spcAft>
                <a:spcPct val="0"/>
              </a:spcAft>
              <a:buClrTx/>
              <a:buSzTx/>
              <a:buFontTx/>
              <a:buNone/>
              <a:tabLst/>
            </a:pPr>
            <a:r>
              <a:rPr kumimoji="1" lang="ja-JP" sz="1200" b="1" i="0" u="none" strike="noStrike" cap="none" normalizeH="0" baseline="0" dirty="0" smtClean="0">
                <a:ln>
                  <a:noFill/>
                </a:ln>
                <a:solidFill>
                  <a:srgbClr val="000066"/>
                </a:solidFill>
                <a:effectLst/>
                <a:latin typeface="ＭＳ Ｐゴシック" pitchFamily="50" charset="-128"/>
                <a:ea typeface="ＭＳ Ｐゴシック" pitchFamily="50" charset="-128"/>
                <a:cs typeface="ＭＳ Ｐゴシック" pitchFamily="50" charset="-128"/>
              </a:rPr>
              <a:t>　ジェネリック医薬品と先発医薬品は、</a:t>
            </a:r>
            <a:r>
              <a:rPr kumimoji="1" lang="ja-JP" sz="1200" b="1" i="0" u="none" strike="noStrike" cap="none" normalizeH="0" baseline="0" dirty="0" smtClean="0">
                <a:ln>
                  <a:noFill/>
                </a:ln>
                <a:solidFill>
                  <a:srgbClr val="FF5050"/>
                </a:solidFill>
                <a:effectLst/>
                <a:latin typeface="ＭＳ Ｐゴシック" pitchFamily="50" charset="-128"/>
                <a:ea typeface="ＭＳ Ｐゴシック" pitchFamily="50" charset="-128"/>
                <a:cs typeface="ＭＳ Ｐゴシック" pitchFamily="50" charset="-128"/>
              </a:rPr>
              <a:t>品質や</a:t>
            </a:r>
          </a:p>
          <a:p>
            <a:pPr marL="0" marR="0" lvl="0" indent="0" algn="l" defTabSz="914400" rtl="0" eaLnBrk="1" fontAlgn="base" latinLnBrk="0" hangingPunct="1">
              <a:lnSpc>
                <a:spcPct val="100000"/>
              </a:lnSpc>
              <a:spcBef>
                <a:spcPct val="0"/>
              </a:spcBef>
              <a:spcAft>
                <a:spcPct val="0"/>
              </a:spcAft>
              <a:buClrTx/>
              <a:buSzTx/>
              <a:buFontTx/>
              <a:buNone/>
              <a:tabLst/>
            </a:pPr>
            <a:r>
              <a:rPr kumimoji="1" lang="ja-JP" sz="1000" b="0" i="0" u="none" strike="noStrike" cap="none" normalizeH="0" baseline="-25000" dirty="0" smtClean="0">
                <a:ln>
                  <a:noFill/>
                </a:ln>
                <a:solidFill>
                  <a:srgbClr val="000000"/>
                </a:solidFill>
                <a:effectLst/>
                <a:latin typeface="ＭＳ ゴシック" pitchFamily="49" charset="-128"/>
                <a:ea typeface="ＭＳ ゴシック" pitchFamily="49" charset="-128"/>
                <a:cs typeface="ＭＳ Ｐゴシック" pitchFamily="50" charset="-128"/>
              </a:rPr>
              <a:t> き　　 め　　あんぜん</a:t>
            </a:r>
            <a:r>
              <a:rPr kumimoji="1" lang="ja-JP" sz="1000" b="0" i="0" u="none" strike="noStrike" cap="none" normalizeH="0" baseline="-25000" dirty="0" err="1" smtClean="0">
                <a:ln>
                  <a:noFill/>
                </a:ln>
                <a:solidFill>
                  <a:srgbClr val="000000"/>
                </a:solidFill>
                <a:effectLst/>
                <a:latin typeface="ＭＳ ゴシック" pitchFamily="49" charset="-128"/>
                <a:ea typeface="ＭＳ ゴシック" pitchFamily="49" charset="-128"/>
                <a:cs typeface="ＭＳ Ｐゴシック" pitchFamily="50" charset="-128"/>
              </a:rPr>
              <a:t>せい</a:t>
            </a:r>
            <a:r>
              <a:rPr kumimoji="1" lang="ja-JP" sz="1000" b="0" i="0" u="none" strike="noStrike" cap="none" normalizeH="0" baseline="-25000" dirty="0" smtClean="0">
                <a:ln>
                  <a:noFill/>
                </a:ln>
                <a:solidFill>
                  <a:srgbClr val="000000"/>
                </a:solidFill>
                <a:effectLst/>
                <a:latin typeface="ＭＳ ゴシック" pitchFamily="49" charset="-128"/>
                <a:ea typeface="ＭＳ ゴシック" pitchFamily="49" charset="-128"/>
                <a:cs typeface="ＭＳ Ｐゴシック" pitchFamily="50" charset="-128"/>
              </a:rPr>
              <a:t> 　 </a:t>
            </a:r>
            <a:r>
              <a:rPr kumimoji="1" lang="ja-JP" sz="1000" b="0" i="0" u="none" strike="noStrike" cap="none" normalizeH="0" baseline="-25000" dirty="0" err="1" smtClean="0">
                <a:ln>
                  <a:noFill/>
                </a:ln>
                <a:solidFill>
                  <a:srgbClr val="000000"/>
                </a:solidFill>
                <a:effectLst/>
                <a:latin typeface="ＭＳ ゴシック" pitchFamily="49" charset="-128"/>
                <a:ea typeface="ＭＳ ゴシック" pitchFamily="49" charset="-128"/>
                <a:cs typeface="ＭＳ Ｐゴシック" pitchFamily="50" charset="-128"/>
              </a:rPr>
              <a:t>おな</a:t>
            </a:r>
            <a:endParaRPr kumimoji="1" lang="ja-JP" sz="1000" b="0" i="0" u="none" strike="noStrike" cap="none" normalizeH="0" baseline="-25000" dirty="0" smtClean="0">
              <a:ln>
                <a:noFill/>
              </a:ln>
              <a:solidFill>
                <a:srgbClr val="000000"/>
              </a:solidFill>
              <a:effectLst/>
              <a:latin typeface="ＭＳ ゴシック" pitchFamily="49" charset="-128"/>
              <a:ea typeface="ＭＳ ゴシック" pitchFamily="49" charset="-128"/>
              <a:cs typeface="ＭＳ Ｐゴシック"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sz="1200" b="1" i="0" u="none" strike="noStrike" cap="none" normalizeH="0" baseline="0" dirty="0" smtClean="0">
                <a:ln>
                  <a:noFill/>
                </a:ln>
                <a:solidFill>
                  <a:srgbClr val="FF5050"/>
                </a:solidFill>
                <a:effectLst/>
                <a:latin typeface="ＭＳ Ｐゴシック" pitchFamily="50" charset="-128"/>
                <a:ea typeface="ＭＳ Ｐゴシック" pitchFamily="50" charset="-128"/>
                <a:cs typeface="ＭＳ Ｐゴシック" pitchFamily="50" charset="-128"/>
              </a:rPr>
              <a:t>効き目、安全性が同じ</a:t>
            </a:r>
            <a:r>
              <a:rPr kumimoji="1" lang="ja-JP" sz="1200" b="1" i="0" u="none" strike="noStrike" cap="none" normalizeH="0" baseline="0" dirty="0" smtClean="0">
                <a:ln>
                  <a:noFill/>
                </a:ln>
                <a:solidFill>
                  <a:srgbClr val="000066"/>
                </a:solidFill>
                <a:effectLst/>
                <a:latin typeface="ＭＳ Ｐゴシック" pitchFamily="50" charset="-128"/>
                <a:ea typeface="ＭＳ Ｐゴシック" pitchFamily="50" charset="-128"/>
                <a:cs typeface="ＭＳ Ｐゴシック" pitchFamily="50" charset="-128"/>
              </a:rPr>
              <a:t>です。</a:t>
            </a:r>
            <a:endParaRPr kumimoji="1" lang="ja-JP" sz="1200" b="1" i="0" u="none" strike="noStrike" cap="none" normalizeH="0" baseline="0" dirty="0" smtClean="0">
              <a:ln>
                <a:noFill/>
              </a:ln>
              <a:solidFill>
                <a:srgbClr val="000000"/>
              </a:solidFill>
              <a:effectLst/>
              <a:latin typeface="ＭＳ Ｐゴシック" pitchFamily="50" charset="-128"/>
              <a:ea typeface="ＭＳ Ｐゴシック" pitchFamily="50" charset="-128"/>
              <a:cs typeface="ＭＳ Ｐゴシック"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1" lang="ja-JP" sz="600" b="0" i="0" u="none" strike="noStrike" cap="none" normalizeH="0" baseline="0" dirty="0" smtClean="0">
              <a:ln>
                <a:noFill/>
              </a:ln>
              <a:solidFill>
                <a:srgbClr val="000000"/>
              </a:solidFill>
              <a:effectLst/>
              <a:latin typeface="ＭＳ Ｐゴシック" pitchFamily="50" charset="-128"/>
              <a:ea typeface="ＭＳ Ｐゴシック" pitchFamily="50" charset="-128"/>
              <a:cs typeface="ＭＳ Ｐゴシック"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sz="600" b="0" i="0" u="none" strike="noStrike" cap="none" normalizeH="0" baseline="0" dirty="0" smtClean="0">
                <a:ln>
                  <a:noFill/>
                </a:ln>
                <a:solidFill>
                  <a:srgbClr val="000000"/>
                </a:solidFill>
                <a:effectLst/>
                <a:latin typeface="ＭＳ Ｐゴシック" pitchFamily="50" charset="-128"/>
                <a:ea typeface="ＭＳ Ｐゴシック" pitchFamily="50" charset="-128"/>
                <a:cs typeface="ＭＳ Ｐゴシック" pitchFamily="50" charset="-128"/>
              </a:rPr>
              <a:t>　　　　　　　　　　　　　　　　　 </a:t>
            </a:r>
            <a:r>
              <a:rPr kumimoji="1" lang="ja-JP" sz="600" b="0" i="0" u="none" strike="noStrike" cap="none" normalizeH="0" baseline="0" dirty="0" err="1" smtClean="0">
                <a:ln>
                  <a:noFill/>
                </a:ln>
                <a:solidFill>
                  <a:srgbClr val="000000"/>
                </a:solidFill>
                <a:effectLst/>
                <a:latin typeface="ＭＳ Ｐゴシック" pitchFamily="50" charset="-128"/>
                <a:ea typeface="ＭＳ Ｐゴシック" pitchFamily="50" charset="-128"/>
                <a:cs typeface="ＭＳ Ｐゴシック" pitchFamily="50" charset="-128"/>
              </a:rPr>
              <a:t>つか</a:t>
            </a:r>
            <a:endParaRPr kumimoji="1" lang="ja-JP" sz="600" b="0" i="0" u="none" strike="noStrike" cap="none" normalizeH="0" baseline="0" dirty="0" smtClean="0">
              <a:ln>
                <a:noFill/>
              </a:ln>
              <a:solidFill>
                <a:srgbClr val="000000"/>
              </a:solidFill>
              <a:effectLst/>
              <a:latin typeface="ＭＳ Ｐゴシック" pitchFamily="50" charset="-128"/>
              <a:ea typeface="ＭＳ Ｐゴシック" pitchFamily="50" charset="-128"/>
              <a:cs typeface="ＭＳ Ｐゴシック"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sz="1600" b="0" i="0" u="none" strike="noStrike" cap="none" normalizeH="0" baseline="0" dirty="0" smtClean="0">
                <a:ln>
                  <a:noFill/>
                </a:ln>
                <a:solidFill>
                  <a:srgbClr val="000000"/>
                </a:solidFill>
                <a:effectLst/>
                <a:latin typeface="HGP創英角ﾎﾟｯﾌﾟ体" pitchFamily="50" charset="-128"/>
                <a:ea typeface="HGP創英角ﾎﾟｯﾌﾟ体" pitchFamily="50" charset="-128"/>
                <a:cs typeface="ＭＳ Ｐゴシック" pitchFamily="50" charset="-128"/>
              </a:rPr>
              <a:t>Ｑ．みんな使っているの？</a:t>
            </a:r>
            <a:endParaRPr kumimoji="1" lang="ja-JP" sz="1600" b="0" i="0" u="none" strike="noStrike" cap="none" normalizeH="0" baseline="-25000" dirty="0" smtClean="0">
              <a:ln>
                <a:noFill/>
              </a:ln>
              <a:solidFill>
                <a:srgbClr val="000000"/>
              </a:solidFill>
              <a:effectLst/>
              <a:latin typeface="HGP創英角ﾎﾟｯﾌﾟ体" pitchFamily="50" charset="-128"/>
              <a:ea typeface="HGP創英角ﾎﾟｯﾌﾟ体" pitchFamily="50" charset="-128"/>
              <a:cs typeface="ＭＳ Ｐゴシック"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sz="1000" b="0" i="0" u="none" strike="noStrike" cap="none" normalizeH="0" baseline="-25000" dirty="0" smtClean="0">
                <a:ln>
                  <a:noFill/>
                </a:ln>
                <a:solidFill>
                  <a:srgbClr val="000000"/>
                </a:solidFill>
                <a:effectLst/>
                <a:latin typeface="ＭＳ ゴシック" pitchFamily="49" charset="-128"/>
                <a:ea typeface="ＭＳ ゴシック" pitchFamily="49" charset="-128"/>
                <a:cs typeface="ＭＳ Ｐゴシック" pitchFamily="50" charset="-128"/>
              </a:rPr>
              <a:t>　　せんぱつ</a:t>
            </a:r>
            <a:r>
              <a:rPr kumimoji="1" lang="ja-JP" sz="1000" b="0" i="0" u="none" strike="noStrike" cap="none" normalizeH="0" baseline="-25000" dirty="0" err="1" smtClean="0">
                <a:ln>
                  <a:noFill/>
                </a:ln>
                <a:solidFill>
                  <a:srgbClr val="000000"/>
                </a:solidFill>
                <a:effectLst/>
                <a:latin typeface="ＭＳ ゴシック" pitchFamily="49" charset="-128"/>
                <a:ea typeface="ＭＳ ゴシック" pitchFamily="49" charset="-128"/>
                <a:cs typeface="ＭＳ Ｐゴシック" pitchFamily="50" charset="-128"/>
              </a:rPr>
              <a:t>い</a:t>
            </a:r>
            <a:r>
              <a:rPr kumimoji="1" lang="ja-JP" sz="1000" b="0" i="0" u="none" strike="noStrike" cap="none" normalizeH="0" baseline="-25000" dirty="0" smtClean="0">
                <a:ln>
                  <a:noFill/>
                </a:ln>
                <a:solidFill>
                  <a:srgbClr val="000000"/>
                </a:solidFill>
                <a:effectLst/>
                <a:latin typeface="ＭＳ ゴシック" pitchFamily="49" charset="-128"/>
                <a:ea typeface="ＭＳ ゴシック" pitchFamily="49" charset="-128"/>
                <a:cs typeface="ＭＳ Ｐゴシック" pitchFamily="50" charset="-128"/>
              </a:rPr>
              <a:t>やくひん 　　　　　ていかかく　　　　　　　　いり</a:t>
            </a:r>
            <a:r>
              <a:rPr kumimoji="1" lang="ja-JP" sz="1000" b="0" i="0" u="none" strike="noStrike" cap="none" normalizeH="0" baseline="-25000" dirty="0" err="1" smtClean="0">
                <a:ln>
                  <a:noFill/>
                </a:ln>
                <a:solidFill>
                  <a:srgbClr val="000000"/>
                </a:solidFill>
                <a:effectLst/>
                <a:latin typeface="ＭＳ ゴシック" pitchFamily="49" charset="-128"/>
                <a:ea typeface="ＭＳ ゴシック" pitchFamily="49" charset="-128"/>
                <a:cs typeface="ＭＳ Ｐゴシック" pitchFamily="50" charset="-128"/>
              </a:rPr>
              <a:t>ょう</a:t>
            </a:r>
            <a:r>
              <a:rPr kumimoji="1" lang="ja-JP" sz="1000" b="0" i="0" u="none" strike="noStrike" cap="none" normalizeH="0" baseline="-25000" dirty="0" smtClean="0">
                <a:ln>
                  <a:noFill/>
                </a:ln>
                <a:solidFill>
                  <a:srgbClr val="000000"/>
                </a:solidFill>
                <a:effectLst/>
                <a:latin typeface="ＭＳ ゴシック" pitchFamily="49" charset="-128"/>
                <a:ea typeface="ＭＳ ゴシック" pitchFamily="49" charset="-128"/>
                <a:cs typeface="ＭＳ Ｐゴシック" pitchFamily="50" charset="-128"/>
              </a:rPr>
              <a:t> 　しつ</a:t>
            </a:r>
          </a:p>
          <a:p>
            <a:pPr marL="0" marR="0" lvl="0" indent="0" algn="l" defTabSz="914400" rtl="0" eaLnBrk="1" fontAlgn="base" latinLnBrk="0" hangingPunct="1">
              <a:lnSpc>
                <a:spcPct val="100000"/>
              </a:lnSpc>
              <a:spcBef>
                <a:spcPct val="0"/>
              </a:spcBef>
              <a:spcAft>
                <a:spcPct val="0"/>
              </a:spcAft>
              <a:buClrTx/>
              <a:buSzTx/>
              <a:buFontTx/>
              <a:buNone/>
              <a:tabLst/>
            </a:pPr>
            <a:r>
              <a:rPr kumimoji="1" lang="ja-JP" sz="1200" b="1" i="0" u="none" strike="noStrike" cap="none" normalizeH="0" baseline="0" dirty="0" smtClean="0">
                <a:ln>
                  <a:noFill/>
                </a:ln>
                <a:solidFill>
                  <a:srgbClr val="000066"/>
                </a:solidFill>
                <a:effectLst/>
                <a:latin typeface="ＭＳ Ｐゴシック" pitchFamily="50" charset="-128"/>
                <a:ea typeface="ＭＳ Ｐゴシック" pitchFamily="50" charset="-128"/>
                <a:cs typeface="ＭＳ Ｐゴシック" pitchFamily="50" charset="-128"/>
              </a:rPr>
              <a:t>　先発医薬品よりも低価格なため、</a:t>
            </a:r>
            <a:r>
              <a:rPr kumimoji="1" lang="ja-JP" sz="1200" b="1" i="0" u="none" strike="noStrike" cap="none" normalizeH="0" baseline="0" dirty="0" smtClean="0">
                <a:ln>
                  <a:noFill/>
                </a:ln>
                <a:solidFill>
                  <a:srgbClr val="FF5050"/>
                </a:solidFill>
                <a:effectLst/>
                <a:latin typeface="ＭＳ Ｐゴシック" pitchFamily="50" charset="-128"/>
                <a:ea typeface="ＭＳ Ｐゴシック" pitchFamily="50" charset="-128"/>
                <a:cs typeface="ＭＳ Ｐゴシック" pitchFamily="50" charset="-128"/>
              </a:rPr>
              <a:t>医療の質を</a:t>
            </a:r>
            <a:endParaRPr kumimoji="1" lang="ja-JP" sz="1200" b="1" i="0" u="none" strike="noStrike" cap="none" normalizeH="0" baseline="0" dirty="0" smtClean="0">
              <a:ln>
                <a:noFill/>
              </a:ln>
              <a:solidFill>
                <a:srgbClr val="000066"/>
              </a:solidFill>
              <a:effectLst/>
              <a:latin typeface="ＭＳ Ｐゴシック" pitchFamily="50" charset="-128"/>
              <a:ea typeface="ＭＳ Ｐゴシック" pitchFamily="50" charset="-128"/>
              <a:cs typeface="ＭＳ Ｐゴシック"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sz="1000" b="0" i="0" u="none" strike="noStrike" cap="none" normalizeH="0" baseline="-25000" dirty="0" smtClean="0">
                <a:ln>
                  <a:noFill/>
                </a:ln>
                <a:solidFill>
                  <a:srgbClr val="000000"/>
                </a:solidFill>
                <a:effectLst/>
                <a:latin typeface="ＭＳ ゴシック" pitchFamily="49" charset="-128"/>
                <a:ea typeface="ＭＳ ゴシック" pitchFamily="49" charset="-128"/>
                <a:cs typeface="ＭＳ Ｐゴシック" pitchFamily="50" charset="-128"/>
              </a:rPr>
              <a:t> お　　　　　　　　　　　　いり</a:t>
            </a:r>
            <a:r>
              <a:rPr kumimoji="1" lang="ja-JP" sz="1000" b="0" i="0" u="none" strike="noStrike" cap="none" normalizeH="0" baseline="-25000" dirty="0" err="1" smtClean="0">
                <a:ln>
                  <a:noFill/>
                </a:ln>
                <a:solidFill>
                  <a:srgbClr val="000000"/>
                </a:solidFill>
                <a:effectLst/>
                <a:latin typeface="ＭＳ ゴシック" pitchFamily="49" charset="-128"/>
                <a:ea typeface="ＭＳ ゴシック" pitchFamily="49" charset="-128"/>
                <a:cs typeface="ＭＳ Ｐゴシック" pitchFamily="50" charset="-128"/>
              </a:rPr>
              <a:t>ょうひ</a:t>
            </a:r>
            <a:r>
              <a:rPr kumimoji="1" lang="ja-JP" sz="1000" b="0" i="0" u="none" strike="noStrike" cap="none" normalizeH="0" baseline="-25000" dirty="0" smtClean="0">
                <a:ln>
                  <a:noFill/>
                </a:ln>
                <a:solidFill>
                  <a:srgbClr val="000000"/>
                </a:solidFill>
                <a:effectLst/>
                <a:latin typeface="ＭＳ ゴシック" pitchFamily="49" charset="-128"/>
                <a:ea typeface="ＭＳ ゴシック" pitchFamily="49" charset="-128"/>
                <a:cs typeface="ＭＳ Ｐゴシック" pitchFamily="50" charset="-128"/>
              </a:rPr>
              <a:t>　　 さくげ</a:t>
            </a:r>
            <a:r>
              <a:rPr kumimoji="1" lang="ja-JP" sz="1000" b="0" i="0" u="none" strike="noStrike" cap="none" normalizeH="0" baseline="-25000" dirty="0" err="1" smtClean="0">
                <a:ln>
                  <a:noFill/>
                </a:ln>
                <a:solidFill>
                  <a:srgbClr val="000000"/>
                </a:solidFill>
                <a:effectLst/>
                <a:latin typeface="ＭＳ ゴシック" pitchFamily="49" charset="-128"/>
                <a:ea typeface="ＭＳ ゴシック" pitchFamily="49" charset="-128"/>
                <a:cs typeface="ＭＳ Ｐゴシック" pitchFamily="50" charset="-128"/>
              </a:rPr>
              <a:t>ん</a:t>
            </a:r>
            <a:endParaRPr kumimoji="1" lang="ja-JP" sz="1000" b="0" i="0" u="none" strike="noStrike" cap="none" normalizeH="0" baseline="-25000" dirty="0" smtClean="0">
              <a:ln>
                <a:noFill/>
              </a:ln>
              <a:solidFill>
                <a:srgbClr val="000000"/>
              </a:solidFill>
              <a:effectLst/>
              <a:latin typeface="ＭＳ ゴシック" pitchFamily="49" charset="-128"/>
              <a:ea typeface="ＭＳ ゴシック" pitchFamily="49" charset="-128"/>
              <a:cs typeface="ＭＳ Ｐゴシック"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sz="1200" b="1" i="0" u="none" strike="noStrike" cap="none" normalizeH="0" baseline="0" dirty="0" smtClean="0">
                <a:ln>
                  <a:noFill/>
                </a:ln>
                <a:solidFill>
                  <a:srgbClr val="FF5050"/>
                </a:solidFill>
                <a:effectLst/>
                <a:latin typeface="ＭＳ Ｐゴシック" pitchFamily="50" charset="-128"/>
                <a:ea typeface="ＭＳ Ｐゴシック" pitchFamily="50" charset="-128"/>
                <a:cs typeface="ＭＳ Ｐゴシック" pitchFamily="50" charset="-128"/>
              </a:rPr>
              <a:t>落とすことなく、医療費の削減</a:t>
            </a:r>
            <a:r>
              <a:rPr kumimoji="1" lang="ja-JP" sz="1200" b="1" i="0" u="none" strike="noStrike" cap="none" normalizeH="0" baseline="0" dirty="0" smtClean="0">
                <a:ln>
                  <a:noFill/>
                </a:ln>
                <a:solidFill>
                  <a:srgbClr val="000066"/>
                </a:solidFill>
                <a:effectLst/>
                <a:latin typeface="ＭＳ Ｐゴシック" pitchFamily="50" charset="-128"/>
                <a:ea typeface="ＭＳ Ｐゴシック" pitchFamily="50" charset="-128"/>
                <a:cs typeface="ＭＳ Ｐゴシック" pitchFamily="50" charset="-128"/>
              </a:rPr>
              <a:t>につながります。</a:t>
            </a:r>
            <a:endParaRPr kumimoji="1" lang="ja-JP" sz="1100" b="0" i="0" u="none" strike="noStrike" cap="none" normalizeH="0" baseline="-25000" dirty="0" smtClean="0">
              <a:ln>
                <a:noFill/>
              </a:ln>
              <a:solidFill>
                <a:srgbClr val="000000"/>
              </a:solidFill>
              <a:effectLst/>
              <a:latin typeface="ＭＳ ゴシック" pitchFamily="49" charset="-128"/>
              <a:ea typeface="ＭＳ ゴシック" pitchFamily="49" charset="-128"/>
              <a:cs typeface="ＭＳ Ｐゴシック"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sz="1000" b="0" i="0" u="none" strike="noStrike" cap="none" normalizeH="0" baseline="-25000" dirty="0" smtClean="0">
                <a:ln>
                  <a:noFill/>
                </a:ln>
                <a:solidFill>
                  <a:srgbClr val="000000"/>
                </a:solidFill>
                <a:effectLst/>
                <a:latin typeface="ＭＳ ゴシック" pitchFamily="49" charset="-128"/>
                <a:ea typeface="ＭＳ ゴシック" pitchFamily="49" charset="-128"/>
                <a:cs typeface="ＭＳ Ｐゴシック" pitchFamily="50" charset="-128"/>
              </a:rPr>
              <a:t>                    おう</a:t>
            </a:r>
            <a:r>
              <a:rPr kumimoji="1" lang="ja-JP" sz="1000" b="0" i="0" u="none" strike="noStrike" cap="none" normalizeH="0" baseline="-25000" dirty="0" err="1" smtClean="0">
                <a:ln>
                  <a:noFill/>
                </a:ln>
                <a:solidFill>
                  <a:srgbClr val="000000"/>
                </a:solidFill>
                <a:effectLst/>
                <a:latin typeface="ＭＳ ゴシック" pitchFamily="49" charset="-128"/>
                <a:ea typeface="ＭＳ ゴシック" pitchFamily="49" charset="-128"/>
                <a:cs typeface="ＭＳ Ｐゴシック" pitchFamily="50" charset="-128"/>
              </a:rPr>
              <a:t>べい</a:t>
            </a:r>
            <a:r>
              <a:rPr kumimoji="1" lang="ja-JP" sz="1000" b="0" i="0" u="none" strike="noStrike" cap="none" normalizeH="0" baseline="-25000" dirty="0" smtClean="0">
                <a:ln>
                  <a:noFill/>
                </a:ln>
                <a:solidFill>
                  <a:srgbClr val="000000"/>
                </a:solidFill>
                <a:effectLst/>
                <a:latin typeface="ＭＳ ゴシック" pitchFamily="49" charset="-128"/>
                <a:ea typeface="ＭＳ ゴシック" pitchFamily="49" charset="-128"/>
                <a:cs typeface="ＭＳ Ｐゴシック" pitchFamily="50" charset="-128"/>
              </a:rPr>
              <a:t>  　　　はばひろ　つか　                     にほん　　　　　　</a:t>
            </a:r>
          </a:p>
          <a:p>
            <a:pPr marL="0" marR="0" lvl="0" indent="0" algn="l" defTabSz="914400" rtl="0" eaLnBrk="1" fontAlgn="base" latinLnBrk="0" hangingPunct="1">
              <a:lnSpc>
                <a:spcPct val="100000"/>
              </a:lnSpc>
              <a:spcBef>
                <a:spcPct val="0"/>
              </a:spcBef>
              <a:spcAft>
                <a:spcPct val="0"/>
              </a:spcAft>
              <a:buClrTx/>
              <a:buSzTx/>
              <a:buFontTx/>
              <a:buNone/>
              <a:tabLst/>
            </a:pPr>
            <a:r>
              <a:rPr kumimoji="1" lang="ja-JP" sz="1200" b="1" i="0" u="none" strike="noStrike" cap="none" normalizeH="0" baseline="0" dirty="0" smtClean="0">
                <a:ln>
                  <a:noFill/>
                </a:ln>
                <a:solidFill>
                  <a:srgbClr val="000066"/>
                </a:solidFill>
                <a:effectLst/>
                <a:latin typeface="ＭＳ Ｐゴシック" pitchFamily="50" charset="-128"/>
                <a:ea typeface="ＭＳ Ｐゴシック" pitchFamily="50" charset="-128"/>
                <a:cs typeface="ＭＳ Ｐゴシック" pitchFamily="50" charset="-128"/>
              </a:rPr>
              <a:t>　このため、欧米では幅広く使われていて、日本</a:t>
            </a:r>
            <a:endParaRPr kumimoji="1" lang="ja-JP" sz="1200" b="0" i="0" u="none" strike="noStrike" cap="none" normalizeH="0" baseline="0" dirty="0" smtClean="0">
              <a:ln>
                <a:noFill/>
              </a:ln>
              <a:solidFill>
                <a:srgbClr val="000066"/>
              </a:solidFill>
              <a:effectLst/>
              <a:latin typeface="ＭＳ Ｐゴシック" pitchFamily="50" charset="-128"/>
              <a:ea typeface="ＭＳ Ｐゴシック" pitchFamily="50" charset="-128"/>
              <a:cs typeface="ＭＳ Ｐゴシック"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sz="1000" b="0" i="0" u="none" strike="noStrike" cap="none" normalizeH="0" baseline="-25000" dirty="0" smtClean="0">
                <a:ln>
                  <a:noFill/>
                </a:ln>
                <a:solidFill>
                  <a:srgbClr val="000000"/>
                </a:solidFill>
                <a:effectLst/>
                <a:latin typeface="ＭＳ ゴシック" pitchFamily="49" charset="-128"/>
                <a:ea typeface="ＭＳ ゴシック" pitchFamily="49" charset="-128"/>
                <a:cs typeface="ＭＳ Ｐゴシック" pitchFamily="50" charset="-128"/>
              </a:rPr>
              <a:t> 　　　　ぎょうせい　  いり</a:t>
            </a:r>
            <a:r>
              <a:rPr kumimoji="1" lang="ja-JP" sz="1000" b="0" i="0" u="none" strike="noStrike" cap="none" normalizeH="0" baseline="-25000" dirty="0" err="1" smtClean="0">
                <a:ln>
                  <a:noFill/>
                </a:ln>
                <a:solidFill>
                  <a:srgbClr val="000000"/>
                </a:solidFill>
                <a:effectLst/>
                <a:latin typeface="ＭＳ ゴシック" pitchFamily="49" charset="-128"/>
                <a:ea typeface="ＭＳ ゴシック" pitchFamily="49" charset="-128"/>
                <a:cs typeface="ＭＳ Ｐゴシック" pitchFamily="50" charset="-128"/>
              </a:rPr>
              <a:t>ょう</a:t>
            </a:r>
            <a:r>
              <a:rPr kumimoji="1" lang="ja-JP" sz="1000" b="0" i="0" u="none" strike="noStrike" cap="none" normalizeH="0" baseline="-25000" dirty="0" smtClean="0">
                <a:ln>
                  <a:noFill/>
                </a:ln>
                <a:solidFill>
                  <a:srgbClr val="000000"/>
                </a:solidFill>
                <a:effectLst/>
                <a:latin typeface="ＭＳ ゴシック" pitchFamily="49" charset="-128"/>
                <a:ea typeface="ＭＳ ゴシック" pitchFamily="49" charset="-128"/>
                <a:cs typeface="ＭＳ Ｐゴシック" pitchFamily="50" charset="-128"/>
              </a:rPr>
              <a:t>ほけん　　　 くにぜんたい    </a:t>
            </a:r>
            <a:r>
              <a:rPr kumimoji="1" lang="ja-JP" sz="1000" b="0" i="0" u="none" strike="noStrike" cap="none" normalizeH="0" baseline="-25000" dirty="0" err="1" smtClean="0">
                <a:ln>
                  <a:noFill/>
                </a:ln>
                <a:solidFill>
                  <a:srgbClr val="000000"/>
                </a:solidFill>
                <a:effectLst/>
                <a:latin typeface="ＭＳ ゴシック" pitchFamily="49" charset="-128"/>
                <a:ea typeface="ＭＳ ゴシック" pitchFamily="49" charset="-128"/>
                <a:cs typeface="ＭＳ Ｐゴシック" pitchFamily="50" charset="-128"/>
              </a:rPr>
              <a:t>ふ</a:t>
            </a:r>
            <a:r>
              <a:rPr kumimoji="1" lang="ja-JP" sz="1000" b="0" i="0" u="none" strike="noStrike" cap="none" normalizeH="0" baseline="-25000" dirty="0" smtClean="0">
                <a:ln>
                  <a:noFill/>
                </a:ln>
                <a:solidFill>
                  <a:srgbClr val="000000"/>
                </a:solidFill>
                <a:effectLst/>
                <a:latin typeface="ＭＳ ゴシック" pitchFamily="49" charset="-128"/>
                <a:ea typeface="ＭＳ ゴシック" pitchFamily="49" charset="-128"/>
                <a:cs typeface="ＭＳ Ｐゴシック" pitchFamily="50" charset="-128"/>
              </a:rPr>
              <a:t>きゅうそくしん</a:t>
            </a:r>
          </a:p>
          <a:p>
            <a:pPr marL="0" marR="0" lvl="0" indent="0" algn="l" defTabSz="914400" rtl="0" eaLnBrk="1" fontAlgn="base" latinLnBrk="0" hangingPunct="1">
              <a:lnSpc>
                <a:spcPct val="100000"/>
              </a:lnSpc>
              <a:spcBef>
                <a:spcPct val="0"/>
              </a:spcBef>
              <a:spcAft>
                <a:spcPct val="0"/>
              </a:spcAft>
              <a:buClrTx/>
              <a:buSzTx/>
              <a:buFontTx/>
              <a:buNone/>
              <a:tabLst/>
            </a:pPr>
            <a:r>
              <a:rPr kumimoji="1" lang="ja-JP" sz="1200" b="1" i="0" u="none" strike="noStrike" cap="none" normalizeH="0" baseline="0" dirty="0" smtClean="0">
                <a:ln>
                  <a:noFill/>
                </a:ln>
                <a:solidFill>
                  <a:srgbClr val="000066"/>
                </a:solidFill>
                <a:effectLst/>
                <a:latin typeface="ＭＳ Ｐゴシック" pitchFamily="50" charset="-128"/>
                <a:ea typeface="ＭＳ Ｐゴシック" pitchFamily="50" charset="-128"/>
                <a:cs typeface="ＭＳ Ｐゴシック" pitchFamily="50" charset="-128"/>
              </a:rPr>
              <a:t>でも、行政や医療保険など</a:t>
            </a:r>
            <a:r>
              <a:rPr kumimoji="1" lang="ja-JP" sz="1200" b="1" i="0" u="none" strike="noStrike" cap="none" normalizeH="0" baseline="0" dirty="0" smtClean="0">
                <a:ln>
                  <a:noFill/>
                </a:ln>
                <a:solidFill>
                  <a:srgbClr val="FF5050"/>
                </a:solidFill>
                <a:effectLst/>
                <a:latin typeface="ＭＳ Ｐゴシック" pitchFamily="50" charset="-128"/>
                <a:ea typeface="ＭＳ Ｐゴシック" pitchFamily="50" charset="-128"/>
                <a:cs typeface="ＭＳ Ｐゴシック" pitchFamily="50" charset="-128"/>
              </a:rPr>
              <a:t>国全体で普及促進</a:t>
            </a:r>
            <a:r>
              <a:rPr kumimoji="1" lang="ja-JP" sz="1200" b="1" i="0" u="none" strike="noStrike" cap="none" normalizeH="0" baseline="0" dirty="0" smtClean="0">
                <a:ln>
                  <a:noFill/>
                </a:ln>
                <a:solidFill>
                  <a:srgbClr val="000066"/>
                </a:solidFill>
                <a:effectLst/>
                <a:latin typeface="ＭＳ Ｐゴシック" pitchFamily="50" charset="-128"/>
                <a:ea typeface="ＭＳ Ｐゴシック" pitchFamily="50" charset="-128"/>
                <a:cs typeface="ＭＳ Ｐゴシック" pitchFamily="50" charset="-128"/>
              </a:rPr>
              <a:t>に</a:t>
            </a:r>
            <a:endParaRPr kumimoji="1" lang="ja-JP" sz="1200" b="1" i="0" u="none" strike="noStrike" cap="none" normalizeH="0" baseline="0" dirty="0" smtClean="0">
              <a:ln>
                <a:noFill/>
              </a:ln>
              <a:solidFill>
                <a:srgbClr val="FF0000"/>
              </a:solidFill>
              <a:effectLst/>
              <a:latin typeface="ＭＳ Ｐゴシック" pitchFamily="50" charset="-128"/>
              <a:ea typeface="ＭＳ Ｐゴシック" pitchFamily="50" charset="-128"/>
              <a:cs typeface="ＭＳ Ｐゴシック"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sz="1000" b="0" i="0" u="none" strike="noStrike" cap="none" normalizeH="0" baseline="-25000" dirty="0" smtClean="0">
                <a:ln>
                  <a:noFill/>
                </a:ln>
                <a:solidFill>
                  <a:srgbClr val="000000"/>
                </a:solidFill>
                <a:effectLst/>
                <a:latin typeface="ＭＳ ゴシック" pitchFamily="49" charset="-128"/>
                <a:ea typeface="ＭＳ ゴシック" pitchFamily="49" charset="-128"/>
                <a:cs typeface="ＭＳ Ｐゴシック" pitchFamily="50" charset="-128"/>
              </a:rPr>
              <a:t> と     </a:t>
            </a:r>
            <a:r>
              <a:rPr kumimoji="1" lang="ja-JP" sz="1000" b="0" i="0" u="none" strike="noStrike" cap="none" normalizeH="0" baseline="-25000" dirty="0" err="1" smtClean="0">
                <a:ln>
                  <a:noFill/>
                </a:ln>
                <a:solidFill>
                  <a:srgbClr val="000000"/>
                </a:solidFill>
                <a:effectLst/>
                <a:latin typeface="ＭＳ ゴシック" pitchFamily="49" charset="-128"/>
                <a:ea typeface="ＭＳ ゴシック" pitchFamily="49" charset="-128"/>
                <a:cs typeface="ＭＳ Ｐゴシック" pitchFamily="50" charset="-128"/>
              </a:rPr>
              <a:t>く</a:t>
            </a:r>
            <a:endParaRPr kumimoji="1" lang="ja-JP" sz="1000" b="0" i="0" u="none" strike="noStrike" cap="none" normalizeH="0" baseline="-25000" dirty="0" smtClean="0">
              <a:ln>
                <a:noFill/>
              </a:ln>
              <a:solidFill>
                <a:srgbClr val="000000"/>
              </a:solidFill>
              <a:effectLst/>
              <a:latin typeface="ＭＳ ゴシック" pitchFamily="49" charset="-128"/>
              <a:ea typeface="ＭＳ ゴシック" pitchFamily="49" charset="-128"/>
              <a:cs typeface="ＭＳ Ｐゴシック"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sz="1200" b="1" i="0" u="none" strike="noStrike" cap="none" normalizeH="0" baseline="0" dirty="0" smtClean="0">
                <a:ln>
                  <a:noFill/>
                </a:ln>
                <a:solidFill>
                  <a:srgbClr val="000066"/>
                </a:solidFill>
                <a:effectLst/>
                <a:latin typeface="ＭＳ Ｐゴシック" pitchFamily="50" charset="-128"/>
                <a:ea typeface="ＭＳ Ｐゴシック" pitchFamily="50" charset="-128"/>
                <a:cs typeface="ＭＳ Ｐゴシック" pitchFamily="50" charset="-128"/>
              </a:rPr>
              <a:t>取り組んでいます</a:t>
            </a:r>
            <a:r>
              <a:rPr kumimoji="1" lang="ja-JP" sz="1400" b="1" i="0" u="none" strike="noStrike" cap="none" normalizeH="0" baseline="0" dirty="0" smtClean="0">
                <a:ln>
                  <a:noFill/>
                </a:ln>
                <a:solidFill>
                  <a:srgbClr val="000000"/>
                </a:solidFill>
                <a:effectLst/>
                <a:latin typeface="ＭＳ Ｐゴシック" pitchFamily="50" charset="-128"/>
                <a:ea typeface="ＭＳ Ｐゴシック" pitchFamily="50" charset="-128"/>
                <a:cs typeface="ＭＳ Ｐゴシック" pitchFamily="50" charset="-128"/>
              </a:rPr>
              <a:t>。</a:t>
            </a:r>
            <a:endParaRPr kumimoji="1" 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grpSp>
        <p:nvGrpSpPr>
          <p:cNvPr id="105" name="Group 28"/>
          <p:cNvGrpSpPr>
            <a:grpSpLocks/>
          </p:cNvGrpSpPr>
          <p:nvPr/>
        </p:nvGrpSpPr>
        <p:grpSpPr bwMode="auto">
          <a:xfrm flipV="1">
            <a:off x="78875382" y="143691456"/>
            <a:ext cx="2160984" cy="95251"/>
            <a:chOff x="105732150" y="107483775"/>
            <a:chExt cx="2231915" cy="30569"/>
          </a:xfrm>
        </p:grpSpPr>
        <p:sp>
          <p:nvSpPr>
            <p:cNvPr id="106" name="Rectangle 29" hidden="1"/>
            <p:cNvSpPr>
              <a:spLocks noChangeArrowheads="1" noChangeShapeType="1"/>
            </p:cNvSpPr>
            <p:nvPr/>
          </p:nvSpPr>
          <p:spPr bwMode="auto">
            <a:xfrm>
              <a:off x="105732150" y="107483775"/>
              <a:ext cx="2231915" cy="30569"/>
            </a:xfrm>
            <a:prstGeom prst="rect">
              <a:avLst/>
            </a:prstGeom>
            <a:noFill/>
            <a:ln w="0" algn="in">
              <a:noFill/>
              <a:miter lim="800000"/>
              <a:headEnd/>
              <a:tailEnd/>
            </a:ln>
            <a:effectLst/>
          </p:spPr>
          <p:txBody>
            <a:bodyPr vert="horz" wrap="square" lIns="36576" tIns="36576" rIns="36576" bIns="36576" numCol="1" anchor="t" anchorCtr="0" compatLnSpc="1">
              <a:prstTxWarp prst="textNoShape">
                <a:avLst/>
              </a:prstTxWarp>
            </a:bodyPr>
            <a:lstStyle/>
            <a:p>
              <a:endParaRPr lang="ja-JP" altLang="en-US"/>
            </a:p>
          </p:txBody>
        </p:sp>
        <p:sp>
          <p:nvSpPr>
            <p:cNvPr id="107" name="Oval 30"/>
            <p:cNvSpPr>
              <a:spLocks noChangeArrowheads="1" noChangeShapeType="1"/>
            </p:cNvSpPr>
            <p:nvPr/>
          </p:nvSpPr>
          <p:spPr bwMode="auto">
            <a:xfrm>
              <a:off x="105732150" y="107483806"/>
              <a:ext cx="55741" cy="30538"/>
            </a:xfrm>
            <a:prstGeom prst="ellipse">
              <a:avLst/>
            </a:prstGeom>
            <a:solidFill>
              <a:srgbClr val="99CC00"/>
            </a:solidFill>
            <a:ln w="0" algn="in">
              <a:noFill/>
              <a:round/>
              <a:headEnd/>
              <a:tailEnd/>
            </a:ln>
            <a:effectLst/>
          </p:spPr>
          <p:txBody>
            <a:bodyPr vert="horz" wrap="square" lIns="36576" tIns="36576" rIns="36576" bIns="36576" numCol="1" anchor="t" anchorCtr="0" compatLnSpc="1">
              <a:prstTxWarp prst="textNoShape">
                <a:avLst/>
              </a:prstTxWarp>
            </a:bodyPr>
            <a:lstStyle/>
            <a:p>
              <a:endParaRPr lang="ja-JP" altLang="en-US"/>
            </a:p>
          </p:txBody>
        </p:sp>
        <p:sp>
          <p:nvSpPr>
            <p:cNvPr id="108" name="Oval 31"/>
            <p:cNvSpPr>
              <a:spLocks noChangeArrowheads="1" noChangeShapeType="1"/>
            </p:cNvSpPr>
            <p:nvPr/>
          </p:nvSpPr>
          <p:spPr bwMode="auto">
            <a:xfrm>
              <a:off x="105860160" y="107483806"/>
              <a:ext cx="55740" cy="30538"/>
            </a:xfrm>
            <a:prstGeom prst="ellipse">
              <a:avLst/>
            </a:prstGeom>
            <a:solidFill>
              <a:srgbClr val="99CC00"/>
            </a:solidFill>
            <a:ln w="0" algn="in">
              <a:noFill/>
              <a:round/>
              <a:headEnd/>
              <a:tailEnd/>
            </a:ln>
            <a:effectLst/>
          </p:spPr>
          <p:txBody>
            <a:bodyPr vert="horz" wrap="square" lIns="36576" tIns="36576" rIns="36576" bIns="36576" numCol="1" anchor="t" anchorCtr="0" compatLnSpc="1">
              <a:prstTxWarp prst="textNoShape">
                <a:avLst/>
              </a:prstTxWarp>
            </a:bodyPr>
            <a:lstStyle/>
            <a:p>
              <a:endParaRPr lang="ja-JP" altLang="en-US"/>
            </a:p>
          </p:txBody>
        </p:sp>
        <p:sp>
          <p:nvSpPr>
            <p:cNvPr id="109" name="Oval 32"/>
            <p:cNvSpPr>
              <a:spLocks noChangeArrowheads="1" noChangeShapeType="1"/>
            </p:cNvSpPr>
            <p:nvPr/>
          </p:nvSpPr>
          <p:spPr bwMode="auto">
            <a:xfrm>
              <a:off x="105988169" y="107483806"/>
              <a:ext cx="55741" cy="30538"/>
            </a:xfrm>
            <a:prstGeom prst="ellipse">
              <a:avLst/>
            </a:prstGeom>
            <a:solidFill>
              <a:srgbClr val="99CC00"/>
            </a:solidFill>
            <a:ln w="0" algn="in">
              <a:noFill/>
              <a:round/>
              <a:headEnd/>
              <a:tailEnd/>
            </a:ln>
            <a:effectLst/>
          </p:spPr>
          <p:txBody>
            <a:bodyPr vert="horz" wrap="square" lIns="36576" tIns="36576" rIns="36576" bIns="36576" numCol="1" anchor="t" anchorCtr="0" compatLnSpc="1">
              <a:prstTxWarp prst="textNoShape">
                <a:avLst/>
              </a:prstTxWarp>
            </a:bodyPr>
            <a:lstStyle/>
            <a:p>
              <a:endParaRPr lang="ja-JP" altLang="en-US"/>
            </a:p>
          </p:txBody>
        </p:sp>
        <p:sp>
          <p:nvSpPr>
            <p:cNvPr id="110" name="Oval 33"/>
            <p:cNvSpPr>
              <a:spLocks noChangeArrowheads="1" noChangeShapeType="1"/>
            </p:cNvSpPr>
            <p:nvPr/>
          </p:nvSpPr>
          <p:spPr bwMode="auto">
            <a:xfrm>
              <a:off x="106116179" y="107483806"/>
              <a:ext cx="55740" cy="30538"/>
            </a:xfrm>
            <a:prstGeom prst="ellipse">
              <a:avLst/>
            </a:prstGeom>
            <a:solidFill>
              <a:srgbClr val="99CC00"/>
            </a:solidFill>
            <a:ln w="0" algn="in">
              <a:noFill/>
              <a:round/>
              <a:headEnd/>
              <a:tailEnd/>
            </a:ln>
            <a:effectLst/>
          </p:spPr>
          <p:txBody>
            <a:bodyPr vert="horz" wrap="square" lIns="36576" tIns="36576" rIns="36576" bIns="36576" numCol="1" anchor="t" anchorCtr="0" compatLnSpc="1">
              <a:prstTxWarp prst="textNoShape">
                <a:avLst/>
              </a:prstTxWarp>
            </a:bodyPr>
            <a:lstStyle/>
            <a:p>
              <a:endParaRPr lang="ja-JP" altLang="en-US"/>
            </a:p>
          </p:txBody>
        </p:sp>
        <p:sp>
          <p:nvSpPr>
            <p:cNvPr id="111" name="Oval 34"/>
            <p:cNvSpPr>
              <a:spLocks noChangeArrowheads="1" noChangeShapeType="1"/>
            </p:cNvSpPr>
            <p:nvPr/>
          </p:nvSpPr>
          <p:spPr bwMode="auto">
            <a:xfrm>
              <a:off x="106244188" y="107483806"/>
              <a:ext cx="55741" cy="30538"/>
            </a:xfrm>
            <a:prstGeom prst="ellipse">
              <a:avLst/>
            </a:prstGeom>
            <a:solidFill>
              <a:srgbClr val="99CC00"/>
            </a:solidFill>
            <a:ln w="0" algn="in">
              <a:noFill/>
              <a:round/>
              <a:headEnd/>
              <a:tailEnd/>
            </a:ln>
            <a:effectLst/>
          </p:spPr>
          <p:txBody>
            <a:bodyPr vert="horz" wrap="square" lIns="36576" tIns="36576" rIns="36576" bIns="36576" numCol="1" anchor="t" anchorCtr="0" compatLnSpc="1">
              <a:prstTxWarp prst="textNoShape">
                <a:avLst/>
              </a:prstTxWarp>
            </a:bodyPr>
            <a:lstStyle/>
            <a:p>
              <a:endParaRPr lang="ja-JP" altLang="en-US"/>
            </a:p>
          </p:txBody>
        </p:sp>
        <p:sp>
          <p:nvSpPr>
            <p:cNvPr id="112" name="Oval 35"/>
            <p:cNvSpPr>
              <a:spLocks noChangeArrowheads="1" noChangeShapeType="1"/>
            </p:cNvSpPr>
            <p:nvPr/>
          </p:nvSpPr>
          <p:spPr bwMode="auto">
            <a:xfrm>
              <a:off x="106372198" y="107483806"/>
              <a:ext cx="55741" cy="30538"/>
            </a:xfrm>
            <a:prstGeom prst="ellipse">
              <a:avLst/>
            </a:prstGeom>
            <a:solidFill>
              <a:srgbClr val="99CC00"/>
            </a:solidFill>
            <a:ln w="0" algn="in">
              <a:noFill/>
              <a:round/>
              <a:headEnd/>
              <a:tailEnd/>
            </a:ln>
            <a:effectLst/>
          </p:spPr>
          <p:txBody>
            <a:bodyPr vert="horz" wrap="square" lIns="36576" tIns="36576" rIns="36576" bIns="36576" numCol="1" anchor="t" anchorCtr="0" compatLnSpc="1">
              <a:prstTxWarp prst="textNoShape">
                <a:avLst/>
              </a:prstTxWarp>
            </a:bodyPr>
            <a:lstStyle/>
            <a:p>
              <a:endParaRPr lang="ja-JP" altLang="en-US"/>
            </a:p>
          </p:txBody>
        </p:sp>
        <p:sp>
          <p:nvSpPr>
            <p:cNvPr id="113" name="Oval 36"/>
            <p:cNvSpPr>
              <a:spLocks noChangeArrowheads="1" noChangeShapeType="1"/>
            </p:cNvSpPr>
            <p:nvPr/>
          </p:nvSpPr>
          <p:spPr bwMode="auto">
            <a:xfrm>
              <a:off x="106500208" y="107483806"/>
              <a:ext cx="55740" cy="30538"/>
            </a:xfrm>
            <a:prstGeom prst="ellipse">
              <a:avLst/>
            </a:prstGeom>
            <a:solidFill>
              <a:srgbClr val="99CC00"/>
            </a:solidFill>
            <a:ln w="0" algn="in">
              <a:noFill/>
              <a:round/>
              <a:headEnd/>
              <a:tailEnd/>
            </a:ln>
            <a:effectLst/>
          </p:spPr>
          <p:txBody>
            <a:bodyPr vert="horz" wrap="square" lIns="36576" tIns="36576" rIns="36576" bIns="36576" numCol="1" anchor="t" anchorCtr="0" compatLnSpc="1">
              <a:prstTxWarp prst="textNoShape">
                <a:avLst/>
              </a:prstTxWarp>
            </a:bodyPr>
            <a:lstStyle/>
            <a:p>
              <a:endParaRPr lang="ja-JP" altLang="en-US"/>
            </a:p>
          </p:txBody>
        </p:sp>
        <p:sp>
          <p:nvSpPr>
            <p:cNvPr id="114" name="Oval 37"/>
            <p:cNvSpPr>
              <a:spLocks noChangeArrowheads="1" noChangeShapeType="1"/>
            </p:cNvSpPr>
            <p:nvPr/>
          </p:nvSpPr>
          <p:spPr bwMode="auto">
            <a:xfrm>
              <a:off x="106628217" y="107483806"/>
              <a:ext cx="55741" cy="30538"/>
            </a:xfrm>
            <a:prstGeom prst="ellipse">
              <a:avLst/>
            </a:prstGeom>
            <a:solidFill>
              <a:srgbClr val="99CC00"/>
            </a:solidFill>
            <a:ln w="0" algn="in">
              <a:noFill/>
              <a:round/>
              <a:headEnd/>
              <a:tailEnd/>
            </a:ln>
            <a:effectLst/>
          </p:spPr>
          <p:txBody>
            <a:bodyPr vert="horz" wrap="square" lIns="36576" tIns="36576" rIns="36576" bIns="36576" numCol="1" anchor="t" anchorCtr="0" compatLnSpc="1">
              <a:prstTxWarp prst="textNoShape">
                <a:avLst/>
              </a:prstTxWarp>
            </a:bodyPr>
            <a:lstStyle/>
            <a:p>
              <a:endParaRPr lang="ja-JP" altLang="en-US"/>
            </a:p>
          </p:txBody>
        </p:sp>
        <p:sp>
          <p:nvSpPr>
            <p:cNvPr id="115" name="Oval 38"/>
            <p:cNvSpPr>
              <a:spLocks noChangeArrowheads="1" noChangeShapeType="1"/>
            </p:cNvSpPr>
            <p:nvPr/>
          </p:nvSpPr>
          <p:spPr bwMode="auto">
            <a:xfrm>
              <a:off x="106756227" y="107483806"/>
              <a:ext cx="55741" cy="30538"/>
            </a:xfrm>
            <a:prstGeom prst="ellipse">
              <a:avLst/>
            </a:prstGeom>
            <a:solidFill>
              <a:srgbClr val="99CC00"/>
            </a:solidFill>
            <a:ln w="0" algn="in">
              <a:noFill/>
              <a:round/>
              <a:headEnd/>
              <a:tailEnd/>
            </a:ln>
            <a:effectLst/>
          </p:spPr>
          <p:txBody>
            <a:bodyPr vert="horz" wrap="square" lIns="36576" tIns="36576" rIns="36576" bIns="36576" numCol="1" anchor="t" anchorCtr="0" compatLnSpc="1">
              <a:prstTxWarp prst="textNoShape">
                <a:avLst/>
              </a:prstTxWarp>
            </a:bodyPr>
            <a:lstStyle/>
            <a:p>
              <a:endParaRPr lang="ja-JP" altLang="en-US"/>
            </a:p>
          </p:txBody>
        </p:sp>
        <p:sp>
          <p:nvSpPr>
            <p:cNvPr id="116" name="Oval 39"/>
            <p:cNvSpPr>
              <a:spLocks noChangeArrowheads="1" noChangeShapeType="1"/>
            </p:cNvSpPr>
            <p:nvPr/>
          </p:nvSpPr>
          <p:spPr bwMode="auto">
            <a:xfrm>
              <a:off x="106884237" y="107483806"/>
              <a:ext cx="55740" cy="30538"/>
            </a:xfrm>
            <a:prstGeom prst="ellipse">
              <a:avLst/>
            </a:prstGeom>
            <a:solidFill>
              <a:srgbClr val="99CC00"/>
            </a:solidFill>
            <a:ln w="0" algn="in">
              <a:noFill/>
              <a:round/>
              <a:headEnd/>
              <a:tailEnd/>
            </a:ln>
            <a:effectLst/>
          </p:spPr>
          <p:txBody>
            <a:bodyPr vert="horz" wrap="square" lIns="36576" tIns="36576" rIns="36576" bIns="36576" numCol="1" anchor="t" anchorCtr="0" compatLnSpc="1">
              <a:prstTxWarp prst="textNoShape">
                <a:avLst/>
              </a:prstTxWarp>
            </a:bodyPr>
            <a:lstStyle/>
            <a:p>
              <a:endParaRPr lang="ja-JP" altLang="en-US"/>
            </a:p>
          </p:txBody>
        </p:sp>
        <p:sp>
          <p:nvSpPr>
            <p:cNvPr id="117" name="Oval 40"/>
            <p:cNvSpPr>
              <a:spLocks noChangeArrowheads="1" noChangeShapeType="1"/>
            </p:cNvSpPr>
            <p:nvPr/>
          </p:nvSpPr>
          <p:spPr bwMode="auto">
            <a:xfrm>
              <a:off x="107012246" y="107483806"/>
              <a:ext cx="55741" cy="30538"/>
            </a:xfrm>
            <a:prstGeom prst="ellipse">
              <a:avLst/>
            </a:prstGeom>
            <a:solidFill>
              <a:srgbClr val="99CC00"/>
            </a:solidFill>
            <a:ln w="0" algn="in">
              <a:noFill/>
              <a:round/>
              <a:headEnd/>
              <a:tailEnd/>
            </a:ln>
            <a:effectLst/>
          </p:spPr>
          <p:txBody>
            <a:bodyPr vert="horz" wrap="square" lIns="36576" tIns="36576" rIns="36576" bIns="36576" numCol="1" anchor="t" anchorCtr="0" compatLnSpc="1">
              <a:prstTxWarp prst="textNoShape">
                <a:avLst/>
              </a:prstTxWarp>
            </a:bodyPr>
            <a:lstStyle/>
            <a:p>
              <a:endParaRPr lang="ja-JP" altLang="en-US"/>
            </a:p>
          </p:txBody>
        </p:sp>
        <p:sp>
          <p:nvSpPr>
            <p:cNvPr id="118" name="Oval 41"/>
            <p:cNvSpPr>
              <a:spLocks noChangeArrowheads="1" noChangeShapeType="1"/>
            </p:cNvSpPr>
            <p:nvPr/>
          </p:nvSpPr>
          <p:spPr bwMode="auto">
            <a:xfrm>
              <a:off x="107140256" y="107483806"/>
              <a:ext cx="55740" cy="30538"/>
            </a:xfrm>
            <a:prstGeom prst="ellipse">
              <a:avLst/>
            </a:prstGeom>
            <a:solidFill>
              <a:srgbClr val="99CC00"/>
            </a:solidFill>
            <a:ln w="0" algn="in">
              <a:noFill/>
              <a:round/>
              <a:headEnd/>
              <a:tailEnd/>
            </a:ln>
            <a:effectLst/>
          </p:spPr>
          <p:txBody>
            <a:bodyPr vert="horz" wrap="square" lIns="36576" tIns="36576" rIns="36576" bIns="36576" numCol="1" anchor="t" anchorCtr="0" compatLnSpc="1">
              <a:prstTxWarp prst="textNoShape">
                <a:avLst/>
              </a:prstTxWarp>
            </a:bodyPr>
            <a:lstStyle/>
            <a:p>
              <a:endParaRPr lang="ja-JP" altLang="en-US"/>
            </a:p>
          </p:txBody>
        </p:sp>
        <p:sp>
          <p:nvSpPr>
            <p:cNvPr id="119" name="Oval 42"/>
            <p:cNvSpPr>
              <a:spLocks noChangeArrowheads="1" noChangeShapeType="1"/>
            </p:cNvSpPr>
            <p:nvPr/>
          </p:nvSpPr>
          <p:spPr bwMode="auto">
            <a:xfrm>
              <a:off x="107268265" y="107483806"/>
              <a:ext cx="55741" cy="30538"/>
            </a:xfrm>
            <a:prstGeom prst="ellipse">
              <a:avLst/>
            </a:prstGeom>
            <a:solidFill>
              <a:srgbClr val="99CC00"/>
            </a:solidFill>
            <a:ln w="0" algn="in">
              <a:noFill/>
              <a:round/>
              <a:headEnd/>
              <a:tailEnd/>
            </a:ln>
            <a:effectLst/>
          </p:spPr>
          <p:txBody>
            <a:bodyPr vert="horz" wrap="square" lIns="36576" tIns="36576" rIns="36576" bIns="36576" numCol="1" anchor="t" anchorCtr="0" compatLnSpc="1">
              <a:prstTxWarp prst="textNoShape">
                <a:avLst/>
              </a:prstTxWarp>
            </a:bodyPr>
            <a:lstStyle/>
            <a:p>
              <a:endParaRPr lang="ja-JP" altLang="en-US"/>
            </a:p>
          </p:txBody>
        </p:sp>
        <p:sp>
          <p:nvSpPr>
            <p:cNvPr id="120" name="Oval 43"/>
            <p:cNvSpPr>
              <a:spLocks noChangeArrowheads="1" noChangeShapeType="1"/>
            </p:cNvSpPr>
            <p:nvPr/>
          </p:nvSpPr>
          <p:spPr bwMode="auto">
            <a:xfrm>
              <a:off x="107396275" y="107483806"/>
              <a:ext cx="55741" cy="30538"/>
            </a:xfrm>
            <a:prstGeom prst="ellipse">
              <a:avLst/>
            </a:prstGeom>
            <a:solidFill>
              <a:srgbClr val="99CC00"/>
            </a:solidFill>
            <a:ln w="0" algn="in">
              <a:noFill/>
              <a:round/>
              <a:headEnd/>
              <a:tailEnd/>
            </a:ln>
            <a:effectLst/>
          </p:spPr>
          <p:txBody>
            <a:bodyPr vert="horz" wrap="square" lIns="36576" tIns="36576" rIns="36576" bIns="36576" numCol="1" anchor="t" anchorCtr="0" compatLnSpc="1">
              <a:prstTxWarp prst="textNoShape">
                <a:avLst/>
              </a:prstTxWarp>
            </a:bodyPr>
            <a:lstStyle/>
            <a:p>
              <a:endParaRPr lang="ja-JP" altLang="en-US"/>
            </a:p>
          </p:txBody>
        </p:sp>
        <p:sp>
          <p:nvSpPr>
            <p:cNvPr id="121" name="Oval 44"/>
            <p:cNvSpPr>
              <a:spLocks noChangeArrowheads="1" noChangeShapeType="1"/>
            </p:cNvSpPr>
            <p:nvPr/>
          </p:nvSpPr>
          <p:spPr bwMode="auto">
            <a:xfrm>
              <a:off x="107524285" y="107483806"/>
              <a:ext cx="55740" cy="30538"/>
            </a:xfrm>
            <a:prstGeom prst="ellipse">
              <a:avLst/>
            </a:prstGeom>
            <a:solidFill>
              <a:srgbClr val="99CC00"/>
            </a:solidFill>
            <a:ln w="0" algn="in">
              <a:noFill/>
              <a:round/>
              <a:headEnd/>
              <a:tailEnd/>
            </a:ln>
            <a:effectLst/>
          </p:spPr>
          <p:txBody>
            <a:bodyPr vert="horz" wrap="square" lIns="36576" tIns="36576" rIns="36576" bIns="36576" numCol="1" anchor="t" anchorCtr="0" compatLnSpc="1">
              <a:prstTxWarp prst="textNoShape">
                <a:avLst/>
              </a:prstTxWarp>
            </a:bodyPr>
            <a:lstStyle/>
            <a:p>
              <a:endParaRPr lang="ja-JP" altLang="en-US"/>
            </a:p>
          </p:txBody>
        </p:sp>
        <p:sp>
          <p:nvSpPr>
            <p:cNvPr id="122" name="Oval 45"/>
            <p:cNvSpPr>
              <a:spLocks noChangeArrowheads="1" noChangeShapeType="1"/>
            </p:cNvSpPr>
            <p:nvPr/>
          </p:nvSpPr>
          <p:spPr bwMode="auto">
            <a:xfrm>
              <a:off x="107652294" y="107483806"/>
              <a:ext cx="55741" cy="30538"/>
            </a:xfrm>
            <a:prstGeom prst="ellipse">
              <a:avLst/>
            </a:prstGeom>
            <a:solidFill>
              <a:srgbClr val="99CC00"/>
            </a:solidFill>
            <a:ln w="0" algn="in">
              <a:noFill/>
              <a:round/>
              <a:headEnd/>
              <a:tailEnd/>
            </a:ln>
            <a:effectLst/>
          </p:spPr>
          <p:txBody>
            <a:bodyPr vert="horz" wrap="square" lIns="36576" tIns="36576" rIns="36576" bIns="36576" numCol="1" anchor="t" anchorCtr="0" compatLnSpc="1">
              <a:prstTxWarp prst="textNoShape">
                <a:avLst/>
              </a:prstTxWarp>
            </a:bodyPr>
            <a:lstStyle/>
            <a:p>
              <a:endParaRPr lang="ja-JP" altLang="en-US"/>
            </a:p>
          </p:txBody>
        </p:sp>
        <p:sp>
          <p:nvSpPr>
            <p:cNvPr id="123" name="Oval 46"/>
            <p:cNvSpPr>
              <a:spLocks noChangeArrowheads="1" noChangeShapeType="1"/>
            </p:cNvSpPr>
            <p:nvPr/>
          </p:nvSpPr>
          <p:spPr bwMode="auto">
            <a:xfrm>
              <a:off x="107780304" y="107483806"/>
              <a:ext cx="55741" cy="30538"/>
            </a:xfrm>
            <a:prstGeom prst="ellipse">
              <a:avLst/>
            </a:prstGeom>
            <a:solidFill>
              <a:srgbClr val="99CC00"/>
            </a:solidFill>
            <a:ln w="0" algn="in">
              <a:noFill/>
              <a:round/>
              <a:headEnd/>
              <a:tailEnd/>
            </a:ln>
            <a:effectLst/>
          </p:spPr>
          <p:txBody>
            <a:bodyPr vert="horz" wrap="square" lIns="36576" tIns="36576" rIns="36576" bIns="36576" numCol="1" anchor="t" anchorCtr="0" compatLnSpc="1">
              <a:prstTxWarp prst="textNoShape">
                <a:avLst/>
              </a:prstTxWarp>
            </a:bodyPr>
            <a:lstStyle/>
            <a:p>
              <a:endParaRPr lang="ja-JP" altLang="en-US"/>
            </a:p>
          </p:txBody>
        </p:sp>
        <p:sp>
          <p:nvSpPr>
            <p:cNvPr id="124" name="Oval 47"/>
            <p:cNvSpPr>
              <a:spLocks noChangeArrowheads="1" noChangeShapeType="1"/>
            </p:cNvSpPr>
            <p:nvPr/>
          </p:nvSpPr>
          <p:spPr bwMode="auto">
            <a:xfrm>
              <a:off x="107908314" y="107483806"/>
              <a:ext cx="55740" cy="30538"/>
            </a:xfrm>
            <a:prstGeom prst="ellipse">
              <a:avLst/>
            </a:prstGeom>
            <a:solidFill>
              <a:srgbClr val="99CC00"/>
            </a:solidFill>
            <a:ln w="0" algn="in">
              <a:noFill/>
              <a:round/>
              <a:headEnd/>
              <a:tailEnd/>
            </a:ln>
            <a:effectLst/>
          </p:spPr>
          <p:txBody>
            <a:bodyPr vert="horz" wrap="square" lIns="36576" tIns="36576" rIns="36576" bIns="36576" numCol="1" anchor="t" anchorCtr="0" compatLnSpc="1">
              <a:prstTxWarp prst="textNoShape">
                <a:avLst/>
              </a:prstTxWarp>
            </a:bodyPr>
            <a:lstStyle/>
            <a:p>
              <a:endParaRPr lang="ja-JP" altLang="en-US"/>
            </a:p>
          </p:txBody>
        </p:sp>
      </p:grpSp>
      <p:sp>
        <p:nvSpPr>
          <p:cNvPr id="59" name="角丸四角形 58"/>
          <p:cNvSpPr/>
          <p:nvPr/>
        </p:nvSpPr>
        <p:spPr>
          <a:xfrm>
            <a:off x="44624" y="7131399"/>
            <a:ext cx="6741368" cy="920473"/>
          </a:xfrm>
          <a:prstGeom prst="roundRect">
            <a:avLst>
              <a:gd name="adj" fmla="val 7042"/>
            </a:avLst>
          </a:prstGeom>
          <a:solidFill>
            <a:schemeClr val="bg1"/>
          </a:solidFill>
          <a:ln w="31750">
            <a:solidFill>
              <a:srgbClr val="009900"/>
            </a:solidFill>
          </a:ln>
        </p:spPr>
        <p:style>
          <a:lnRef idx="2">
            <a:schemeClr val="accent1">
              <a:shade val="50000"/>
            </a:schemeClr>
          </a:lnRef>
          <a:fillRef idx="1">
            <a:schemeClr val="accent1"/>
          </a:fillRef>
          <a:effectRef idx="0">
            <a:schemeClr val="accent1"/>
          </a:effectRef>
          <a:fontRef idx="minor">
            <a:schemeClr val="lt1"/>
          </a:fontRef>
        </p:style>
        <p:txBody>
          <a:bodyPr wrap="square" tIns="108000" bIns="0" rtlCol="0" anchor="ctr">
            <a:spAutoFit/>
          </a:bodyPr>
          <a:lstStyle/>
          <a:p>
            <a:pPr marL="180975" indent="-180975"/>
            <a:r>
              <a:rPr kumimoji="1" lang="ja-JP" altLang="en-US" sz="1200" b="1" dirty="0" smtClean="0">
                <a:solidFill>
                  <a:schemeClr val="tx1"/>
                </a:solidFill>
                <a:latin typeface="+mn-ea"/>
              </a:rPr>
              <a:t>①　後発医薬品の品質や効き目、安全性は、先発医薬品と同等であり、</a:t>
            </a:r>
            <a:r>
              <a:rPr lang="ja-JP" altLang="en-US" sz="1200" b="1" dirty="0" smtClean="0">
                <a:solidFill>
                  <a:schemeClr val="tx1"/>
                </a:solidFill>
                <a:latin typeface="+mn-ea"/>
              </a:rPr>
              <a:t>医療財政の健全化を図るため、行政や医療保険など国全体で後発医薬品の普及に取り組んでいます。</a:t>
            </a:r>
            <a:endParaRPr lang="en-US" altLang="ja-JP" sz="1200" b="1" dirty="0" smtClean="0">
              <a:solidFill>
                <a:schemeClr val="tx1"/>
              </a:solidFill>
              <a:latin typeface="+mn-ea"/>
            </a:endParaRPr>
          </a:p>
          <a:p>
            <a:pPr marL="180975" indent="-180975">
              <a:spcBef>
                <a:spcPts val="300"/>
              </a:spcBef>
            </a:pPr>
            <a:r>
              <a:rPr lang="ja-JP" altLang="en-US" sz="1200" b="1" dirty="0" smtClean="0">
                <a:solidFill>
                  <a:schemeClr val="tx1"/>
                </a:solidFill>
                <a:latin typeface="+mn-ea"/>
              </a:rPr>
              <a:t>②　</a:t>
            </a:r>
            <a:r>
              <a:rPr kumimoji="1" lang="ja-JP" altLang="en-US" sz="1200" b="1" dirty="0" smtClean="0">
                <a:solidFill>
                  <a:schemeClr val="tx1"/>
                </a:solidFill>
                <a:latin typeface="+mn-ea"/>
              </a:rPr>
              <a:t>生活保護では、医師または歯科医師により後発医薬品の使用が可能であると判断された場合は、原則として後発医薬品が調剤されることとなりました。</a:t>
            </a:r>
            <a:endParaRPr kumimoji="1" lang="en-US" altLang="ja-JP" sz="1200" b="1" dirty="0" smtClean="0">
              <a:solidFill>
                <a:schemeClr val="tx1"/>
              </a:solidFill>
              <a:latin typeface="+mn-ea"/>
            </a:endParaRPr>
          </a:p>
        </p:txBody>
      </p:sp>
      <p:sp>
        <p:nvSpPr>
          <p:cNvPr id="62" name="角丸四角形 61"/>
          <p:cNvSpPr/>
          <p:nvPr/>
        </p:nvSpPr>
        <p:spPr>
          <a:xfrm>
            <a:off x="44624" y="5508104"/>
            <a:ext cx="6741368" cy="1504261"/>
          </a:xfrm>
          <a:prstGeom prst="roundRect">
            <a:avLst>
              <a:gd name="adj" fmla="val 0"/>
            </a:avLst>
          </a:prstGeom>
          <a:solidFill>
            <a:srgbClr val="CC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3038" indent="-173038">
              <a:spcBef>
                <a:spcPts val="600"/>
              </a:spcBef>
            </a:pPr>
            <a:r>
              <a:rPr lang="en-US" altLang="ja-JP" sz="1100" b="1" dirty="0" smtClean="0">
                <a:solidFill>
                  <a:schemeClr val="tx1"/>
                </a:solidFill>
                <a:latin typeface="+mn-ea"/>
              </a:rPr>
              <a:t>【</a:t>
            </a:r>
            <a:r>
              <a:rPr lang="ja-JP" altLang="en-US" sz="1100" b="1" dirty="0" smtClean="0">
                <a:solidFill>
                  <a:schemeClr val="tx1"/>
                </a:solidFill>
                <a:latin typeface="+mn-ea"/>
              </a:rPr>
              <a:t>福祉事務所への情報提供等について</a:t>
            </a:r>
            <a:r>
              <a:rPr lang="en-US" altLang="ja-JP" sz="1100" b="1" dirty="0" smtClean="0">
                <a:solidFill>
                  <a:schemeClr val="tx1"/>
                </a:solidFill>
                <a:latin typeface="+mn-ea"/>
              </a:rPr>
              <a:t>】</a:t>
            </a:r>
          </a:p>
          <a:p>
            <a:pPr marL="228600" indent="-228600">
              <a:spcBef>
                <a:spcPts val="300"/>
              </a:spcBef>
              <a:buAutoNum type="arabicDbPeriod"/>
            </a:pPr>
            <a:r>
              <a:rPr lang="ja-JP" altLang="en-US" sz="1200" b="1" dirty="0" smtClean="0">
                <a:solidFill>
                  <a:schemeClr val="tx1"/>
                </a:solidFill>
                <a:latin typeface="+mn-ea"/>
              </a:rPr>
              <a:t>上記２</a:t>
            </a:r>
            <a:r>
              <a:rPr lang="ja-JP" altLang="en-US" sz="1200" b="1" dirty="0">
                <a:solidFill>
                  <a:schemeClr val="tx1"/>
                </a:solidFill>
                <a:latin typeface="+mn-ea"/>
              </a:rPr>
              <a:t>又は３の事由により、先発医薬品を調剤した場合、別紙様式に記載をいただき、定期的に福祉事務所へ情報提供して</a:t>
            </a:r>
            <a:r>
              <a:rPr lang="ja-JP" altLang="en-US" sz="1200" b="1" dirty="0" smtClean="0">
                <a:solidFill>
                  <a:schemeClr val="tx1"/>
                </a:solidFill>
                <a:latin typeface="+mn-ea"/>
              </a:rPr>
              <a:t>いただく</a:t>
            </a:r>
            <a:r>
              <a:rPr lang="ja-JP" altLang="en-US" sz="1200" b="1" dirty="0">
                <a:solidFill>
                  <a:schemeClr val="tx1"/>
                </a:solidFill>
                <a:latin typeface="+mn-ea"/>
              </a:rPr>
              <a:t>ようお願いします</a:t>
            </a:r>
            <a:r>
              <a:rPr lang="ja-JP" altLang="en-US" sz="1200" b="1" dirty="0" smtClean="0">
                <a:solidFill>
                  <a:schemeClr val="tx1"/>
                </a:solidFill>
                <a:latin typeface="+mn-ea"/>
              </a:rPr>
              <a:t>。</a:t>
            </a:r>
            <a:endParaRPr lang="en-US" altLang="ja-JP" sz="1200" b="1" dirty="0" smtClean="0">
              <a:solidFill>
                <a:schemeClr val="tx1"/>
              </a:solidFill>
              <a:latin typeface="+mn-ea"/>
            </a:endParaRPr>
          </a:p>
          <a:p>
            <a:pPr>
              <a:spcBef>
                <a:spcPts val="300"/>
              </a:spcBef>
            </a:pPr>
            <a:r>
              <a:rPr lang="ja-JP" altLang="en-US" sz="1200" b="1" dirty="0" smtClean="0">
                <a:solidFill>
                  <a:schemeClr val="tx1"/>
                </a:solidFill>
                <a:latin typeface="+mn-ea"/>
              </a:rPr>
              <a:t>　　</a:t>
            </a:r>
            <a:r>
              <a:rPr lang="en-US" altLang="ja-JP" sz="1200" b="1" dirty="0" smtClean="0">
                <a:solidFill>
                  <a:schemeClr val="tx1"/>
                </a:solidFill>
                <a:latin typeface="+mn-ea"/>
              </a:rPr>
              <a:t>※</a:t>
            </a:r>
            <a:r>
              <a:rPr lang="ja-JP" altLang="en-US" sz="1200" b="1" dirty="0" smtClean="0">
                <a:solidFill>
                  <a:schemeClr val="tx1"/>
                </a:solidFill>
                <a:latin typeface="+mn-ea"/>
              </a:rPr>
              <a:t>可能な限り後発医薬品を調剤できる体制</a:t>
            </a:r>
            <a:r>
              <a:rPr lang="ja-JP" altLang="en-US" sz="1200" b="1" dirty="0">
                <a:solidFill>
                  <a:schemeClr val="tx1"/>
                </a:solidFill>
                <a:latin typeface="+mn-ea"/>
              </a:rPr>
              <a:t>整備に努めていただきますようお願いいたします</a:t>
            </a:r>
            <a:r>
              <a:rPr lang="ja-JP" altLang="en-US" sz="1200" b="1" dirty="0" smtClean="0">
                <a:solidFill>
                  <a:schemeClr val="tx1"/>
                </a:solidFill>
                <a:latin typeface="+mn-ea"/>
              </a:rPr>
              <a:t>。</a:t>
            </a:r>
            <a:endParaRPr lang="en-US" altLang="ja-JP" sz="1200" b="1" dirty="0" smtClean="0">
              <a:solidFill>
                <a:schemeClr val="tx1"/>
              </a:solidFill>
              <a:latin typeface="+mn-ea"/>
            </a:endParaRPr>
          </a:p>
          <a:p>
            <a:pPr>
              <a:spcBef>
                <a:spcPts val="300"/>
              </a:spcBef>
            </a:pPr>
            <a:endParaRPr lang="en-US" altLang="ja-JP" sz="100" b="1" dirty="0" smtClean="0">
              <a:solidFill>
                <a:schemeClr val="tx1"/>
              </a:solidFill>
              <a:latin typeface="+mn-ea"/>
            </a:endParaRPr>
          </a:p>
          <a:p>
            <a:pPr marL="173038" indent="-173038">
              <a:spcBef>
                <a:spcPts val="300"/>
              </a:spcBef>
            </a:pPr>
            <a:r>
              <a:rPr lang="ja-JP" altLang="en-US" sz="1200" b="1" dirty="0" smtClean="0">
                <a:solidFill>
                  <a:schemeClr val="tx1"/>
                </a:solidFill>
                <a:latin typeface="+mn-ea"/>
              </a:rPr>
              <a:t>２．</a:t>
            </a:r>
            <a:r>
              <a:rPr lang="ja-JP" altLang="en-US" sz="1200" b="1" dirty="0">
                <a:solidFill>
                  <a:schemeClr val="tx1"/>
                </a:solidFill>
                <a:latin typeface="+mn-ea"/>
              </a:rPr>
              <a:t>　生活保護を受けている</a:t>
            </a:r>
            <a:r>
              <a:rPr lang="ja-JP" altLang="en-US" sz="1200" b="1" dirty="0" smtClean="0">
                <a:solidFill>
                  <a:schemeClr val="tx1"/>
                </a:solidFill>
                <a:latin typeface="+mn-ea"/>
              </a:rPr>
              <a:t>患者に対し、下記「取組内容」に沿って後発医薬品の品質等について説明することをお願いしていますが、それでもなお、患者が制度について理解できない場合には、福祉事務所に情報提供いただき、福祉事務所における制度説明の機会につなげていただくことも可能です。</a:t>
            </a:r>
            <a:endParaRPr lang="en-US" altLang="ja-JP" sz="1200" b="1" dirty="0" smtClean="0">
              <a:solidFill>
                <a:schemeClr val="tx1"/>
              </a:solidFill>
              <a:latin typeface="+mn-ea"/>
            </a:endParaRPr>
          </a:p>
        </p:txBody>
      </p:sp>
      <p:sp>
        <p:nvSpPr>
          <p:cNvPr id="63" name="角丸四角形 62"/>
          <p:cNvSpPr/>
          <p:nvPr/>
        </p:nvSpPr>
        <p:spPr>
          <a:xfrm>
            <a:off x="9333656" y="1691680"/>
            <a:ext cx="6741368" cy="936104"/>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3038" indent="-173038"/>
            <a:endParaRPr kumimoji="1" lang="ja-JP" altLang="en-US" sz="1400" dirty="0">
              <a:solidFill>
                <a:schemeClr val="tx1"/>
              </a:solidFill>
              <a:latin typeface="+mn-ea"/>
            </a:endParaRPr>
          </a:p>
        </p:txBody>
      </p:sp>
      <p:sp>
        <p:nvSpPr>
          <p:cNvPr id="64" name="角丸四角形 63"/>
          <p:cNvSpPr/>
          <p:nvPr/>
        </p:nvSpPr>
        <p:spPr>
          <a:xfrm>
            <a:off x="0" y="0"/>
            <a:ext cx="6741368" cy="279648"/>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3038" indent="-173038"/>
            <a:r>
              <a:rPr lang="ja-JP" altLang="en-US" sz="1400" b="1" i="1" u="sng" dirty="0" smtClean="0">
                <a:solidFill>
                  <a:schemeClr val="tx1"/>
                </a:solidFill>
                <a:latin typeface="+mn-ea"/>
              </a:rPr>
              <a:t>生活保護法の指定を受けている薬局の方へ</a:t>
            </a:r>
            <a:endParaRPr kumimoji="1" lang="ja-JP" altLang="en-US" sz="1400" dirty="0">
              <a:solidFill>
                <a:schemeClr val="tx1"/>
              </a:solidFill>
              <a:latin typeface="+mn-ea"/>
            </a:endParaRPr>
          </a:p>
        </p:txBody>
      </p:sp>
      <p:sp>
        <p:nvSpPr>
          <p:cNvPr id="66" name="角丸四角形 65"/>
          <p:cNvSpPr/>
          <p:nvPr/>
        </p:nvSpPr>
        <p:spPr>
          <a:xfrm>
            <a:off x="58316" y="827584"/>
            <a:ext cx="6741368" cy="864096"/>
          </a:xfrm>
          <a:prstGeom prst="roundRect">
            <a:avLst>
              <a:gd name="adj" fmla="val 0"/>
            </a:avLst>
          </a:prstGeom>
          <a:solidFill>
            <a:srgbClr val="FFE1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80975" indent="-180975"/>
            <a:r>
              <a:rPr lang="ja-JP" altLang="en-US" sz="1200" b="1" dirty="0" smtClean="0">
                <a:solidFill>
                  <a:schemeClr val="tx1"/>
                </a:solidFill>
                <a:latin typeface="+mn-ea"/>
              </a:rPr>
              <a:t>○　後発医薬品の普及については、医療財政の改善につながることから、国全体で取り組んでいます。更に</a:t>
            </a:r>
            <a:r>
              <a:rPr lang="ja-JP" altLang="en-US" sz="1200" b="1" dirty="0">
                <a:solidFill>
                  <a:schemeClr val="tx1"/>
                </a:solidFill>
                <a:latin typeface="+mn-ea"/>
              </a:rPr>
              <a:t>取組を進める</a:t>
            </a:r>
            <a:r>
              <a:rPr lang="ja-JP" altLang="en-US" sz="1200" b="1" dirty="0" smtClean="0">
                <a:solidFill>
                  <a:schemeClr val="tx1"/>
                </a:solidFill>
                <a:latin typeface="+mn-ea"/>
              </a:rPr>
              <a:t>ため、今般、法改正を行い、</a:t>
            </a:r>
            <a:r>
              <a:rPr lang="ja-JP" altLang="en-US" sz="1200" b="1" u="sng" dirty="0" smtClean="0">
                <a:solidFill>
                  <a:schemeClr val="tx1"/>
                </a:solidFill>
                <a:latin typeface="+mn-ea"/>
              </a:rPr>
              <a:t>平成</a:t>
            </a:r>
            <a:r>
              <a:rPr lang="en-US" altLang="ja-JP" sz="1200" b="1" u="sng" dirty="0" smtClean="0">
                <a:solidFill>
                  <a:schemeClr val="tx1"/>
                </a:solidFill>
                <a:latin typeface="+mn-ea"/>
              </a:rPr>
              <a:t>30</a:t>
            </a:r>
            <a:r>
              <a:rPr lang="ja-JP" altLang="en-US" sz="1200" b="1" u="sng" dirty="0" smtClean="0">
                <a:solidFill>
                  <a:schemeClr val="tx1"/>
                </a:solidFill>
                <a:latin typeface="+mn-ea"/>
              </a:rPr>
              <a:t>年</a:t>
            </a:r>
            <a:r>
              <a:rPr lang="en-US" altLang="ja-JP" sz="1200" b="1" u="sng" dirty="0" smtClean="0">
                <a:solidFill>
                  <a:schemeClr val="tx1"/>
                </a:solidFill>
                <a:latin typeface="+mn-ea"/>
              </a:rPr>
              <a:t>10</a:t>
            </a:r>
            <a:r>
              <a:rPr lang="ja-JP" altLang="en-US" sz="1200" b="1" u="sng" dirty="0" smtClean="0">
                <a:solidFill>
                  <a:schemeClr val="tx1"/>
                </a:solidFill>
                <a:latin typeface="+mn-ea"/>
              </a:rPr>
              <a:t>月１日から、生活保護においては、医師が後発医薬品の使用が可能であると判断された場合には、原則として、後発医薬品を使用していただくことになりました</a:t>
            </a:r>
            <a:r>
              <a:rPr lang="ja-JP" altLang="en-US" sz="1200" b="1" dirty="0" smtClean="0">
                <a:solidFill>
                  <a:schemeClr val="tx1"/>
                </a:solidFill>
                <a:latin typeface="+mn-ea"/>
              </a:rPr>
              <a:t>。</a:t>
            </a:r>
            <a:endParaRPr lang="en-US" altLang="ja-JP" sz="1200" b="1" dirty="0" smtClean="0">
              <a:solidFill>
                <a:schemeClr val="tx1"/>
              </a:solidFill>
              <a:latin typeface="+mn-ea"/>
            </a:endParaRPr>
          </a:p>
        </p:txBody>
      </p:sp>
      <p:sp>
        <p:nvSpPr>
          <p:cNvPr id="68" name="正方形/長方形 67"/>
          <p:cNvSpPr/>
          <p:nvPr/>
        </p:nvSpPr>
        <p:spPr>
          <a:xfrm>
            <a:off x="58316" y="7020272"/>
            <a:ext cx="3586708" cy="214416"/>
          </a:xfrm>
          <a:prstGeom prst="rect">
            <a:avLst/>
          </a:prstGeom>
          <a:solidFill>
            <a:srgbClr val="99FF66"/>
          </a:solidFill>
          <a:ln>
            <a:solidFill>
              <a:srgbClr val="33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b="1" dirty="0" smtClean="0">
                <a:solidFill>
                  <a:schemeClr val="tx1"/>
                </a:solidFill>
              </a:rPr>
              <a:t>生活保護における後発医薬品に関する取組内容</a:t>
            </a:r>
            <a:endParaRPr kumimoji="1" lang="ja-JP" altLang="en-US" sz="1100" b="1" dirty="0">
              <a:solidFill>
                <a:schemeClr val="tx1"/>
              </a:solidFill>
            </a:endParaRPr>
          </a:p>
        </p:txBody>
      </p:sp>
      <p:grpSp>
        <p:nvGrpSpPr>
          <p:cNvPr id="70" name="グループ化 69"/>
          <p:cNvGrpSpPr/>
          <p:nvPr/>
        </p:nvGrpSpPr>
        <p:grpSpPr>
          <a:xfrm>
            <a:off x="105649" y="8187602"/>
            <a:ext cx="2000250" cy="417722"/>
            <a:chOff x="2597445" y="3397894"/>
            <a:chExt cx="2303463" cy="390930"/>
          </a:xfrm>
        </p:grpSpPr>
        <p:sp>
          <p:nvSpPr>
            <p:cNvPr id="71" name="Text Box 116"/>
            <p:cNvSpPr txBox="1">
              <a:spLocks noChangeArrowheads="1" noChangeShapeType="1"/>
            </p:cNvSpPr>
            <p:nvPr/>
          </p:nvSpPr>
          <p:spPr bwMode="auto">
            <a:xfrm>
              <a:off x="2597445" y="3477374"/>
              <a:ext cx="2303463" cy="311450"/>
            </a:xfrm>
            <a:prstGeom prst="rect">
              <a:avLst/>
            </a:prstGeom>
            <a:noFill/>
            <a:ln w="0" algn="in">
              <a:noFill/>
              <a:miter lim="800000"/>
              <a:headEnd/>
              <a:tailEnd/>
            </a:ln>
            <a:effectLst/>
          </p:spPr>
          <p:txBody>
            <a:bodyPr vert="horz" wrap="square" lIns="0" tIns="0" rIns="0" bIns="0" numCol="1" anchor="t" anchorCtr="0" compatLnSpc="1">
              <a:prstTxWarp prst="textNoShape">
                <a:avLst/>
              </a:prstTxWarp>
            </a:bodyPr>
            <a:lstStyle/>
            <a:p>
              <a:pPr algn="ctr" fontAlgn="base">
                <a:spcAft>
                  <a:spcPts val="0"/>
                </a:spcAft>
              </a:pPr>
              <a:r>
                <a:rPr lang="ja-JP" sz="1200" kern="1200" dirty="0">
                  <a:solidFill>
                    <a:srgbClr val="000000"/>
                  </a:solidFill>
                  <a:effectLst/>
                  <a:latin typeface="ＭＳ Ｐゴシック" panose="020B0600070205080204" pitchFamily="50" charset="-128"/>
                  <a:ea typeface="メイリオ" panose="020B0604030504040204" pitchFamily="50" charset="-128"/>
                  <a:cs typeface="ＭＳ Ｐゴシック" panose="020B0600070205080204" pitchFamily="50" charset="-128"/>
                </a:rPr>
                <a:t>厚 生 労 働 省</a:t>
              </a:r>
              <a:endParaRPr lang="ja-JP" sz="12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pic>
          <p:nvPicPr>
            <p:cNvPr id="72" name="Picture 138"/>
            <p:cNvPicPr>
              <a:picLocks noChangeAspect="1" noChangeArrowheads="1"/>
            </p:cNvPicPr>
            <p:nvPr/>
          </p:nvPicPr>
          <p:blipFill>
            <a:blip r:embed="rId3" cstate="print"/>
            <a:srcRect/>
            <a:stretch>
              <a:fillRect/>
            </a:stretch>
          </p:blipFill>
          <p:spPr bwMode="auto">
            <a:xfrm>
              <a:off x="2727308" y="3397894"/>
              <a:ext cx="287337" cy="288925"/>
            </a:xfrm>
            <a:prstGeom prst="rect">
              <a:avLst/>
            </a:prstGeom>
            <a:noFill/>
            <a:ln w="9525" algn="in">
              <a:noFill/>
              <a:miter lim="800000"/>
              <a:headEnd/>
              <a:tailEnd/>
            </a:ln>
            <a:effectLst/>
          </p:spPr>
        </p:pic>
      </p:grpSp>
      <p:sp>
        <p:nvSpPr>
          <p:cNvPr id="73" name="テキスト ボックス 8"/>
          <p:cNvSpPr txBox="1"/>
          <p:nvPr/>
        </p:nvSpPr>
        <p:spPr>
          <a:xfrm>
            <a:off x="1772816" y="8187603"/>
            <a:ext cx="5099393" cy="956397"/>
          </a:xfrm>
          <a:prstGeom prst="rect">
            <a:avLst/>
          </a:prstGeom>
          <a:noFill/>
          <a:ln w="6350">
            <a:noFill/>
          </a:ln>
        </p:spPr>
        <p:txBody>
          <a:bodyPr rot="0" spcFirstLastPara="0" vert="horz" wrap="square" lIns="0" tIns="0" rIns="0" bIns="0" numCol="1" spcCol="0" rtlCol="0" fromWordArt="0" anchor="ctr" anchorCtr="0" forceAA="0" compatLnSpc="1">
            <a:prstTxWarp prst="textNoShape">
              <a:avLst/>
            </a:prstTxWarp>
            <a:noAutofit/>
          </a:bodyPr>
          <a:lstStyle/>
          <a:p>
            <a:r>
              <a:rPr lang="en-US" altLang="ja-JP" sz="1050" u="sng" dirty="0"/>
              <a:t>【</a:t>
            </a:r>
            <a:r>
              <a:rPr lang="ja-JP" altLang="en-US" sz="1050" u="sng" dirty="0"/>
              <a:t>熊本市各福祉事務所</a:t>
            </a:r>
            <a:r>
              <a:rPr lang="en-US" altLang="ja-JP" sz="1050" u="sng" dirty="0"/>
              <a:t>】</a:t>
            </a:r>
          </a:p>
          <a:p>
            <a:r>
              <a:rPr lang="ja-JP" altLang="ja-JP" sz="1050" u="sng" dirty="0"/>
              <a:t>熊本市 中央 福祉事務所　保護第一課・第二課　電話番号：</a:t>
            </a:r>
            <a:r>
              <a:rPr lang="en-US" altLang="ja-JP" sz="1050" u="sng" dirty="0"/>
              <a:t>096-328-2320</a:t>
            </a:r>
            <a:endParaRPr lang="ja-JP" altLang="ja-JP" sz="1050" dirty="0"/>
          </a:p>
          <a:p>
            <a:r>
              <a:rPr lang="ja-JP" altLang="ja-JP" sz="1050" u="dash" dirty="0"/>
              <a:t>熊本市</a:t>
            </a:r>
            <a:r>
              <a:rPr lang="en-US" altLang="ja-JP" sz="1050" u="dash" dirty="0"/>
              <a:t>  </a:t>
            </a:r>
            <a:r>
              <a:rPr lang="ja-JP" altLang="ja-JP" sz="1050" u="dash" dirty="0"/>
              <a:t>東</a:t>
            </a:r>
            <a:r>
              <a:rPr lang="en-US" altLang="ja-JP" sz="1050" u="dash" dirty="0"/>
              <a:t>  </a:t>
            </a:r>
            <a:r>
              <a:rPr lang="ja-JP" altLang="ja-JP" sz="1050" u="dash" dirty="0"/>
              <a:t>福祉事務所　</a:t>
            </a:r>
            <a:r>
              <a:rPr lang="ja-JP" altLang="en-US" sz="1050" u="dash" dirty="0"/>
              <a:t>　</a:t>
            </a:r>
            <a:r>
              <a:rPr lang="ja-JP" altLang="ja-JP" sz="1050" u="dash" dirty="0"/>
              <a:t>保護課</a:t>
            </a:r>
            <a:r>
              <a:rPr lang="ja-JP" altLang="en-US" sz="1050" u="dash" dirty="0"/>
              <a:t>　　　</a:t>
            </a:r>
            <a:r>
              <a:rPr lang="ja-JP" altLang="ja-JP" sz="1050" u="dash" dirty="0"/>
              <a:t>電話番号：</a:t>
            </a:r>
            <a:r>
              <a:rPr lang="en-US" altLang="ja-JP" sz="1050" u="dash" dirty="0"/>
              <a:t>096-367-9129</a:t>
            </a:r>
            <a:endParaRPr lang="ja-JP" altLang="ja-JP" sz="1050" dirty="0"/>
          </a:p>
          <a:p>
            <a:r>
              <a:rPr lang="ja-JP" altLang="ja-JP" sz="1050" u="sng" dirty="0"/>
              <a:t>熊本市</a:t>
            </a:r>
            <a:r>
              <a:rPr lang="en-US" altLang="ja-JP" sz="1050" u="sng" dirty="0"/>
              <a:t>  </a:t>
            </a:r>
            <a:r>
              <a:rPr lang="ja-JP" altLang="ja-JP" sz="1050" u="sng" dirty="0"/>
              <a:t>西</a:t>
            </a:r>
            <a:r>
              <a:rPr lang="en-US" altLang="ja-JP" sz="1050" u="sng" dirty="0"/>
              <a:t>   </a:t>
            </a:r>
            <a:r>
              <a:rPr lang="ja-JP" altLang="ja-JP" sz="1050" u="sng" dirty="0"/>
              <a:t>福祉事務所</a:t>
            </a:r>
            <a:r>
              <a:rPr lang="ja-JP" altLang="en-US" sz="1050" u="sng" dirty="0"/>
              <a:t>　  </a:t>
            </a:r>
            <a:r>
              <a:rPr lang="ja-JP" altLang="ja-JP" sz="1050" u="sng" dirty="0"/>
              <a:t>保護課</a:t>
            </a:r>
            <a:r>
              <a:rPr lang="en-US" altLang="ja-JP" sz="1050" u="sng" dirty="0"/>
              <a:t>  </a:t>
            </a:r>
            <a:r>
              <a:rPr lang="ja-JP" altLang="en-US" sz="1050" u="sng" dirty="0"/>
              <a:t>　　 </a:t>
            </a:r>
            <a:r>
              <a:rPr lang="ja-JP" altLang="ja-JP" sz="1050" u="sng" dirty="0"/>
              <a:t>電話番号：</a:t>
            </a:r>
            <a:r>
              <a:rPr lang="en-US" altLang="ja-JP" sz="1050" u="sng" dirty="0"/>
              <a:t>096-329-6839</a:t>
            </a:r>
            <a:endParaRPr lang="ja-JP" altLang="ja-JP" sz="1050" dirty="0"/>
          </a:p>
          <a:p>
            <a:r>
              <a:rPr lang="ja-JP" altLang="ja-JP" sz="1050" u="dash" dirty="0"/>
              <a:t>熊本市</a:t>
            </a:r>
            <a:r>
              <a:rPr lang="en-US" altLang="ja-JP" sz="1050" u="dash" dirty="0"/>
              <a:t>  </a:t>
            </a:r>
            <a:r>
              <a:rPr lang="ja-JP" altLang="ja-JP" sz="1050" u="dash" dirty="0"/>
              <a:t>南</a:t>
            </a:r>
            <a:r>
              <a:rPr lang="en-US" altLang="ja-JP" sz="1050" u="dash" dirty="0"/>
              <a:t>  </a:t>
            </a:r>
            <a:r>
              <a:rPr lang="ja-JP" altLang="ja-JP" sz="1050" u="dash" dirty="0"/>
              <a:t>福祉事務所　</a:t>
            </a:r>
            <a:r>
              <a:rPr lang="en-US" altLang="ja-JP" sz="1050" u="dash" dirty="0"/>
              <a:t>   </a:t>
            </a:r>
            <a:r>
              <a:rPr lang="ja-JP" altLang="ja-JP" sz="1050" u="dash" dirty="0"/>
              <a:t>保護課</a:t>
            </a:r>
            <a:r>
              <a:rPr lang="ja-JP" altLang="en-US" sz="1050" u="dash" dirty="0"/>
              <a:t>　　　</a:t>
            </a:r>
            <a:r>
              <a:rPr lang="ja-JP" altLang="ja-JP" sz="1050" u="dash" dirty="0"/>
              <a:t>電話番号：</a:t>
            </a:r>
            <a:r>
              <a:rPr lang="en-US" altLang="ja-JP" sz="1050" u="dash" dirty="0"/>
              <a:t>096-357-4134</a:t>
            </a:r>
            <a:endParaRPr lang="ja-JP" altLang="ja-JP" sz="1050" dirty="0"/>
          </a:p>
          <a:p>
            <a:r>
              <a:rPr lang="ja-JP" altLang="ja-JP" sz="1050" u="sng" dirty="0"/>
              <a:t>熊本市</a:t>
            </a:r>
            <a:r>
              <a:rPr lang="en-US" altLang="ja-JP" sz="1050" u="sng" dirty="0"/>
              <a:t>  </a:t>
            </a:r>
            <a:r>
              <a:rPr lang="ja-JP" altLang="ja-JP" sz="1050" u="sng" dirty="0"/>
              <a:t>北</a:t>
            </a:r>
            <a:r>
              <a:rPr lang="en-US" altLang="ja-JP" sz="1050" u="sng" dirty="0"/>
              <a:t>   </a:t>
            </a:r>
            <a:r>
              <a:rPr lang="ja-JP" altLang="ja-JP" sz="1050" u="sng" dirty="0"/>
              <a:t>福祉事務所　</a:t>
            </a:r>
            <a:r>
              <a:rPr lang="en-US" altLang="ja-JP" sz="1050" u="sng" dirty="0"/>
              <a:t>  </a:t>
            </a:r>
            <a:r>
              <a:rPr lang="ja-JP" altLang="ja-JP" sz="1050" u="sng" dirty="0"/>
              <a:t>保護課</a:t>
            </a:r>
            <a:r>
              <a:rPr lang="en-US" altLang="ja-JP" sz="1050" u="sng" dirty="0"/>
              <a:t>         </a:t>
            </a:r>
            <a:r>
              <a:rPr lang="ja-JP" altLang="ja-JP" sz="1050" u="sng" dirty="0"/>
              <a:t>電話番号：</a:t>
            </a:r>
            <a:r>
              <a:rPr lang="en-US" altLang="ja-JP" sz="1050" u="sng" dirty="0" smtClean="0"/>
              <a:t>096-272-6910</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p:txBody>
      </p:sp>
      <p:cxnSp>
        <p:nvCxnSpPr>
          <p:cNvPr id="7" name="直線コネクタ 6"/>
          <p:cNvCxnSpPr/>
          <p:nvPr/>
        </p:nvCxnSpPr>
        <p:spPr>
          <a:xfrm>
            <a:off x="1628800" y="8272529"/>
            <a:ext cx="0" cy="792088"/>
          </a:xfrm>
          <a:prstGeom prst="line">
            <a:avLst/>
          </a:prstGeom>
          <a:ln w="38100" cap="rnd">
            <a:prstDash val="dash"/>
          </a:ln>
        </p:spPr>
        <p:style>
          <a:lnRef idx="1">
            <a:schemeClr val="accent3"/>
          </a:lnRef>
          <a:fillRef idx="0">
            <a:schemeClr val="accent3"/>
          </a:fillRef>
          <a:effectRef idx="0">
            <a:schemeClr val="accent3"/>
          </a:effectRef>
          <a:fontRef idx="minor">
            <a:schemeClr val="tx1"/>
          </a:fontRef>
        </p:style>
      </p:cxnSp>
      <p:sp>
        <p:nvSpPr>
          <p:cNvPr id="67" name="角丸四角形 66"/>
          <p:cNvSpPr/>
          <p:nvPr/>
        </p:nvSpPr>
        <p:spPr>
          <a:xfrm>
            <a:off x="58316" y="1691680"/>
            <a:ext cx="6741368" cy="3787343"/>
          </a:xfrm>
          <a:prstGeom prst="roundRect">
            <a:avLst>
              <a:gd name="adj" fmla="val 0"/>
            </a:avLst>
          </a:prstGeom>
          <a:solidFill>
            <a:srgbClr val="CCFF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80975" indent="-180975"/>
            <a:r>
              <a:rPr lang="en-US" altLang="ja-JP" sz="1200" b="1" dirty="0">
                <a:solidFill>
                  <a:schemeClr val="tx1"/>
                </a:solidFill>
                <a:latin typeface="+mn-ea"/>
              </a:rPr>
              <a:t>【</a:t>
            </a:r>
            <a:r>
              <a:rPr lang="ja-JP" altLang="en-US" sz="1200" b="1" dirty="0">
                <a:solidFill>
                  <a:schemeClr val="tx1"/>
                </a:solidFill>
                <a:latin typeface="+mn-ea"/>
              </a:rPr>
              <a:t>生活保護を受けている方への調剤について</a:t>
            </a:r>
            <a:r>
              <a:rPr lang="en-US" altLang="ja-JP" sz="1200" b="1" dirty="0" smtClean="0">
                <a:solidFill>
                  <a:schemeClr val="tx1"/>
                </a:solidFill>
                <a:latin typeface="+mn-ea"/>
              </a:rPr>
              <a:t>】</a:t>
            </a:r>
          </a:p>
          <a:p>
            <a:pPr marL="180975" indent="-180975">
              <a:lnSpc>
                <a:spcPts val="400"/>
              </a:lnSpc>
            </a:pPr>
            <a:endParaRPr lang="en-US" altLang="ja-JP" sz="1200" b="1" dirty="0">
              <a:solidFill>
                <a:schemeClr val="tx1"/>
              </a:solidFill>
              <a:latin typeface="+mn-ea"/>
            </a:endParaRPr>
          </a:p>
          <a:p>
            <a:pPr marL="180975" indent="-180975"/>
            <a:r>
              <a:rPr lang="ja-JP" altLang="en-US" sz="1200" b="1" dirty="0">
                <a:solidFill>
                  <a:schemeClr val="tx1"/>
                </a:solidFill>
                <a:latin typeface="+mn-ea"/>
              </a:rPr>
              <a:t>１．　生活保護を受けている方が、一般名処方又は後発医薬品への変更を不可としていない銘柄名処方の処方箋を持って、調剤を受けに来ましたら、下の囲みにある取組内容を説明していただき、原則として後発医薬品を</a:t>
            </a:r>
            <a:r>
              <a:rPr lang="ja-JP" altLang="en-US" sz="1200" b="1" dirty="0" smtClean="0">
                <a:solidFill>
                  <a:schemeClr val="tx1"/>
                </a:solidFill>
                <a:latin typeface="+mn-ea"/>
              </a:rPr>
              <a:t>調剤するようお願いします。</a:t>
            </a:r>
            <a:r>
              <a:rPr lang="ja-JP" altLang="en-US" sz="1200" b="1" dirty="0">
                <a:solidFill>
                  <a:schemeClr val="tx1"/>
                </a:solidFill>
                <a:latin typeface="+mn-ea"/>
              </a:rPr>
              <a:t>　</a:t>
            </a:r>
          </a:p>
          <a:p>
            <a:pPr marL="180975" indent="-180975">
              <a:lnSpc>
                <a:spcPts val="600"/>
              </a:lnSpc>
            </a:pPr>
            <a:endParaRPr lang="en-US" altLang="ja-JP" sz="1200" b="1" dirty="0" smtClean="0">
              <a:solidFill>
                <a:schemeClr val="tx1"/>
              </a:solidFill>
              <a:latin typeface="+mn-ea"/>
            </a:endParaRPr>
          </a:p>
          <a:p>
            <a:pPr marL="180975" indent="-180975"/>
            <a:r>
              <a:rPr lang="ja-JP" altLang="en-US" sz="1200" b="1" dirty="0" smtClean="0">
                <a:solidFill>
                  <a:schemeClr val="tx1"/>
                </a:solidFill>
                <a:latin typeface="+mn-ea"/>
              </a:rPr>
              <a:t>２</a:t>
            </a:r>
            <a:r>
              <a:rPr lang="ja-JP" altLang="en-US" sz="1200" b="1" dirty="0">
                <a:solidFill>
                  <a:schemeClr val="tx1"/>
                </a:solidFill>
                <a:latin typeface="+mn-ea"/>
              </a:rPr>
              <a:t>．　一般名処方又は後発医薬品への変更を不可としていない銘柄名処方の場合、例外として、先発医薬品を調剤できるのは、①在庫がない場合と②後発医薬品の薬価が先発医薬品の薬価よりも高くなっている又は先発医薬品の薬価と同額となっている場合です。</a:t>
            </a:r>
          </a:p>
          <a:p>
            <a:pPr marL="180975" indent="-180975">
              <a:lnSpc>
                <a:spcPts val="600"/>
              </a:lnSpc>
            </a:pPr>
            <a:endParaRPr lang="en-US" altLang="ja-JP" sz="1200" b="1" dirty="0" smtClean="0">
              <a:solidFill>
                <a:schemeClr val="tx1"/>
              </a:solidFill>
              <a:latin typeface="+mn-ea"/>
            </a:endParaRPr>
          </a:p>
          <a:p>
            <a:pPr marL="180975" indent="-180975"/>
            <a:r>
              <a:rPr lang="ja-JP" altLang="en-US" sz="1200" b="1" dirty="0" smtClean="0">
                <a:solidFill>
                  <a:schemeClr val="tx1"/>
                </a:solidFill>
                <a:latin typeface="+mn-ea"/>
              </a:rPr>
              <a:t>３</a:t>
            </a:r>
            <a:r>
              <a:rPr lang="ja-JP" altLang="en-US" sz="1200" b="1" dirty="0">
                <a:solidFill>
                  <a:schemeClr val="tx1"/>
                </a:solidFill>
                <a:latin typeface="+mn-ea"/>
              </a:rPr>
              <a:t>．　また、薬剤師の専門的な知見から先発医薬品を調剤する必要性があると考えられた場合は、処方医に疑義照会を行い、医師の判断を確認した上で、調剤するようお願いします。ただし、処方医との連絡が取れず、やむを得ない場合は、福祉事務所へ確認いただき、先発医薬品を調剤することも可能です。</a:t>
            </a:r>
          </a:p>
          <a:p>
            <a:pPr marL="180975" indent="-180975">
              <a:lnSpc>
                <a:spcPts val="300"/>
              </a:lnSpc>
            </a:pPr>
            <a:endParaRPr lang="en-US" altLang="ja-JP" sz="1200" b="1" dirty="0" smtClean="0">
              <a:solidFill>
                <a:schemeClr val="tx1"/>
              </a:solidFill>
              <a:latin typeface="+mn-ea"/>
            </a:endParaRPr>
          </a:p>
          <a:p>
            <a:pPr marL="180975" indent="-180975"/>
            <a:r>
              <a:rPr lang="en-US" altLang="ja-JP" sz="1200" b="1" dirty="0" smtClean="0">
                <a:solidFill>
                  <a:schemeClr val="tx1"/>
                </a:solidFill>
                <a:latin typeface="+mn-ea"/>
              </a:rPr>
              <a:t>※</a:t>
            </a:r>
            <a:r>
              <a:rPr lang="ja-JP" altLang="en-US" sz="1200" b="1" dirty="0" smtClean="0">
                <a:solidFill>
                  <a:schemeClr val="tx1"/>
                </a:solidFill>
                <a:latin typeface="+mn-ea"/>
              </a:rPr>
              <a:t>初回調剤時に、休日</a:t>
            </a:r>
            <a:r>
              <a:rPr lang="ja-JP" altLang="en-US" sz="1200" b="1" dirty="0">
                <a:solidFill>
                  <a:schemeClr val="tx1"/>
                </a:solidFill>
                <a:latin typeface="+mn-ea"/>
              </a:rPr>
              <a:t>や夜間等、福祉事務所にも連絡が取れない場合には、事後的に福祉事務所に報告することと</a:t>
            </a:r>
            <a:r>
              <a:rPr lang="ja-JP" altLang="en-US" sz="1200" b="1" dirty="0" smtClean="0">
                <a:solidFill>
                  <a:schemeClr val="tx1"/>
                </a:solidFill>
                <a:latin typeface="+mn-ea"/>
              </a:rPr>
              <a:t>して、</a:t>
            </a:r>
            <a:r>
              <a:rPr lang="ja-JP" altLang="en-US" sz="1200" b="1" dirty="0">
                <a:solidFill>
                  <a:schemeClr val="tx1"/>
                </a:solidFill>
                <a:latin typeface="+mn-ea"/>
              </a:rPr>
              <a:t>先発医薬品を調剤することも可能です。</a:t>
            </a:r>
          </a:p>
          <a:p>
            <a:pPr marL="180975" indent="-180975">
              <a:lnSpc>
                <a:spcPts val="300"/>
              </a:lnSpc>
            </a:pPr>
            <a:endParaRPr lang="en-US" altLang="ja-JP" sz="1200" b="1" dirty="0" smtClean="0">
              <a:solidFill>
                <a:schemeClr val="tx1"/>
              </a:solidFill>
              <a:latin typeface="+mn-ea"/>
            </a:endParaRPr>
          </a:p>
          <a:p>
            <a:pPr marL="180975" indent="-180975"/>
            <a:r>
              <a:rPr lang="en-US" altLang="ja-JP" sz="1200" b="1" dirty="0" smtClean="0">
                <a:solidFill>
                  <a:schemeClr val="tx1"/>
                </a:solidFill>
                <a:latin typeface="+mn-ea"/>
              </a:rPr>
              <a:t>※</a:t>
            </a:r>
            <a:r>
              <a:rPr lang="ja-JP" altLang="en-US" sz="1200" b="1" dirty="0">
                <a:solidFill>
                  <a:schemeClr val="tx1"/>
                </a:solidFill>
                <a:latin typeface="+mn-ea"/>
              </a:rPr>
              <a:t>こうした対応を行った場合は、速やかに（遅くとも次回受診時までに）、処方医に対し</a:t>
            </a:r>
            <a:r>
              <a:rPr lang="ja-JP" altLang="en-US" sz="1200" b="1" dirty="0" smtClean="0">
                <a:solidFill>
                  <a:schemeClr val="tx1"/>
                </a:solidFill>
                <a:latin typeface="+mn-ea"/>
              </a:rPr>
              <a:t>、調剤した薬剤の情報を提供するとともに、次回の処方内容</a:t>
            </a:r>
            <a:r>
              <a:rPr lang="ja-JP" altLang="en-US" sz="1200" b="1" dirty="0">
                <a:solidFill>
                  <a:schemeClr val="tx1"/>
                </a:solidFill>
                <a:latin typeface="+mn-ea"/>
              </a:rPr>
              <a:t>について確認してください。</a:t>
            </a:r>
          </a:p>
          <a:p>
            <a:pPr marL="180975" indent="-180975">
              <a:lnSpc>
                <a:spcPts val="900"/>
              </a:lnSpc>
            </a:pPr>
            <a:endParaRPr lang="en-US" altLang="ja-JP" sz="1200" b="1" dirty="0" smtClean="0">
              <a:solidFill>
                <a:schemeClr val="tx1"/>
              </a:solidFill>
              <a:latin typeface="+mn-ea"/>
            </a:endParaRPr>
          </a:p>
          <a:p>
            <a:pPr marL="180975" indent="-180975"/>
            <a:r>
              <a:rPr lang="ja-JP" altLang="en-US" sz="1200" b="1" dirty="0" smtClean="0">
                <a:solidFill>
                  <a:schemeClr val="tx1"/>
                </a:solidFill>
                <a:latin typeface="ＭＳ Ｐ明朝" panose="02020600040205080304" pitchFamily="18" charset="-128"/>
                <a:ea typeface="ＭＳ Ｐ明朝" panose="02020600040205080304" pitchFamily="18" charset="-128"/>
              </a:rPr>
              <a:t>○　これ</a:t>
            </a:r>
            <a:r>
              <a:rPr lang="ja-JP" altLang="en-US" sz="1200" b="1" dirty="0">
                <a:solidFill>
                  <a:schemeClr val="tx1"/>
                </a:solidFill>
                <a:latin typeface="ＭＳ Ｐ明朝" panose="02020600040205080304" pitchFamily="18" charset="-128"/>
                <a:ea typeface="ＭＳ Ｐ明朝" panose="02020600040205080304" pitchFamily="18" charset="-128"/>
              </a:rPr>
              <a:t>までは、先発医薬品を希望する者については、一旦は先発医薬品を調剤し、指定薬局はその事情について聴取することとしておりましたが、今後は、単に患者の希望だけでは先発医薬品を調剤することはできなくなりますので、この仕組みは廃止となります。</a:t>
            </a:r>
          </a:p>
          <a:p>
            <a:pPr marL="180975" indent="-180975"/>
            <a:endParaRPr lang="en-US" altLang="ja-JP" sz="1200" b="1" dirty="0" smtClean="0">
              <a:solidFill>
                <a:schemeClr val="tx1"/>
              </a:solidFill>
              <a:latin typeface="+mn-ea"/>
            </a:endParaRPr>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documentManagement/>
</p:properti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2DA299AC048A4B8EA9C1D19079C1A32200D4BA6E4072147443AA2C1B34B3717A1B" ma:contentTypeVersion="11" ma:contentTypeDescription="" ma:contentTypeScope="" ma:versionID="762a6e4a9a4153f9796459f9c794b8d7">
  <xsd:schema xmlns:xsd="http://www.w3.org/2001/XMLSchema" xmlns:p="http://schemas.microsoft.com/office/2006/metadata/properties" xmlns:ns2="8B97BE19-CDDD-400E-817A-CFDD13F7EC12" xmlns:ns3="0ef2a5cc-7d16-4df6-bf14-9981dc03bc23" targetNamespace="http://schemas.microsoft.com/office/2006/metadata/properties" ma:root="true" ma:fieldsID="07fb1622a88bacec97282dff94a6d9c4" ns2:_="" ns3:_="">
    <xsd:import namespace="8B97BE19-CDDD-400E-817A-CFDD13F7EC12"/>
    <xsd:import namespace="0ef2a5cc-7d16-4df6-bf14-9981dc03bc23"/>
    <xsd:element name="properties">
      <xsd:complexType>
        <xsd:sequence>
          <xsd:element name="documentManagement">
            <xsd:complexType>
              <xsd:all>
                <xsd:element ref="ns2:ClassLarge" minOccurs="0"/>
                <xsd:element ref="ns2:ClassMedium" minOccurs="0"/>
                <xsd:element ref="ns2:ClassSmall" minOccurs="0"/>
                <xsd:element ref="ns2:GyoseiFile" minOccurs="0"/>
                <xsd:element ref="ns2:CreatedBy" minOccurs="0"/>
                <xsd:element ref="ns2:PreservationPeriod" minOccurs="0"/>
                <xsd:element ref="ns2:PreservationPeriodExpire" minOccurs="0"/>
                <xsd:element ref="ns2:CreatedDate" minOccurs="0"/>
                <xsd:element ref="ns2:FixationStatus" minOccurs="0"/>
                <xsd:element ref="ns2:EditorWithSpace" minOccurs="0"/>
                <xsd:element ref="ns3:DaibunruiID" minOccurs="0"/>
                <xsd:element ref="ns3:ChuubunruiID" minOccurs="0"/>
                <xsd:element ref="ns3:SyoubunruiID" minOccurs="0"/>
                <xsd:element ref="ns3:GyouseibunsyoID" minOccurs="0"/>
                <xsd:element ref="ns3:Renkei" minOccurs="0"/>
                <xsd:element ref="ns3:Flag01" minOccurs="0"/>
                <xsd:element ref="ns3:Yobi01" minOccurs="0"/>
                <xsd:element ref="ns3:Yobi02" minOccurs="0"/>
                <xsd:element ref="ns3:Yobi03" minOccurs="0"/>
              </xsd:all>
            </xsd:complexType>
          </xsd:element>
        </xsd:sequence>
      </xsd:complexType>
    </xsd:element>
  </xsd:schema>
  <xsd:schema xmlns:xsd="http://www.w3.org/2001/XMLSchema" xmlns:dms="http://schemas.microsoft.com/office/2006/documentManagement/types" targetNamespace="8B97BE19-CDDD-400E-817A-CFDD13F7EC12" elementFormDefault="qualified">
    <xsd:import namespace="http://schemas.microsoft.com/office/2006/documentManagement/types"/>
    <xsd:element name="ClassLarge" ma:index="8" nillable="true" ma:displayName="大分類" ma:hidden="true" ma:internalName="ClassLarge" ma:readOnly="true">
      <xsd:simpleType>
        <xsd:restriction base="dms:Unknown"/>
      </xsd:simpleType>
    </xsd:element>
    <xsd:element name="ClassMedium" ma:index="9" nillable="true" ma:displayName="中分類" ma:hidden="true" ma:internalName="ClassMedium" ma:readOnly="true">
      <xsd:simpleType>
        <xsd:restriction base="dms:Unknown"/>
      </xsd:simpleType>
    </xsd:element>
    <xsd:element name="ClassSmall" ma:index="10" nillable="true" ma:displayName="小分類" ma:hidden="true" ma:internalName="ClassSmall" ma:readOnly="true">
      <xsd:simpleType>
        <xsd:restriction base="dms:Unknown"/>
      </xsd:simpleType>
    </xsd:element>
    <xsd:element name="GyoseiFile" ma:index="11" nillable="true" ma:displayName="行政文書ファイル名" ma:hidden="true" ma:internalName="GyoseiFile" ma:readOnly="true">
      <xsd:simpleType>
        <xsd:restriction base="dms:Unknown"/>
      </xsd:simpleType>
    </xsd:element>
    <xsd:element name="CreatedBy" ma:index="12" nillable="true" ma:displayName="作成課/係・作成者" ma:hidden="true" ma:internalName="CreatedBy" ma:readOnly="true">
      <xsd:simpleType>
        <xsd:restriction base="dms:Unknown"/>
      </xsd:simpleType>
    </xsd:element>
    <xsd:element name="PreservationPeriod" ma:index="13" nillable="true" ma:displayName="保存期間" ma:hidden="true" ma:internalName="PreservationPeriod" ma:readOnly="true">
      <xsd:simpleType>
        <xsd:restriction base="dms:Unknown"/>
      </xsd:simpleType>
    </xsd:element>
    <xsd:element name="PreservationPeriodExpire" ma:index="14" nillable="true" ma:displayName="保存期間満了時期" ma:format="DateOnly" ma:hidden="true" ma:internalName="PreservationPeriodExpire" ma:readOnly="true">
      <xsd:simpleType>
        <xsd:restriction base="dms:Unknown"/>
      </xsd:simpleType>
    </xsd:element>
    <xsd:element name="CreatedDate" ma:index="15" nillable="true" ma:displayName="作成年月日" ma:hidden="true" ma:internalName="CreatedDate" ma:readOnly="true">
      <xsd:simpleType>
        <xsd:restriction base="dms:Unknown"/>
      </xsd:simpleType>
    </xsd:element>
    <xsd:element name="FixationStatus" ma:index="16" nillable="true" ma:displayName="確定状況" ma:hidden="true" ma:internalName="FixationStatus" ma:readOnly="true">
      <xsd:simpleType>
        <xsd:restriction base="dms:Unknown"/>
      </xsd:simpleType>
    </xsd:element>
    <xsd:element name="EditorWithSpace" ma:index="18" nillable="true" ma:displayName="更新者　　　　　　" ma:hidden="true" ma:internalName="EditorWithSpace" ma:readOnly="tru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xsd="http://www.w3.org/2001/XMLSchema" xmlns:dms="http://schemas.microsoft.com/office/2006/documentManagement/types" targetNamespace="0ef2a5cc-7d16-4df6-bf14-9981dc03bc23" elementFormDefault="qualified">
    <xsd:import namespace="http://schemas.microsoft.com/office/2006/documentManagement/types"/>
    <xsd:element name="DaibunruiID" ma:index="19" nillable="true" ma:displayName="大分類ID" ma:description="" ma:hidden="true" ma:internalName="DaibunruiID" ma:readOnly="true">
      <xsd:simpleType>
        <xsd:restriction base="dms:Text"/>
      </xsd:simpleType>
    </xsd:element>
    <xsd:element name="ChuubunruiID" ma:index="20" nillable="true" ma:displayName="中分類ID" ma:description="" ma:hidden="true" ma:internalName="ChuubunruiID" ma:readOnly="true">
      <xsd:simpleType>
        <xsd:restriction base="dms:Text"/>
      </xsd:simpleType>
    </xsd:element>
    <xsd:element name="SyoubunruiID" ma:index="21" nillable="true" ma:displayName="小分類ID" ma:description="" ma:hidden="true" ma:internalName="SyoubunruiID" ma:readOnly="true">
      <xsd:simpleType>
        <xsd:restriction base="dms:Text"/>
      </xsd:simpleType>
    </xsd:element>
    <xsd:element name="GyouseibunsyoID" ma:index="22" nillable="true" ma:displayName="行政文書ファイル名ID" ma:description="" ma:hidden="true" ma:internalName="GyouseibunsyoID" ma:readOnly="true">
      <xsd:simpleType>
        <xsd:restriction base="dms:Text"/>
      </xsd:simpleType>
    </xsd:element>
    <xsd:element name="Renkei" ma:index="23" nillable="true" ma:displayName="行政文書連携フラグ" ma:description="" ma:hidden="true" ma:internalName="Renkei" ma:readOnly="true">
      <xsd:simpleType>
        <xsd:restriction base="dms:Text"/>
      </xsd:simpleType>
    </xsd:element>
    <xsd:element name="Flag01" ma:index="24" nillable="true" ma:displayName="予備フラグ" ma:description="" ma:hidden="true" ma:internalName="Flag01" ma:readOnly="true">
      <xsd:simpleType>
        <xsd:restriction base="dms:Text"/>
      </xsd:simpleType>
    </xsd:element>
    <xsd:element name="Yobi01" ma:index="25" nillable="true" ma:displayName="予備列01" ma:description="" ma:hidden="true" ma:internalName="Yobi01" ma:readOnly="true">
      <xsd:simpleType>
        <xsd:restriction base="dms:Text"/>
      </xsd:simpleType>
    </xsd:element>
    <xsd:element name="Yobi02" ma:index="26" nillable="true" ma:displayName="予備列02" ma:description="" ma:hidden="true" ma:internalName="Yobi02" ma:readOnly="true">
      <xsd:simpleType>
        <xsd:restriction base="dms:Text"/>
      </xsd:simpleType>
    </xsd:element>
    <xsd:element name="Yobi03" ma:index="27" nillable="true" ma:displayName="予備列03" ma:description="" ma:hidden="true" ma:internalName="Yobi03"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ma:readOnly="true"/>
        <xsd:element ref="dc:title" minOccurs="0" maxOccurs="1" ma:index="17" ma:displayName="タイトル" ma:readOnly="tru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Props1.xml><?xml version="1.0" encoding="utf-8"?>
<ds:datastoreItem xmlns:ds="http://schemas.openxmlformats.org/officeDocument/2006/customXml" ds:itemID="{DC9D5559-0331-4455-88E7-400F9582976F}">
  <ds:schemaRefs>
    <ds:schemaRef ds:uri="http://schemas.microsoft.com/sharepoint/v3/contenttype/forms"/>
  </ds:schemaRefs>
</ds:datastoreItem>
</file>

<file path=customXml/itemProps2.xml><?xml version="1.0" encoding="utf-8"?>
<ds:datastoreItem xmlns:ds="http://schemas.openxmlformats.org/officeDocument/2006/customXml" ds:itemID="{6749EB91-9D39-4D29-92B7-7C7839589866}">
  <ds:schemaRefs>
    <ds:schemaRef ds:uri="0ef2a5cc-7d16-4df6-bf14-9981dc03bc23"/>
    <ds:schemaRef ds:uri="http://schemas.microsoft.com/office/2006/documentManagement/types"/>
    <ds:schemaRef ds:uri="http://purl.org/dc/dcmitype/"/>
    <ds:schemaRef ds:uri="8B97BE19-CDDD-400E-817A-CFDD13F7EC12"/>
    <ds:schemaRef ds:uri="http://www.w3.org/XML/1998/namespace"/>
    <ds:schemaRef ds:uri="http://purl.org/dc/terms/"/>
    <ds:schemaRef ds:uri="http://purl.org/dc/elements/1.1/"/>
    <ds:schemaRef ds:uri="http://schemas.openxmlformats.org/package/2006/metadata/core-properties"/>
    <ds:schemaRef ds:uri="http://schemas.microsoft.com/office/2006/metadata/properties"/>
  </ds:schemaRefs>
</ds:datastoreItem>
</file>

<file path=customXml/itemProps3.xml><?xml version="1.0" encoding="utf-8"?>
<ds:datastoreItem xmlns:ds="http://schemas.openxmlformats.org/officeDocument/2006/customXml" ds:itemID="{588DAC00-A963-4390-9271-9741E025725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B97BE19-CDDD-400E-817A-CFDD13F7EC12"/>
    <ds:schemaRef ds:uri="0ef2a5cc-7d16-4df6-bf14-9981dc03bc23"/>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docProps/app.xml><?xml version="1.0" encoding="utf-8"?>
<Properties xmlns="http://schemas.openxmlformats.org/officeDocument/2006/extended-properties" xmlns:vt="http://schemas.openxmlformats.org/officeDocument/2006/docPropsVTypes">
  <TotalTime>5312</TotalTime>
  <Words>130</Words>
  <Application>Microsoft Office PowerPoint</Application>
  <PresentationFormat>画面に合わせる (4:3)</PresentationFormat>
  <Paragraphs>90</Paragraphs>
  <Slides>1</Slides>
  <Notes>0</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PowerPoint プレゼンテーション</vt:lpstr>
    </vt:vector>
  </TitlesOfParts>
  <Manager>加藤 昭宏</Manager>
  <Company>加藤 昭宏</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加藤 昭宏</dc:title>
  <dc:subject>加藤 昭宏</dc:subject>
  <dc:creator>加藤 昭宏(katou-akihiro)</dc:creator>
  <cp:keywords>加藤 昭宏</cp:keywords>
  <dc:description>加藤 昭宏</dc:description>
  <cp:lastModifiedBy>本庁</cp:lastModifiedBy>
  <cp:revision>98</cp:revision>
  <cp:lastPrinted>2018-09-12T05:31:35Z</cp:lastPrinted>
  <dcterms:created xsi:type="dcterms:W3CDTF">2012-03-11T08:48:44Z</dcterms:created>
  <dcterms:modified xsi:type="dcterms:W3CDTF">2018-10-18T05:28:19Z</dcterms:modified>
  <cp:category>加藤 昭宏</cp:category>
  <cp:contentStatus>加藤 昭宏</cp:contentStatus>
  <dc:language>加藤 昭宏</dc:language>
</cp:coreProperties>
</file>