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</p:sldIdLst>
  <p:sldSz cx="7561263" cy="10693400"/>
  <p:notesSz cx="6805613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454A"/>
    <a:srgbClr val="FFE7FF"/>
    <a:srgbClr val="FFCCFF"/>
    <a:srgbClr val="FFFF99"/>
    <a:srgbClr val="E5FFFF"/>
    <a:srgbClr val="CCFFFF"/>
    <a:srgbClr val="FFD1FF"/>
    <a:srgbClr val="FFFFCC"/>
    <a:srgbClr val="66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650" y="-84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6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3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8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2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3253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1626">
                <a:solidFill>
                  <a:schemeClr val="tx1">
                    <a:tint val="75000"/>
                  </a:schemeClr>
                </a:solidFill>
              </a:defRPr>
            </a:lvl1pPr>
            <a:lvl2pPr marL="36877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2pPr>
            <a:lvl3pPr marL="73754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11063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47509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843862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2212635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58140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95018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2616"/>
            </a:lvl1pPr>
            <a:lvl2pPr>
              <a:defRPr sz="2263"/>
            </a:lvl2pPr>
            <a:lvl3pPr>
              <a:defRPr sz="1909"/>
            </a:lvl3pPr>
            <a:lvl4pPr>
              <a:defRPr sz="1626"/>
            </a:lvl4pPr>
            <a:lvl5pPr>
              <a:defRPr sz="1626"/>
            </a:lvl5pPr>
            <a:lvl6pPr>
              <a:defRPr sz="1626"/>
            </a:lvl6pPr>
            <a:lvl7pPr>
              <a:defRPr sz="1626"/>
            </a:lvl7pPr>
            <a:lvl8pPr>
              <a:defRPr sz="1626"/>
            </a:lvl8pPr>
            <a:lvl9pPr>
              <a:defRPr sz="1626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2616"/>
            </a:lvl1pPr>
            <a:lvl2pPr marL="368772" indent="0">
              <a:buNone/>
              <a:defRPr sz="2263"/>
            </a:lvl2pPr>
            <a:lvl3pPr marL="737545" indent="0">
              <a:buNone/>
              <a:defRPr sz="1909"/>
            </a:lvl3pPr>
            <a:lvl4pPr marL="1106317" indent="0">
              <a:buNone/>
              <a:defRPr sz="1626"/>
            </a:lvl4pPr>
            <a:lvl5pPr marL="1475090" indent="0">
              <a:buNone/>
              <a:defRPr sz="1626"/>
            </a:lvl5pPr>
            <a:lvl6pPr marL="1843862" indent="0">
              <a:buNone/>
              <a:defRPr sz="1626"/>
            </a:lvl6pPr>
            <a:lvl7pPr marL="2212635" indent="0">
              <a:buNone/>
              <a:defRPr sz="1626"/>
            </a:lvl7pPr>
            <a:lvl8pPr marL="2581407" indent="0">
              <a:buNone/>
              <a:defRPr sz="1626"/>
            </a:lvl8pPr>
            <a:lvl9pPr marL="2950180" indent="0">
              <a:buNone/>
              <a:defRPr sz="162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545" rtl="0" eaLnBrk="1" latinLnBrk="0" hangingPunct="1">
        <a:spcBef>
          <a:spcPct val="0"/>
        </a:spcBef>
        <a:buNone/>
        <a:defRPr kumimoji="1"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579" indent="-276579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599255" indent="-230483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92193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290704" indent="-184386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4pPr>
      <a:lvl5pPr marL="1659476" indent="-184386" algn="l" defTabSz="737545" rtl="0" eaLnBrk="1" latinLnBrk="0" hangingPunct="1">
        <a:spcBef>
          <a:spcPct val="20000"/>
        </a:spcBef>
        <a:buFont typeface="Arial" pitchFamily="34" charset="0"/>
        <a:buChar char="»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5pPr>
      <a:lvl6pPr marL="2028248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6pPr>
      <a:lvl7pPr marL="239702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7pPr>
      <a:lvl8pPr marL="2765793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8pPr>
      <a:lvl9pPr marL="3134566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6877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3754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0631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47509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4386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1263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58140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295018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1"/>
          <p:cNvSpPr>
            <a:spLocks noChangeArrowheads="1"/>
          </p:cNvSpPr>
          <p:nvPr/>
        </p:nvSpPr>
        <p:spPr bwMode="auto">
          <a:xfrm>
            <a:off x="1404367" y="450155"/>
            <a:ext cx="4968552" cy="9279685"/>
          </a:xfrm>
          <a:prstGeom prst="roundRect">
            <a:avLst>
              <a:gd name="adj" fmla="val 9497"/>
            </a:avLst>
          </a:prstGeom>
          <a:noFill/>
          <a:ln w="9525" algn="in">
            <a:solidFill>
              <a:srgbClr val="000066"/>
            </a:solidFill>
            <a:round/>
            <a:headEnd/>
            <a:tailEnd/>
          </a:ln>
          <a:effectLst/>
        </p:spPr>
        <p:txBody>
          <a:bodyPr vert="horz" wrap="square" lIns="407" tIns="25863" rIns="407" bIns="25863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Aft>
                <a:spcPct val="0"/>
              </a:spcAft>
            </a:pP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8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8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　 </a:t>
            </a:r>
            <a:r>
              <a:rPr lang="ja-JP" altLang="en-US" sz="18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は</a:t>
            </a:r>
            <a:r>
              <a:rPr lang="ja-JP" altLang="en-US" sz="1800" b="1" baseline="-250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</a:t>
            </a:r>
            <a:r>
              <a:rPr lang="ja-JP" altLang="en-US" sz="18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い　  やく　   ひん</a:t>
            </a: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後発医薬品について、</a:t>
            </a:r>
            <a:endParaRPr lang="en-US" altLang="ja-JP" sz="2400" b="1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Aft>
                <a:spcPct val="0"/>
              </a:spcAft>
            </a:pPr>
            <a:r>
              <a:rPr lang="ja-JP" altLang="ja-JP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                  </a:t>
            </a:r>
            <a:r>
              <a:rPr lang="ja-JP" altLang="en-US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　あん</a:t>
            </a:r>
            <a:endParaRPr lang="ja-JP" altLang="en-US" sz="1600" b="1" baseline="-25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わからない</a:t>
            </a:r>
            <a:r>
              <a:rPr lang="ja-JP" altLang="en-US" sz="24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ことや</a:t>
            </a: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不安なことが</a:t>
            </a:r>
          </a:p>
          <a:p>
            <a:pPr defTabSz="646572" fontAlgn="base">
              <a:spcAft>
                <a:spcPct val="0"/>
              </a:spcAft>
            </a:pPr>
            <a:r>
              <a:rPr lang="ja-JP" altLang="en-US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 く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し  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じ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む 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</a:t>
            </a:r>
            <a:endParaRPr lang="ja-JP" altLang="en-US" sz="1600" b="1" baseline="-25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あるときは、福祉事務所や</a:t>
            </a:r>
            <a:r>
              <a:rPr lang="ja-JP" altLang="en-US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 　　</a:t>
            </a:r>
          </a:p>
          <a:p>
            <a:pPr defTabSz="646572" fontAlgn="base">
              <a:spcAft>
                <a:spcPct val="0"/>
              </a:spcAft>
            </a:pPr>
            <a:r>
              <a:rPr lang="ja-JP" altLang="en-US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やく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ざい 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そう 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だん</a:t>
            </a: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医師または薬剤師に相談</a:t>
            </a:r>
          </a:p>
          <a:p>
            <a:pPr defTabSz="646572" fontAlgn="base">
              <a:spcAft>
                <a:spcPct val="0"/>
              </a:spcAft>
            </a:pPr>
            <a:endParaRPr lang="ja-JP" altLang="en-US" sz="2400" b="1" baseline="-25000" dirty="0" smtClean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defTabSz="646572" fontAlgn="base"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しましょう</a:t>
            </a: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。 </a:t>
            </a:r>
            <a:endParaRPr lang="ja-JP" altLang="en-US" sz="24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Rectangle 142"/>
          <p:cNvSpPr>
            <a:spLocks noChangeArrowheads="1"/>
          </p:cNvSpPr>
          <p:nvPr/>
        </p:nvSpPr>
        <p:spPr bwMode="auto">
          <a:xfrm>
            <a:off x="1548383" y="3618508"/>
            <a:ext cx="4680520" cy="3096344"/>
          </a:xfrm>
          <a:prstGeom prst="rect">
            <a:avLst/>
          </a:prstGeom>
          <a:noFill/>
          <a:ln w="6350" algn="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25863" tIns="25863" rIns="25863" bIns="25863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熊本市各福祉</a:t>
            </a:r>
            <a:r>
              <a:rPr lang="ja-JP" altLang="en-US" sz="18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事務所の連絡先</a:t>
            </a:r>
            <a:r>
              <a:rPr lang="ja-JP" altLang="ja-JP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】</a:t>
            </a:r>
            <a:endParaRPr lang="en-US" altLang="ja-JP" sz="1800" b="1" dirty="0" smtClean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r>
              <a:rPr lang="ja-JP" altLang="ja-JP" sz="1800" u="sng" dirty="0"/>
              <a:t>熊本市 中央 福祉事務所　保護第一課・第二課　電話番号：</a:t>
            </a:r>
            <a:r>
              <a:rPr lang="en-US" altLang="ja-JP" sz="1800" u="sng" dirty="0"/>
              <a:t>096-328-2320</a:t>
            </a:r>
            <a:endParaRPr lang="ja-JP" altLang="ja-JP" sz="1800" dirty="0"/>
          </a:p>
          <a:p>
            <a:r>
              <a:rPr lang="ja-JP" altLang="ja-JP" sz="1800" u="dash" dirty="0"/>
              <a:t>熊本市</a:t>
            </a:r>
            <a:r>
              <a:rPr lang="en-US" altLang="ja-JP" sz="1800" u="dash" dirty="0"/>
              <a:t>  </a:t>
            </a:r>
            <a:r>
              <a:rPr lang="ja-JP" altLang="ja-JP" sz="1800" u="dash" dirty="0"/>
              <a:t>東</a:t>
            </a:r>
            <a:r>
              <a:rPr lang="en-US" altLang="ja-JP" sz="1800" u="dash" dirty="0"/>
              <a:t>  </a:t>
            </a:r>
            <a:r>
              <a:rPr lang="ja-JP" altLang="ja-JP" sz="1800" u="dash" dirty="0"/>
              <a:t>福祉事務所　</a:t>
            </a:r>
            <a:r>
              <a:rPr lang="ja-JP" altLang="ja-JP" sz="1800" u="dash" dirty="0" smtClean="0"/>
              <a:t>保護課</a:t>
            </a:r>
            <a:endParaRPr lang="en-US" altLang="ja-JP" sz="1800" u="dash" dirty="0" smtClean="0"/>
          </a:p>
          <a:p>
            <a:r>
              <a:rPr lang="ja-JP" altLang="ja-JP" sz="1800" u="dash" dirty="0" smtClean="0"/>
              <a:t>電話番号</a:t>
            </a:r>
            <a:r>
              <a:rPr lang="ja-JP" altLang="ja-JP" sz="1800" u="dash" dirty="0"/>
              <a:t>：</a:t>
            </a:r>
            <a:r>
              <a:rPr lang="en-US" altLang="ja-JP" sz="1800" u="dash" dirty="0"/>
              <a:t>096-367-9129</a:t>
            </a:r>
            <a:endParaRPr lang="ja-JP" altLang="ja-JP" sz="1800" dirty="0"/>
          </a:p>
          <a:p>
            <a:r>
              <a:rPr lang="ja-JP" altLang="ja-JP" sz="1800" u="sng" dirty="0"/>
              <a:t>熊本市</a:t>
            </a:r>
            <a:r>
              <a:rPr lang="en-US" altLang="ja-JP" sz="1800" u="sng" dirty="0"/>
              <a:t>  </a:t>
            </a:r>
            <a:r>
              <a:rPr lang="ja-JP" altLang="ja-JP" sz="1800" u="sng" dirty="0"/>
              <a:t>西</a:t>
            </a:r>
            <a:r>
              <a:rPr lang="en-US" altLang="ja-JP" sz="1800" u="sng" dirty="0"/>
              <a:t>   </a:t>
            </a:r>
            <a:r>
              <a:rPr lang="ja-JP" altLang="ja-JP" sz="1800" u="sng" dirty="0"/>
              <a:t>福祉事務所　</a:t>
            </a:r>
            <a:r>
              <a:rPr lang="ja-JP" altLang="ja-JP" sz="1800" u="sng" dirty="0" smtClean="0"/>
              <a:t>保護課</a:t>
            </a:r>
            <a:endParaRPr lang="en-US" altLang="ja-JP" sz="1800" u="sng" dirty="0" smtClean="0"/>
          </a:p>
          <a:p>
            <a:r>
              <a:rPr lang="ja-JP" altLang="ja-JP" sz="1800" u="sng" dirty="0" smtClean="0"/>
              <a:t>電話番号</a:t>
            </a:r>
            <a:r>
              <a:rPr lang="ja-JP" altLang="ja-JP" sz="1800" u="sng" dirty="0"/>
              <a:t>：</a:t>
            </a:r>
            <a:r>
              <a:rPr lang="en-US" altLang="ja-JP" sz="1800" u="sng" dirty="0"/>
              <a:t>096-329-6839</a:t>
            </a:r>
            <a:endParaRPr lang="ja-JP" altLang="ja-JP" sz="1800" dirty="0"/>
          </a:p>
          <a:p>
            <a:r>
              <a:rPr lang="ja-JP" altLang="ja-JP" sz="1800" u="dash" dirty="0"/>
              <a:t>熊本市</a:t>
            </a:r>
            <a:r>
              <a:rPr lang="en-US" altLang="ja-JP" sz="1800" u="dash" dirty="0"/>
              <a:t>  </a:t>
            </a:r>
            <a:r>
              <a:rPr lang="ja-JP" altLang="ja-JP" sz="1800" u="dash" dirty="0"/>
              <a:t>南</a:t>
            </a:r>
            <a:r>
              <a:rPr lang="en-US" altLang="ja-JP" sz="1800" u="dash" dirty="0"/>
              <a:t>  </a:t>
            </a:r>
            <a:r>
              <a:rPr lang="ja-JP" altLang="ja-JP" sz="1800" u="dash" dirty="0"/>
              <a:t>福祉事務所　</a:t>
            </a:r>
            <a:r>
              <a:rPr lang="ja-JP" altLang="ja-JP" sz="1800" u="dash" dirty="0" smtClean="0"/>
              <a:t>保護課</a:t>
            </a:r>
            <a:endParaRPr lang="en-US" altLang="ja-JP" sz="1800" u="dash" dirty="0" smtClean="0"/>
          </a:p>
          <a:p>
            <a:r>
              <a:rPr lang="ja-JP" altLang="ja-JP" sz="1800" u="dash" dirty="0" smtClean="0"/>
              <a:t>電話番号</a:t>
            </a:r>
            <a:r>
              <a:rPr lang="ja-JP" altLang="ja-JP" sz="1800" u="dash" dirty="0"/>
              <a:t>：</a:t>
            </a:r>
            <a:r>
              <a:rPr lang="en-US" altLang="ja-JP" sz="1800" u="dash" dirty="0"/>
              <a:t>096-357-4134</a:t>
            </a:r>
            <a:endParaRPr lang="ja-JP" altLang="ja-JP" sz="1800" dirty="0"/>
          </a:p>
          <a:p>
            <a:r>
              <a:rPr lang="ja-JP" altLang="ja-JP" sz="1800" u="sng" dirty="0"/>
              <a:t>熊本市</a:t>
            </a:r>
            <a:r>
              <a:rPr lang="en-US" altLang="ja-JP" sz="1800" u="sng" dirty="0"/>
              <a:t>  </a:t>
            </a:r>
            <a:r>
              <a:rPr lang="ja-JP" altLang="ja-JP" sz="1800" u="sng" dirty="0"/>
              <a:t>北</a:t>
            </a:r>
            <a:r>
              <a:rPr lang="en-US" altLang="ja-JP" sz="1800" u="sng" dirty="0"/>
              <a:t>   </a:t>
            </a:r>
            <a:r>
              <a:rPr lang="ja-JP" altLang="ja-JP" sz="1800" u="sng" dirty="0"/>
              <a:t>福祉事務所　</a:t>
            </a:r>
            <a:r>
              <a:rPr lang="ja-JP" altLang="ja-JP" sz="1800" u="sng" dirty="0" smtClean="0"/>
              <a:t>保護課</a:t>
            </a:r>
            <a:endParaRPr lang="en-US" altLang="ja-JP" sz="1800" u="sng" dirty="0" smtClean="0"/>
          </a:p>
          <a:p>
            <a:r>
              <a:rPr lang="ja-JP" altLang="ja-JP" sz="1800" u="sng" dirty="0" smtClean="0"/>
              <a:t>電話番号</a:t>
            </a:r>
            <a:r>
              <a:rPr lang="ja-JP" altLang="ja-JP" sz="1800" u="sng" dirty="0"/>
              <a:t>：</a:t>
            </a:r>
            <a:r>
              <a:rPr lang="en-US" altLang="ja-JP" sz="1800" u="sng" dirty="0"/>
              <a:t>096-272-6910</a:t>
            </a:r>
            <a:endParaRPr lang="ja-JP" altLang="ja-JP" sz="1800" dirty="0"/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ja-JP" altLang="ja-JP" sz="18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399" y="6714852"/>
            <a:ext cx="4392488" cy="308699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367" y="7290916"/>
            <a:ext cx="518456" cy="288032"/>
          </a:xfrm>
          <a:prstGeom prst="rect">
            <a:avLst/>
          </a:prstGeom>
        </p:spPr>
      </p:pic>
      <p:sp>
        <p:nvSpPr>
          <p:cNvPr id="10" name="Text Box 139"/>
          <p:cNvSpPr txBox="1">
            <a:spLocks noChangeArrowheads="1" noChangeShapeType="1"/>
          </p:cNvSpPr>
          <p:nvPr/>
        </p:nvSpPr>
        <p:spPr bwMode="auto">
          <a:xfrm>
            <a:off x="2988543" y="9729841"/>
            <a:ext cx="2160240" cy="504055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73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熊本市</a:t>
            </a:r>
            <a:endParaRPr lang="ja-JP" altLang="en-US" sz="24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0551" y="10123008"/>
            <a:ext cx="2088232" cy="54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6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4"/>
          <p:cNvSpPr txBox="1">
            <a:spLocks noChangeArrowheads="1"/>
          </p:cNvSpPr>
          <p:nvPr/>
        </p:nvSpPr>
        <p:spPr bwMode="auto">
          <a:xfrm>
            <a:off x="324247" y="162124"/>
            <a:ext cx="6912768" cy="10369152"/>
          </a:xfrm>
          <a:prstGeom prst="rect">
            <a:avLst/>
          </a:prstGeom>
          <a:solidFill>
            <a:srgbClr val="FFFFC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76774" tIns="0" rIns="51318" bIns="407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73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 　</a:t>
            </a:r>
            <a:endParaRPr lang="en-US" altLang="ja-JP" sz="1273" dirty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778" baseline="-250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212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414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566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          </a:t>
            </a:r>
            <a:r>
              <a:rPr lang="ja-JP" altLang="en-US" sz="566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くすり</a:t>
            </a:r>
            <a:endParaRPr lang="en-US" altLang="ja-JP" sz="14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Ｑ．どんなお薬なの？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en-US" altLang="ja-JP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こうはついやくひん 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　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いやくひん</a:t>
            </a:r>
            <a:r>
              <a:rPr lang="ja-JP" altLang="en-US" sz="1600" baseline="-25000" dirty="0">
                <a:solidFill>
                  <a:srgbClr val="0070C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よ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せんぱつ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endParaRPr lang="ja-JP" altLang="en-US" sz="16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baseline="-25000" dirty="0">
                <a:latin typeface="+mn-ea"/>
                <a:cs typeface="ＭＳ Ｐゴシック" pitchFamily="50" charset="-128"/>
              </a:rPr>
              <a:t> </a:t>
            </a:r>
            <a:r>
              <a:rPr lang="ja-JP" altLang="en-US" sz="2000" b="1" dirty="0">
                <a:latin typeface="+mn-ea"/>
                <a:cs typeface="ＭＳ Ｐゴシック" pitchFamily="50" charset="-128"/>
              </a:rPr>
              <a:t>   後発</a:t>
            </a:r>
            <a:r>
              <a:rPr lang="ja-JP" altLang="en-US" sz="2000" b="1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医薬品は、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ジェネリック</a:t>
            </a:r>
            <a:r>
              <a:rPr lang="ja-JP" altLang="en-US" sz="2000" b="1" dirty="0">
                <a:solidFill>
                  <a:srgbClr val="EF454A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医薬品</a:t>
            </a:r>
            <a:r>
              <a:rPr lang="ja-JP" altLang="en-US" sz="2000" b="1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とも呼ばれ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、先発医</a:t>
            </a:r>
            <a:endParaRPr lang="en-US" altLang="ja-JP" sz="2000" b="1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aseline="-25000" dirty="0" smtClean="0">
                <a:latin typeface="+mn-ea"/>
                <a:cs typeface="ＭＳ Ｐゴシック" pitchFamily="50" charset="-128"/>
              </a:rPr>
              <a:t>やく</a:t>
            </a:r>
            <a:r>
              <a:rPr lang="ja-JP" altLang="ja-JP" sz="1600" baseline="-25000" dirty="0">
                <a:latin typeface="+mn-ea"/>
                <a:cs typeface="ＭＳ Ｐゴシック" pitchFamily="50" charset="-128"/>
              </a:rPr>
              <a:t>ひん  </a:t>
            </a:r>
            <a:r>
              <a:rPr lang="ja-JP" altLang="en-US" sz="1600" baseline="-25000" dirty="0">
                <a:latin typeface="+mn-ea"/>
                <a:cs typeface="ＭＳ Ｐゴシック" pitchFamily="50" charset="-128"/>
              </a:rPr>
              <a:t>　  　おな　    ゆうこうせいぶん　    おな　　 りょう ふく　　</a:t>
            </a:r>
            <a:r>
              <a:rPr lang="ja-JP" altLang="en-US" sz="1600" baseline="-25000" dirty="0" smtClean="0">
                <a:latin typeface="+mn-ea"/>
                <a:cs typeface="ＭＳ Ｐゴシック" pitchFamily="50" charset="-128"/>
              </a:rPr>
              <a:t>くすり</a:t>
            </a:r>
            <a:r>
              <a:rPr lang="ja-JP" altLang="en-US" sz="2000" baseline="-25000" dirty="0" smtClean="0">
                <a:latin typeface="+mn-ea"/>
                <a:cs typeface="ＭＳ Ｐゴシック" pitchFamily="50" charset="-128"/>
              </a:rPr>
              <a:t>　　 </a:t>
            </a:r>
            <a:endParaRPr lang="en-US" altLang="ja-JP" sz="2000" baseline="-25000" dirty="0">
              <a:latin typeface="+mn-ea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薬品と同じ有効成分を同じ</a:t>
            </a:r>
            <a:r>
              <a:rPr lang="ja-JP" altLang="ja-JP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量含む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薬です。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ja-JP" altLang="en-US" sz="1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　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き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め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あんぜん</a:t>
            </a:r>
            <a:r>
              <a:rPr lang="ja-JP" altLang="en-US" sz="1400" b="1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だいじょうぶ</a:t>
            </a:r>
            <a:endParaRPr lang="ja-JP" altLang="en-US" sz="14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Ｑ．効き目や安全性は大丈夫？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en-US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せんぱつ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やくひん　</a:t>
            </a:r>
            <a:r>
              <a:rPr lang="en-US" altLang="ja-JP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ひんしつ 　　　き　　　　め </a:t>
            </a:r>
            <a:r>
              <a:rPr lang="en-US" altLang="ja-JP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あんぜん</a:t>
            </a:r>
            <a:r>
              <a:rPr lang="ja-JP" altLang="en-US" sz="1600" baseline="-25000" dirty="0" err="1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どうとう　　　　　　　　　　　　　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げんせい</a:t>
            </a: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先発医薬品と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品質や効き目、安全性が同等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であることを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厳正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 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endParaRPr lang="en-US" altLang="ja-JP" sz="20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しんさ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en-US" altLang="ja-JP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くに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みと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　　　　　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あんしん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　　つか　 </a:t>
            </a:r>
            <a:endParaRPr lang="ja-JP" altLang="en-US" sz="16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に審査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し国が認めたものですので、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安心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して使うことが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できます。</a:t>
            </a:r>
            <a:endParaRPr lang="ja-JP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 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endParaRPr lang="ja-JP" altLang="en-US" sz="16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Ｑ．みんな使っているの？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en-US" altLang="ja-JP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せん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ぱ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ついやくひん　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ていかかく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いり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しつ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お  </a:t>
            </a:r>
            <a:endParaRPr lang="ja-JP" altLang="en-US" sz="16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先発医薬品よりも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低価格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なため、医療の質を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落とすことなく、</a:t>
            </a:r>
            <a:endParaRPr lang="ja-JP" altLang="en-US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いり</a:t>
            </a:r>
            <a:r>
              <a:rPr lang="ja-JP" altLang="en-US" sz="1600" baseline="-25000" dirty="0" err="1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ょうひ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 さくげん　　　 </a:t>
            </a:r>
            <a:endParaRPr lang="ja-JP" altLang="en-US" sz="16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医療費の削減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につながります。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212"/>
              </a:spcBef>
              <a:spcAft>
                <a:spcPct val="0"/>
              </a:spcAft>
            </a:pPr>
            <a:r>
              <a:rPr lang="ja-JP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おう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べい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はばひろ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    　　　　にほん　　　　　　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ぎょうせい　　　いり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ほけん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endParaRPr lang="en-US" altLang="ja-JP" sz="20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欧米では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幅広く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使われていて、日本でも、</a:t>
            </a: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行政</a:t>
            </a:r>
            <a:r>
              <a:rPr lang="ja-JP" altLang="ja-JP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医療保険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くにぜんたい　　　 </a:t>
            </a:r>
            <a:r>
              <a:rPr lang="ja-JP" altLang="en-US" sz="1600" baseline="-25000" dirty="0" err="1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きゅうそくしん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と　　　　く　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endParaRPr lang="en-US" altLang="ja-JP" sz="20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など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国全体で普及促進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に取り組んでいます。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せいかつ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ほ ご　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endParaRPr lang="ja-JP" altLang="ja-JP" sz="16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129090" indent="-12909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</a:t>
            </a: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生活保護では使われているの？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err="1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ふ</a:t>
            </a:r>
            <a:r>
              <a:rPr lang="ja-JP" altLang="en-US" sz="16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きゅうそくしん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と　      く　     </a:t>
            </a:r>
            <a:r>
              <a:rPr lang="ja-JP" altLang="en-US" sz="16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   　　　　げんざい　　　　　しよう </a:t>
            </a:r>
            <a:r>
              <a:rPr lang="ja-JP" altLang="en-US" sz="1600" baseline="-250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　　　　　　　　やくざい　</a:t>
            </a:r>
            <a:endParaRPr lang="ja-JP" altLang="ja-JP" sz="1600" baseline="-250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普及</a:t>
            </a: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促進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の取り組みにより、現在では、使用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されている薬剤</a:t>
            </a:r>
            <a:endParaRPr lang="ja-JP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    　　わり　　　　こうはついやくひん</a:t>
            </a:r>
            <a:r>
              <a:rPr lang="ja-JP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のおよそ７割が後発医薬品となっています。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とりくみ  </a:t>
            </a:r>
            <a:r>
              <a:rPr lang="ja-JP" altLang="en-US" sz="16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すす</a:t>
            </a:r>
            <a:r>
              <a:rPr lang="ja-JP" altLang="en-US" sz="16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　　　　　 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いし　　　　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せんもんてき　　 はんだん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もと</a:t>
            </a:r>
            <a:r>
              <a:rPr lang="ja-JP" altLang="ja-JP" sz="20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20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20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さらに取組を進める</a:t>
            </a:r>
            <a:r>
              <a:rPr lang="ja-JP" altLang="ja-JP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ため、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医師が専門的な判断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に基づいて、　</a:t>
            </a:r>
            <a:r>
              <a:rPr lang="ja-JP" altLang="en-US" sz="2000" baseline="-250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endParaRPr lang="en-US" altLang="ja-JP" sz="2000" baseline="-25000" dirty="0" smtClean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lvl="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　こうはついやくひん</a:t>
            </a:r>
            <a:r>
              <a:rPr lang="ja-JP" altLang="en-US" sz="1600" baseline="-25000" dirty="0">
                <a:latin typeface="ＭＳ Ｐゴシック" pitchFamily="50" charset="-128"/>
                <a:cs typeface="ＭＳ Ｐゴシック" pitchFamily="50" charset="-128"/>
              </a:rPr>
              <a:t>　　 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　　　しよう</a:t>
            </a:r>
            <a:r>
              <a:rPr lang="ja-JP" altLang="en-US" sz="1600" dirty="0" smtClean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latin typeface="ＭＳ Ｐゴシック" pitchFamily="50" charset="-128"/>
                <a:cs typeface="ＭＳ Ｐゴシック" pitchFamily="50" charset="-128"/>
              </a:rPr>
              <a:t>　　 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みと</a:t>
            </a:r>
            <a:r>
              <a:rPr lang="ja-JP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　　　　　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ばあい</a:t>
            </a:r>
            <a:r>
              <a:rPr lang="ja-JP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en-US" altLang="ja-JP" sz="2000" baseline="-25000" dirty="0" smtClean="0">
                <a:latin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げんそく</a:t>
            </a:r>
            <a:r>
              <a:rPr lang="en-US" altLang="ja-JP" sz="2000" baseline="-25000" dirty="0" smtClean="0">
                <a:latin typeface="ＭＳ Ｐゴシック" pitchFamily="50" charset="-128"/>
                <a:cs typeface="ＭＳ Ｐゴシック" pitchFamily="50" charset="-128"/>
              </a:rPr>
              <a:t>             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こうはついやく</a:t>
            </a:r>
            <a:endParaRPr lang="en-US" altLang="ja-JP" sz="1600" baseline="-25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後発医薬品の使用を認めている場合は、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原則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として、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</a:t>
            </a:r>
            <a:endParaRPr lang="en-US" altLang="ja-JP" sz="20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ひん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 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しよう</a:t>
            </a:r>
            <a:r>
              <a:rPr lang="ja-JP" altLang="en-US" sz="1600" dirty="0" smtClean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20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　　　　　       　　 　</a:t>
            </a:r>
            <a:endParaRPr lang="en-US" altLang="ja-JP" sz="20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品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を使用していただくことにしています。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円/楕円 80"/>
          <p:cNvSpPr/>
          <p:nvPr/>
        </p:nvSpPr>
        <p:spPr>
          <a:xfrm>
            <a:off x="1620392" y="162124"/>
            <a:ext cx="4320480" cy="720080"/>
          </a:xfrm>
          <a:prstGeom prst="ellipse">
            <a:avLst/>
          </a:prstGeom>
          <a:solidFill>
            <a:srgbClr val="FFE7FF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85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40471" y="225421"/>
            <a:ext cx="3110931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ja-JP" altLang="en-US" sz="636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こうはついやくひん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 algn="ctr"/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後発</a:t>
            </a:r>
            <a:r>
              <a:rPr lang="ja-JP" altLang="ja-JP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医薬品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について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937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D4BA6E4072147443AA2C1B34B3717A1B" ma:contentTypeVersion="11" ma:contentTypeDescription="" ma:contentTypeScope="" ma:versionID="762a6e4a9a4153f9796459f9c794b8d7">
  <xsd:schema xmlns:xsd="http://www.w3.org/2001/XMLSchema" xmlns:p="http://schemas.microsoft.com/office/2006/metadata/properties" xmlns:ns2="8B97BE19-CDDD-400E-817A-CFDD13F7EC12" xmlns:ns3="0ef2a5cc-7d16-4df6-bf14-9981dc03bc23" targetNamespace="http://schemas.microsoft.com/office/2006/metadata/properties" ma:root="true" ma:fieldsID="07fb1622a88bacec97282dff94a6d9c4" ns2:_="" ns3:_="">
    <xsd:import namespace="8B97BE19-CDDD-400E-817A-CFDD13F7EC12"/>
    <xsd:import namespace="0ef2a5cc-7d16-4df6-bf14-9981dc03bc23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0ef2a5cc-7d16-4df6-bf14-9981dc03bc23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0B312A-1389-4FCC-A5D3-A0BB54B75393}">
  <ds:schemaRefs>
    <ds:schemaRef ds:uri="http://schemas.openxmlformats.org/package/2006/metadata/core-properties"/>
    <ds:schemaRef ds:uri="http://purl.org/dc/dcmitype/"/>
    <ds:schemaRef ds:uri="http://purl.org/dc/elements/1.1/"/>
    <ds:schemaRef ds:uri="8B97BE19-CDDD-400E-817A-CFDD13F7EC12"/>
    <ds:schemaRef ds:uri="http://schemas.microsoft.com/office/2006/documentManagement/types"/>
    <ds:schemaRef ds:uri="http://purl.org/dc/terms/"/>
    <ds:schemaRef ds:uri="0ef2a5cc-7d16-4df6-bf14-9981dc03bc2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DA1E4E-0D72-4D43-A5B1-127E25F7F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0ef2a5cc-7d16-4df6-bf14-9981dc03bc2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560F3AA-315E-4AF8-840D-DDE69B721F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12</Words>
  <Application>Microsoft Office PowerPoint</Application>
  <PresentationFormat>ユーザー設定</PresentationFormat>
  <Paragraphs>64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Manager>加藤 昭宏</Manager>
  <Company>加藤 昭宏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加藤 昭宏</dc:title>
  <dc:subject>加藤 昭宏</dc:subject>
  <dc:creator>加藤 昭宏(katou-akihiro)</dc:creator>
  <cp:keywords>加藤 昭宏</cp:keywords>
  <dc:description>加藤 昭宏</dc:description>
  <cp:lastModifiedBy>本庁</cp:lastModifiedBy>
  <cp:revision>80</cp:revision>
  <cp:lastPrinted>2018-10-11T07:21:14Z</cp:lastPrinted>
  <dcterms:created xsi:type="dcterms:W3CDTF">2012-04-16T00:21:17Z</dcterms:created>
  <dcterms:modified xsi:type="dcterms:W3CDTF">2018-10-18T05:27:52Z</dcterms:modified>
  <cp:category>加藤 昭宏</cp:category>
  <cp:contentStatus>加藤 昭宏</cp:contentStatus>
  <dc:language>加藤 昭宏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0x0101002DA299AC048A4B8EA9C1D19079C1A32200D4BA6E4072147443AA2C1B34B3717A1B</vt:lpwstr>
  </property>
</Properties>
</file>