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7"/>
  </p:notesMasterIdLst>
  <p:sldIdLst>
    <p:sldId id="260" r:id="rId5"/>
    <p:sldId id="259" r:id="rId6"/>
  </p:sldIdLst>
  <p:sldSz cx="6858000" cy="9906000" type="A4"/>
  <p:notesSz cx="6735763" cy="9866313"/>
  <p:defaultTextStyle>
    <a:defPPr>
      <a:defRPr lang="en-US"/>
    </a:defPPr>
    <a:lvl1pPr marL="0" algn="l" defTabSz="419892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892" algn="l" defTabSz="419892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785" algn="l" defTabSz="419892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677" algn="l" defTabSz="419892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570" algn="l" defTabSz="419892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462" algn="l" defTabSz="419892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355" algn="l" defTabSz="419892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247" algn="l" defTabSz="419892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140" algn="l" defTabSz="419892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9BC2E5"/>
    <a:srgbClr val="27ABA8"/>
    <a:srgbClr val="29B4B1"/>
    <a:srgbClr val="2DC5C5"/>
    <a:srgbClr val="2CC7DC"/>
    <a:srgbClr val="B0EAF2"/>
    <a:srgbClr val="89DF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E25E649-3F16-4E02-A733-19D2CDBF48F0}" styleName="中間スタイル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148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5C6731-5E74-40CF-9AFF-868E56EB1184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94E92B-9FF0-45F2-AD80-D615D9CD69D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85004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9F616-944E-4BC2-9DF2-24438A23EB2D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5499-7DD9-44F0-9F09-828725357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08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9F616-944E-4BC2-9DF2-24438A23EB2D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5499-7DD9-44F0-9F09-828725357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58202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9F616-944E-4BC2-9DF2-24438A23EB2D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5499-7DD9-44F0-9F09-828725357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21600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9F616-944E-4BC2-9DF2-24438A23EB2D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5499-7DD9-44F0-9F09-828725357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758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9F616-944E-4BC2-9DF2-24438A23EB2D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5499-7DD9-44F0-9F09-828725357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57713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9F616-944E-4BC2-9DF2-24438A23EB2D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5499-7DD9-44F0-9F09-828725357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7462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9F616-944E-4BC2-9DF2-24438A23EB2D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5499-7DD9-44F0-9F09-828725357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15866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9F616-944E-4BC2-9DF2-24438A23EB2D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5499-7DD9-44F0-9F09-828725357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146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9F616-944E-4BC2-9DF2-24438A23EB2D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5499-7DD9-44F0-9F09-828725357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5493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9F616-944E-4BC2-9DF2-24438A23EB2D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5499-7DD9-44F0-9F09-828725357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0296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9F616-944E-4BC2-9DF2-24438A23EB2D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05499-7DD9-44F0-9F09-828725357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27925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9F616-944E-4BC2-9DF2-24438A23EB2D}" type="datetimeFigureOut">
              <a:rPr kumimoji="1" lang="ja-JP" altLang="en-US" smtClean="0"/>
              <a:t>2026/3/21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05499-7DD9-44F0-9F09-82872535714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4739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四角形: 角を丸くする 35">
            <a:extLst>
              <a:ext uri="{FF2B5EF4-FFF2-40B4-BE49-F238E27FC236}">
                <a16:creationId xmlns:a16="http://schemas.microsoft.com/office/drawing/2014/main" id="{14FB5200-FA4E-4C06-AC3D-AEB5DADCDCD2}"/>
              </a:ext>
            </a:extLst>
          </p:cNvPr>
          <p:cNvSpPr/>
          <p:nvPr/>
        </p:nvSpPr>
        <p:spPr>
          <a:xfrm>
            <a:off x="48413" y="210276"/>
            <a:ext cx="4454769" cy="565893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工事名：●●●●●●工事</a:t>
            </a:r>
            <a:endParaRPr kumimoji="1" lang="en-US" altLang="ja-JP" sz="1600" b="1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施工場所：●●市●区　　　　工期：</a:t>
            </a:r>
            <a:r>
              <a: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20xx</a:t>
            </a: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年●月～</a:t>
            </a:r>
            <a:r>
              <a:rPr kumimoji="1" lang="en-US" altLang="ja-JP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20xx</a:t>
            </a:r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年●月</a:t>
            </a:r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E6DDB7EC-E7DC-4B70-9E88-8C3CC70A397C}"/>
              </a:ext>
            </a:extLst>
          </p:cNvPr>
          <p:cNvSpPr/>
          <p:nvPr/>
        </p:nvSpPr>
        <p:spPr>
          <a:xfrm>
            <a:off x="4536832" y="210276"/>
            <a:ext cx="2266276" cy="577124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受注者：株式会社●●建設</a:t>
            </a:r>
            <a:endParaRPr kumimoji="1" lang="en-US" altLang="ja-JP" sz="1200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kumimoji="1" lang="ja-JP" altLang="en-US" sz="1200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発注者：●●課　　　　　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3361C6F3-AEB3-B3DD-3A55-D716D1F7D8AA}"/>
              </a:ext>
            </a:extLst>
          </p:cNvPr>
          <p:cNvGrpSpPr/>
          <p:nvPr/>
        </p:nvGrpSpPr>
        <p:grpSpPr>
          <a:xfrm>
            <a:off x="70559" y="5645111"/>
            <a:ext cx="6688256" cy="1846523"/>
            <a:chOff x="70559" y="5231640"/>
            <a:chExt cx="6688256" cy="1846523"/>
          </a:xfrm>
        </p:grpSpPr>
        <p:sp>
          <p:nvSpPr>
            <p:cNvPr id="33" name="四角形: 角を丸くする 4">
              <a:extLst>
                <a:ext uri="{FF2B5EF4-FFF2-40B4-BE49-F238E27FC236}">
                  <a16:creationId xmlns:a16="http://schemas.microsoft.com/office/drawing/2014/main" id="{39FEC7C5-B4C6-4EEA-B84A-C04F0573DFA2}"/>
                </a:ext>
              </a:extLst>
            </p:cNvPr>
            <p:cNvSpPr/>
            <p:nvPr/>
          </p:nvSpPr>
          <p:spPr>
            <a:xfrm>
              <a:off x="71252" y="5235650"/>
              <a:ext cx="6687563" cy="1842513"/>
            </a:xfrm>
            <a:prstGeom prst="roundRect">
              <a:avLst>
                <a:gd name="adj" fmla="val 3004"/>
              </a:avLst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>
                <a:spcAft>
                  <a:spcPts val="300"/>
                </a:spcAft>
              </a:pP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１）施工日数、人工の比較</a:t>
              </a:r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起工測量・ﾃﾞｰﾀ作成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：　　</a:t>
              </a:r>
              <a:r>
                <a:rPr kumimoji="1" lang="en-US" altLang="ja-JP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[</a:t>
              </a:r>
              <a:r>
                <a:rPr kumimoji="1" lang="ja-JP" altLang="en-US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従来</a:t>
              </a:r>
              <a:r>
                <a:rPr kumimoji="1" lang="en-US" altLang="ja-JP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]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●日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×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人＝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人・日　⇒　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[ICT]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日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×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人＝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人・日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  <a:sym typeface="Wingdings" panose="05000000000000000000" pitchFamily="2" charset="2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建設建機による施工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：   </a:t>
              </a:r>
              <a:r>
                <a:rPr kumimoji="1" lang="en-US" altLang="ja-JP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[</a:t>
              </a:r>
              <a:r>
                <a:rPr kumimoji="1" lang="ja-JP" altLang="en-US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従来</a:t>
              </a:r>
              <a:r>
                <a:rPr kumimoji="1" lang="en-US" altLang="ja-JP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]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日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×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人＝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人・日　⇒　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[ICT]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日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×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人＝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人・日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  <a:sym typeface="Wingdings" panose="05000000000000000000" pitchFamily="2" charset="2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　　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出　来　形　計　測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：       </a:t>
              </a:r>
              <a:r>
                <a:rPr kumimoji="1" lang="en-US" altLang="ja-JP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[</a:t>
              </a:r>
              <a:r>
                <a:rPr kumimoji="1" lang="ja-JP" altLang="en-US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従来</a:t>
              </a:r>
              <a:r>
                <a:rPr kumimoji="1" lang="en-US" altLang="ja-JP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]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●日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×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人＝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人・日　⇒　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[ICT]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日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×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人＝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人・日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  <a:sym typeface="Wingdings" panose="05000000000000000000" pitchFamily="2" charset="2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　　検　査　・　納　品：        </a:t>
              </a:r>
              <a:r>
                <a:rPr kumimoji="1" lang="en-US" altLang="ja-JP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[</a:t>
              </a:r>
              <a:r>
                <a:rPr kumimoji="1" lang="ja-JP" altLang="en-US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従来</a:t>
              </a:r>
              <a:r>
                <a:rPr kumimoji="1" lang="en-US" altLang="ja-JP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]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●日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×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人＝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人・日　⇒　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[ICT]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日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×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人＝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人・日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  <a:sym typeface="Wingdings" panose="05000000000000000000" pitchFamily="2" charset="2"/>
              </a:endParaRPr>
            </a:p>
            <a:p>
              <a:endParaRPr kumimoji="1" lang="en-US" altLang="ja-JP" sz="600" dirty="0">
                <a:latin typeface="BIZ UDPゴシック" panose="020B0400000000000000" pitchFamily="50" charset="-128"/>
                <a:ea typeface="BIZ UDPゴシック" panose="020B0400000000000000" pitchFamily="50" charset="-128"/>
                <a:sym typeface="Wingdings" panose="05000000000000000000" pitchFamily="2" charset="2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２）その他得られた効果</a:t>
              </a:r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112712"/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・　　　等　</a:t>
              </a:r>
            </a:p>
            <a:p>
              <a:pPr marL="112712"/>
              <a:endPara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D4DA513-0609-B241-B74F-DCB6326FA89C}"/>
                </a:ext>
              </a:extLst>
            </p:cNvPr>
            <p:cNvSpPr txBox="1"/>
            <p:nvPr/>
          </p:nvSpPr>
          <p:spPr>
            <a:xfrm>
              <a:off x="70559" y="5231640"/>
              <a:ext cx="6687563" cy="276999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施工による効果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  <a:endPara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57890CC4-9585-35C8-7BFE-ACD113130622}"/>
              </a:ext>
            </a:extLst>
          </p:cNvPr>
          <p:cNvGrpSpPr/>
          <p:nvPr/>
        </p:nvGrpSpPr>
        <p:grpSpPr>
          <a:xfrm>
            <a:off x="81422" y="7535390"/>
            <a:ext cx="6687563" cy="2308235"/>
            <a:chOff x="81422" y="7335386"/>
            <a:chExt cx="6687563" cy="2308235"/>
          </a:xfrm>
        </p:grpSpPr>
        <p:sp>
          <p:nvSpPr>
            <p:cNvPr id="34" name="四角形: 角を丸くする 4">
              <a:extLst>
                <a:ext uri="{FF2B5EF4-FFF2-40B4-BE49-F238E27FC236}">
                  <a16:creationId xmlns:a16="http://schemas.microsoft.com/office/drawing/2014/main" id="{39FEC7C5-B4C6-4EEA-B84A-C04F0573DFA2}"/>
                </a:ext>
              </a:extLst>
            </p:cNvPr>
            <p:cNvSpPr/>
            <p:nvPr/>
          </p:nvSpPr>
          <p:spPr>
            <a:xfrm>
              <a:off x="81423" y="7335386"/>
              <a:ext cx="6687562" cy="2308235"/>
            </a:xfrm>
            <a:prstGeom prst="roundRect">
              <a:avLst>
                <a:gd name="adj" fmla="val 3577"/>
              </a:avLst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endPara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　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１）</a:t>
              </a:r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をより効果的に活用した工夫</a:t>
              </a:r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112712"/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112712"/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　２）</a:t>
              </a:r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の効果を妨げた事象（現場条件、体制等）</a:t>
              </a:r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266700" indent="-153988">
                <a:buFont typeface="Arial" panose="020B0604020202020204" pitchFamily="34" charset="0"/>
                <a:buChar char="•"/>
              </a:pP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266700" indent="-153988">
                <a:buFont typeface="Arial" panose="020B0604020202020204" pitchFamily="34" charset="0"/>
                <a:buChar char="•"/>
              </a:pP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　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３）</a:t>
              </a:r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活用時に起きたトラブルと対応策</a:t>
              </a:r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266700" indent="-153988">
                <a:buFont typeface="Arial" panose="020B0604020202020204" pitchFamily="34" charset="0"/>
                <a:buChar char="•"/>
              </a:pP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112712"/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2E2B17E5-F249-E531-167C-27F0D929D392}"/>
                </a:ext>
              </a:extLst>
            </p:cNvPr>
            <p:cNvSpPr txBox="1"/>
            <p:nvPr/>
          </p:nvSpPr>
          <p:spPr>
            <a:xfrm>
              <a:off x="81422" y="7335386"/>
              <a:ext cx="6687562" cy="276999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本工事における取り組み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  <a:endPara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864E58E0-B366-0983-CC97-FDE8DB94E3D1}"/>
              </a:ext>
            </a:extLst>
          </p:cNvPr>
          <p:cNvGrpSpPr/>
          <p:nvPr/>
        </p:nvGrpSpPr>
        <p:grpSpPr>
          <a:xfrm>
            <a:off x="-97061" y="4287504"/>
            <a:ext cx="2521974" cy="1330770"/>
            <a:chOff x="-21982" y="4856034"/>
            <a:chExt cx="3121152" cy="1832237"/>
          </a:xfrm>
        </p:grpSpPr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2754192A-DE68-AC75-62F9-CA655FCBA0A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2629" y="4856034"/>
              <a:ext cx="2219402" cy="145042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99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76DD271C-6939-83C7-C844-74905DAC82D1}"/>
                </a:ext>
              </a:extLst>
            </p:cNvPr>
            <p:cNvSpPr txBox="1"/>
            <p:nvPr/>
          </p:nvSpPr>
          <p:spPr>
            <a:xfrm>
              <a:off x="-21982" y="6253747"/>
              <a:ext cx="3121152" cy="4345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5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 </a:t>
              </a:r>
              <a:r>
                <a:rPr lang="ja-JP" altLang="en-US" sz="145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</a:t>
              </a:r>
              <a:r>
                <a:rPr lang="en-US" altLang="ja-JP" sz="145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  <a:endParaRPr lang="ja-JP" altLang="en-US" sz="145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3130CA9C-8684-8A60-1866-4E574F941B51}"/>
                </a:ext>
              </a:extLst>
            </p:cNvPr>
            <p:cNvSpPr txBox="1"/>
            <p:nvPr/>
          </p:nvSpPr>
          <p:spPr>
            <a:xfrm>
              <a:off x="771520" y="5342742"/>
              <a:ext cx="1420988" cy="4345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45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写真</a:t>
              </a:r>
            </a:p>
          </p:txBody>
        </p:sp>
      </p:grpSp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621DE9F0-783D-7D1F-9A6B-2C98680E5F67}"/>
              </a:ext>
            </a:extLst>
          </p:cNvPr>
          <p:cNvGrpSpPr/>
          <p:nvPr/>
        </p:nvGrpSpPr>
        <p:grpSpPr>
          <a:xfrm>
            <a:off x="48413" y="832426"/>
            <a:ext cx="6731855" cy="1665383"/>
            <a:chOff x="71252" y="766389"/>
            <a:chExt cx="6731855" cy="1665383"/>
          </a:xfrm>
        </p:grpSpPr>
        <p:sp>
          <p:nvSpPr>
            <p:cNvPr id="43" name="四角形: 角を丸くする 42">
              <a:extLst>
                <a:ext uri="{FF2B5EF4-FFF2-40B4-BE49-F238E27FC236}">
                  <a16:creationId xmlns:a16="http://schemas.microsoft.com/office/drawing/2014/main" id="{27218217-F7FF-14FB-2F97-5E4D44AB7138}"/>
                </a:ext>
              </a:extLst>
            </p:cNvPr>
            <p:cNvSpPr/>
            <p:nvPr/>
          </p:nvSpPr>
          <p:spPr>
            <a:xfrm>
              <a:off x="71252" y="766390"/>
              <a:ext cx="6731855" cy="1665382"/>
            </a:xfrm>
            <a:prstGeom prst="roundRect">
              <a:avLst>
                <a:gd name="adj" fmla="val 2357"/>
              </a:avLst>
            </a:prstGeom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>
                <a:spcAft>
                  <a:spcPts val="300"/>
                </a:spcAft>
              </a:pP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Aft>
                  <a:spcPts val="600"/>
                </a:spcAft>
              </a:pP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１）工事概要</a:t>
              </a:r>
              <a:br>
                <a: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</a:br>
              <a:r>
                <a: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</a:t>
              </a: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Aft>
                  <a:spcPts val="600"/>
                </a:spcAft>
              </a:pP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２）工</a:t>
              </a:r>
              <a:r>
                <a:rPr kumimoji="1" lang="ja-JP" altLang="en-US" sz="120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種（</a:t>
              </a:r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 ICT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施工を実施した全ての工種</a:t>
              </a:r>
              <a:r>
                <a:rPr kumimoji="1" lang="ja-JP" altLang="en-US" sz="120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）</a:t>
              </a:r>
              <a:br>
                <a:rPr kumimoji="1" lang="en-US" altLang="ja-JP" sz="120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</a:br>
              <a:r>
                <a: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r>
                <a: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Aft>
                  <a:spcPts val="600"/>
                </a:spcAft>
              </a:pP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３）特徴的な現場条件・制約条件</a:t>
              </a:r>
              <a:br>
                <a:rPr kumimoji="1" lang="en-US" altLang="ja-JP" sz="1200" b="1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</a:br>
              <a:r>
                <a: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：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3F854A39-A762-EEDC-DA54-D686DD3A55EA}"/>
                </a:ext>
              </a:extLst>
            </p:cNvPr>
            <p:cNvSpPr txBox="1"/>
            <p:nvPr/>
          </p:nvSpPr>
          <p:spPr>
            <a:xfrm>
              <a:off x="71253" y="766389"/>
              <a:ext cx="6731854" cy="276999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基本情報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</a:p>
          </p:txBody>
        </p:sp>
      </p:grpSp>
      <p:grpSp>
        <p:nvGrpSpPr>
          <p:cNvPr id="45" name="グループ化 44">
            <a:extLst>
              <a:ext uri="{FF2B5EF4-FFF2-40B4-BE49-F238E27FC236}">
                <a16:creationId xmlns:a16="http://schemas.microsoft.com/office/drawing/2014/main" id="{B2435CD6-3D7D-CF29-1CF4-2363E7E16EC5}"/>
              </a:ext>
            </a:extLst>
          </p:cNvPr>
          <p:cNvGrpSpPr/>
          <p:nvPr/>
        </p:nvGrpSpPr>
        <p:grpSpPr>
          <a:xfrm>
            <a:off x="26958" y="3991286"/>
            <a:ext cx="6731163" cy="1592915"/>
            <a:chOff x="61081" y="3176006"/>
            <a:chExt cx="6731163" cy="2005956"/>
          </a:xfrm>
        </p:grpSpPr>
        <p:sp>
          <p:nvSpPr>
            <p:cNvPr id="46" name="四角形: 角を丸くする 4">
              <a:extLst>
                <a:ext uri="{FF2B5EF4-FFF2-40B4-BE49-F238E27FC236}">
                  <a16:creationId xmlns:a16="http://schemas.microsoft.com/office/drawing/2014/main" id="{DAF7922A-7B11-0865-97EE-DEB7A157FE74}"/>
                </a:ext>
              </a:extLst>
            </p:cNvPr>
            <p:cNvSpPr/>
            <p:nvPr/>
          </p:nvSpPr>
          <p:spPr>
            <a:xfrm>
              <a:off x="71252" y="3181866"/>
              <a:ext cx="6697732" cy="2000096"/>
            </a:xfrm>
            <a:prstGeom prst="roundRect">
              <a:avLst>
                <a:gd name="adj" fmla="val 2743"/>
              </a:avLst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endParaRPr kumimoji="1" lang="ja-JP" altLang="en-US" sz="1499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47" name="テキスト ボックス 46">
              <a:extLst>
                <a:ext uri="{FF2B5EF4-FFF2-40B4-BE49-F238E27FC236}">
                  <a16:creationId xmlns:a16="http://schemas.microsoft.com/office/drawing/2014/main" id="{53830775-EED1-DF48-5A87-D2AE976DC2B3}"/>
                </a:ext>
              </a:extLst>
            </p:cNvPr>
            <p:cNvSpPr txBox="1"/>
            <p:nvPr/>
          </p:nvSpPr>
          <p:spPr>
            <a:xfrm>
              <a:off x="61081" y="3176006"/>
              <a:ext cx="6731163" cy="348825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工事写真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  <a:endPara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577A4368-61B7-53BA-E415-394A3EBBB19F}"/>
              </a:ext>
            </a:extLst>
          </p:cNvPr>
          <p:cNvGrpSpPr/>
          <p:nvPr/>
        </p:nvGrpSpPr>
        <p:grpSpPr>
          <a:xfrm>
            <a:off x="48413" y="2564348"/>
            <a:ext cx="6743138" cy="1343637"/>
            <a:chOff x="71252" y="881104"/>
            <a:chExt cx="6743138" cy="1240594"/>
          </a:xfrm>
        </p:grpSpPr>
        <p:sp>
          <p:nvSpPr>
            <p:cNvPr id="50" name="四角形: 角を丸くする 49">
              <a:extLst>
                <a:ext uri="{FF2B5EF4-FFF2-40B4-BE49-F238E27FC236}">
                  <a16:creationId xmlns:a16="http://schemas.microsoft.com/office/drawing/2014/main" id="{F7FF820B-38AF-BFAD-8CC9-410ED94680A1}"/>
                </a:ext>
              </a:extLst>
            </p:cNvPr>
            <p:cNvSpPr/>
            <p:nvPr/>
          </p:nvSpPr>
          <p:spPr>
            <a:xfrm>
              <a:off x="71252" y="900323"/>
              <a:ext cx="6731855" cy="1221375"/>
            </a:xfrm>
            <a:prstGeom prst="roundRect">
              <a:avLst>
                <a:gd name="adj" fmla="val 2357"/>
              </a:avLst>
            </a:prstGeom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>
                <a:spcAft>
                  <a:spcPts val="300"/>
                </a:spcAft>
              </a:pP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>
                <a:spcAft>
                  <a:spcPts val="300"/>
                </a:spcAft>
              </a:pP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１）活用した</a:t>
              </a:r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施工技術</a:t>
              </a:r>
              <a:b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</a:b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</a:t>
              </a:r>
              <a:r>
                <a:rPr kumimoji="1" lang="ja-JP" altLang="en-US" sz="1200" b="0" i="0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起工測量：</a:t>
              </a:r>
              <a:r>
                <a:rPr kumimoji="1" lang="ja-JP" altLang="en-US" sz="1200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　　　　　</a:t>
              </a:r>
              <a:r>
                <a:rPr kumimoji="1" lang="ja-JP" altLang="en-US" sz="1200" b="0" i="0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、</a:t>
              </a:r>
              <a:r>
                <a:rPr kumimoji="1" lang="en-US" altLang="ja-JP" sz="1200" b="0" i="0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b="0" i="0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建機：</a:t>
              </a:r>
              <a:r>
                <a:rPr kumimoji="1" lang="ja-JP" altLang="en-US" sz="1200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　　　　　</a:t>
              </a:r>
              <a:r>
                <a:rPr kumimoji="1" lang="ja-JP" altLang="en-US" sz="1200" b="0" i="0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、出来形管理：</a:t>
              </a:r>
              <a:endParaRPr kumimoji="1" lang="en-US" altLang="ja-JP" sz="1200" dirty="0">
                <a:solidFill>
                  <a:prstClr val="black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Arial" panose="020B0604020202020204" pitchFamily="34" charset="0"/>
              </a:endParaRPr>
            </a:p>
            <a:p>
              <a:pPr>
                <a:spcAft>
                  <a:spcPts val="300"/>
                </a:spcAft>
              </a:pP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　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２）</a:t>
              </a:r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を活用したプロセス（　活用：☑、　未活用：□　）</a:t>
              </a:r>
              <a:b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</a:b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☑ ①３次元起工測量　 ☑ ②３次元設計データ作成　 ☑ ③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建機による施工</a:t>
              </a:r>
              <a:b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</a:b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☑ ④３次元出来形管理等の施工管理　 ☑ ⑤３次元データの納品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51" name="テキスト ボックス 50">
              <a:extLst>
                <a:ext uri="{FF2B5EF4-FFF2-40B4-BE49-F238E27FC236}">
                  <a16:creationId xmlns:a16="http://schemas.microsoft.com/office/drawing/2014/main" id="{B0DD8899-AC2E-99BE-B3A7-65320F7E3404}"/>
                </a:ext>
              </a:extLst>
            </p:cNvPr>
            <p:cNvSpPr txBox="1"/>
            <p:nvPr/>
          </p:nvSpPr>
          <p:spPr>
            <a:xfrm>
              <a:off x="82536" y="881104"/>
              <a:ext cx="6731854" cy="276999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【ICT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工種情報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●●工　</a:t>
              </a:r>
            </a:p>
          </p:txBody>
        </p:sp>
      </p:grpSp>
      <p:grpSp>
        <p:nvGrpSpPr>
          <p:cNvPr id="52" name="グループ化 51">
            <a:extLst>
              <a:ext uri="{FF2B5EF4-FFF2-40B4-BE49-F238E27FC236}">
                <a16:creationId xmlns:a16="http://schemas.microsoft.com/office/drawing/2014/main" id="{601D7F01-8187-B85E-D86A-4F9FCD46BD7A}"/>
              </a:ext>
            </a:extLst>
          </p:cNvPr>
          <p:cNvGrpSpPr/>
          <p:nvPr/>
        </p:nvGrpSpPr>
        <p:grpSpPr>
          <a:xfrm>
            <a:off x="2133890" y="4281198"/>
            <a:ext cx="2521974" cy="1330770"/>
            <a:chOff x="-21982" y="4856034"/>
            <a:chExt cx="3121152" cy="1832237"/>
          </a:xfrm>
        </p:grpSpPr>
        <p:sp>
          <p:nvSpPr>
            <p:cNvPr id="53" name="正方形/長方形 52">
              <a:extLst>
                <a:ext uri="{FF2B5EF4-FFF2-40B4-BE49-F238E27FC236}">
                  <a16:creationId xmlns:a16="http://schemas.microsoft.com/office/drawing/2014/main" id="{D33C5561-7F62-EFC8-9C69-82CC34A48E2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2629" y="4856034"/>
              <a:ext cx="2219402" cy="145042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99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63" name="テキスト ボックス 62">
              <a:extLst>
                <a:ext uri="{FF2B5EF4-FFF2-40B4-BE49-F238E27FC236}">
                  <a16:creationId xmlns:a16="http://schemas.microsoft.com/office/drawing/2014/main" id="{6DE10CE3-73C2-A1A3-8378-68D0BDA50C09}"/>
                </a:ext>
              </a:extLst>
            </p:cNvPr>
            <p:cNvSpPr txBox="1"/>
            <p:nvPr/>
          </p:nvSpPr>
          <p:spPr>
            <a:xfrm>
              <a:off x="-21982" y="6253747"/>
              <a:ext cx="3121152" cy="4345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5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 </a:t>
              </a:r>
              <a:r>
                <a:rPr lang="ja-JP" altLang="en-US" sz="145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</a:t>
              </a:r>
              <a:r>
                <a:rPr lang="en-US" altLang="ja-JP" sz="145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  <a:endParaRPr lang="ja-JP" altLang="en-US" sz="145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64" name="テキスト ボックス 63">
              <a:extLst>
                <a:ext uri="{FF2B5EF4-FFF2-40B4-BE49-F238E27FC236}">
                  <a16:creationId xmlns:a16="http://schemas.microsoft.com/office/drawing/2014/main" id="{3805A0E8-0F00-4384-B736-A605A7DA4088}"/>
                </a:ext>
              </a:extLst>
            </p:cNvPr>
            <p:cNvSpPr txBox="1"/>
            <p:nvPr/>
          </p:nvSpPr>
          <p:spPr>
            <a:xfrm>
              <a:off x="771520" y="5342742"/>
              <a:ext cx="1420988" cy="4345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45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写真</a:t>
              </a:r>
            </a:p>
          </p:txBody>
        </p:sp>
      </p:grpSp>
      <p:grpSp>
        <p:nvGrpSpPr>
          <p:cNvPr id="65" name="グループ化 64">
            <a:extLst>
              <a:ext uri="{FF2B5EF4-FFF2-40B4-BE49-F238E27FC236}">
                <a16:creationId xmlns:a16="http://schemas.microsoft.com/office/drawing/2014/main" id="{D959C791-2F82-FB9D-D4D6-D4E955C57205}"/>
              </a:ext>
            </a:extLst>
          </p:cNvPr>
          <p:cNvGrpSpPr/>
          <p:nvPr/>
        </p:nvGrpSpPr>
        <p:grpSpPr>
          <a:xfrm>
            <a:off x="4301903" y="4281198"/>
            <a:ext cx="2521974" cy="1330770"/>
            <a:chOff x="-21982" y="4856034"/>
            <a:chExt cx="3121152" cy="1832237"/>
          </a:xfrm>
        </p:grpSpPr>
        <p:sp>
          <p:nvSpPr>
            <p:cNvPr id="66" name="正方形/長方形 65">
              <a:extLst>
                <a:ext uri="{FF2B5EF4-FFF2-40B4-BE49-F238E27FC236}">
                  <a16:creationId xmlns:a16="http://schemas.microsoft.com/office/drawing/2014/main" id="{D1A3D404-FD6C-3FCB-ED0D-8C9B774D39A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2629" y="4856034"/>
              <a:ext cx="2219402" cy="145042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99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67" name="テキスト ボックス 66">
              <a:extLst>
                <a:ext uri="{FF2B5EF4-FFF2-40B4-BE49-F238E27FC236}">
                  <a16:creationId xmlns:a16="http://schemas.microsoft.com/office/drawing/2014/main" id="{2C6FC65A-0976-BA25-D004-25FCFEDF856B}"/>
                </a:ext>
              </a:extLst>
            </p:cNvPr>
            <p:cNvSpPr txBox="1"/>
            <p:nvPr/>
          </p:nvSpPr>
          <p:spPr>
            <a:xfrm>
              <a:off x="-21982" y="6253747"/>
              <a:ext cx="3121152" cy="4345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5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 </a:t>
              </a:r>
              <a:r>
                <a:rPr lang="ja-JP" altLang="en-US" sz="145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</a:t>
              </a:r>
              <a:r>
                <a:rPr lang="en-US" altLang="ja-JP" sz="145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  <a:endParaRPr lang="ja-JP" altLang="en-US" sz="145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  <p:sp>
          <p:nvSpPr>
            <p:cNvPr id="68" name="テキスト ボックス 67">
              <a:extLst>
                <a:ext uri="{FF2B5EF4-FFF2-40B4-BE49-F238E27FC236}">
                  <a16:creationId xmlns:a16="http://schemas.microsoft.com/office/drawing/2014/main" id="{20F1E0F5-B8A9-0CD5-E3E1-27834049C59A}"/>
                </a:ext>
              </a:extLst>
            </p:cNvPr>
            <p:cNvSpPr txBox="1"/>
            <p:nvPr/>
          </p:nvSpPr>
          <p:spPr>
            <a:xfrm>
              <a:off x="881836" y="5308278"/>
              <a:ext cx="1420988" cy="4345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45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写真</a:t>
              </a: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0503D8F-D5D7-78AC-F012-A556E2167519}"/>
              </a:ext>
            </a:extLst>
          </p:cNvPr>
          <p:cNvSpPr txBox="1"/>
          <p:nvPr/>
        </p:nvSpPr>
        <p:spPr>
          <a:xfrm>
            <a:off x="768535" y="-429641"/>
            <a:ext cx="5816338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複数工種で</a:t>
            </a:r>
            <a:r>
              <a:rPr kumimoji="1" lang="en-US" altLang="ja-JP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ICT</a:t>
            </a:r>
            <a:r>
              <a:rPr kumimoji="1" lang="ja-JP" altLang="en-US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施工を実施した場合、</a:t>
            </a:r>
            <a:r>
              <a:rPr kumimoji="1" lang="en-US" altLang="ja-JP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kumimoji="1" lang="ja-JP" altLang="en-US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工種目は次頁に記入</a:t>
            </a:r>
            <a:endParaRPr kumimoji="1" lang="ja-JP" altLang="en-US" sz="16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BA4465A-BB4A-34E7-07CC-4979F7BD7D38}"/>
              </a:ext>
            </a:extLst>
          </p:cNvPr>
          <p:cNvSpPr txBox="1"/>
          <p:nvPr/>
        </p:nvSpPr>
        <p:spPr>
          <a:xfrm>
            <a:off x="6105871" y="-39269"/>
            <a:ext cx="75212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/>
              <a:t>別添－８</a:t>
            </a:r>
          </a:p>
        </p:txBody>
      </p:sp>
    </p:spTree>
    <p:extLst>
      <p:ext uri="{BB962C8B-B14F-4D97-AF65-F5344CB8AC3E}">
        <p14:creationId xmlns:p14="http://schemas.microsoft.com/office/powerpoint/2010/main" val="2820917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DA2E59C-E6D1-4E11-AA01-10219F69613E}"/>
              </a:ext>
            </a:extLst>
          </p:cNvPr>
          <p:cNvGrpSpPr/>
          <p:nvPr/>
        </p:nvGrpSpPr>
        <p:grpSpPr>
          <a:xfrm>
            <a:off x="-260261" y="2719825"/>
            <a:ext cx="2830858" cy="1595159"/>
            <a:chOff x="-78562" y="4842974"/>
            <a:chExt cx="3121152" cy="1758735"/>
          </a:xfrm>
        </p:grpSpPr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02AA6552-AE67-42E6-BFE3-E661167BD2A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82629" y="4842974"/>
              <a:ext cx="2219403" cy="145042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99"/>
            </a:p>
          </p:txBody>
        </p:sp>
        <p:sp>
          <p:nvSpPr>
            <p:cNvPr id="18" name="テキスト ボックス 17">
              <a:extLst>
                <a:ext uri="{FF2B5EF4-FFF2-40B4-BE49-F238E27FC236}">
                  <a16:creationId xmlns:a16="http://schemas.microsoft.com/office/drawing/2014/main" id="{D4E8B82E-1EA6-4957-8A3A-3871C4D1825E}"/>
                </a:ext>
              </a:extLst>
            </p:cNvPr>
            <p:cNvSpPr txBox="1"/>
            <p:nvPr/>
          </p:nvSpPr>
          <p:spPr>
            <a:xfrm>
              <a:off x="-78562" y="6253747"/>
              <a:ext cx="3121152" cy="3479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51" dirty="0"/>
                <a:t>【</a:t>
              </a:r>
              <a:r>
                <a:rPr lang="ja-JP" altLang="en-US" sz="1451" dirty="0"/>
                <a:t>　　</a:t>
              </a:r>
              <a:r>
                <a:rPr lang="en-US" altLang="ja-JP" sz="1451" dirty="0"/>
                <a:t>】</a:t>
              </a:r>
              <a:endParaRPr lang="ja-JP" altLang="en-US" sz="1451" dirty="0"/>
            </a:p>
          </p:txBody>
        </p:sp>
        <p:sp>
          <p:nvSpPr>
            <p:cNvPr id="54" name="テキスト ボックス 53">
              <a:extLst>
                <a:ext uri="{FF2B5EF4-FFF2-40B4-BE49-F238E27FC236}">
                  <a16:creationId xmlns:a16="http://schemas.microsoft.com/office/drawing/2014/main" id="{25402DF2-E376-41D0-9CEF-08ECC91C35BA}"/>
                </a:ext>
              </a:extLst>
            </p:cNvPr>
            <p:cNvSpPr txBox="1"/>
            <p:nvPr/>
          </p:nvSpPr>
          <p:spPr>
            <a:xfrm>
              <a:off x="771520" y="5342741"/>
              <a:ext cx="1420988" cy="3479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451" dirty="0"/>
                <a:t>写真</a:t>
              </a:r>
            </a:p>
          </p:txBody>
        </p:sp>
      </p:grpSp>
      <p:grpSp>
        <p:nvGrpSpPr>
          <p:cNvPr id="55" name="グループ化 54">
            <a:extLst>
              <a:ext uri="{FF2B5EF4-FFF2-40B4-BE49-F238E27FC236}">
                <a16:creationId xmlns:a16="http://schemas.microsoft.com/office/drawing/2014/main" id="{C7FDF4CA-1582-464B-8009-FAABC0E2C532}"/>
              </a:ext>
            </a:extLst>
          </p:cNvPr>
          <p:cNvGrpSpPr/>
          <p:nvPr/>
        </p:nvGrpSpPr>
        <p:grpSpPr>
          <a:xfrm>
            <a:off x="1900961" y="2714942"/>
            <a:ext cx="2830858" cy="1595160"/>
            <a:chOff x="-48901" y="4844676"/>
            <a:chExt cx="3121152" cy="1758736"/>
          </a:xfrm>
        </p:grpSpPr>
        <p:sp>
          <p:nvSpPr>
            <p:cNvPr id="56" name="正方形/長方形 55">
              <a:extLst>
                <a:ext uri="{FF2B5EF4-FFF2-40B4-BE49-F238E27FC236}">
                  <a16:creationId xmlns:a16="http://schemas.microsoft.com/office/drawing/2014/main" id="{09BD83CF-19A1-4AD1-957B-6EDD704A5B8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12290" y="4844676"/>
              <a:ext cx="2219403" cy="1450426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99"/>
            </a:p>
          </p:txBody>
        </p:sp>
        <p:sp>
          <p:nvSpPr>
            <p:cNvPr id="57" name="テキスト ボックス 56">
              <a:extLst>
                <a:ext uri="{FF2B5EF4-FFF2-40B4-BE49-F238E27FC236}">
                  <a16:creationId xmlns:a16="http://schemas.microsoft.com/office/drawing/2014/main" id="{1418A99D-F9BE-444A-AA52-E277CD2E3309}"/>
                </a:ext>
              </a:extLst>
            </p:cNvPr>
            <p:cNvSpPr txBox="1"/>
            <p:nvPr/>
          </p:nvSpPr>
          <p:spPr>
            <a:xfrm>
              <a:off x="-48901" y="6255450"/>
              <a:ext cx="3121152" cy="3479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51" dirty="0"/>
                <a:t>【</a:t>
              </a:r>
              <a:r>
                <a:rPr lang="ja-JP" altLang="en-US" sz="1451" dirty="0"/>
                <a:t>　　</a:t>
              </a:r>
              <a:r>
                <a:rPr lang="en-US" altLang="ja-JP" sz="1451" dirty="0"/>
                <a:t>】</a:t>
              </a:r>
              <a:endParaRPr lang="ja-JP" altLang="en-US" sz="1451" dirty="0"/>
            </a:p>
          </p:txBody>
        </p:sp>
        <p:sp>
          <p:nvSpPr>
            <p:cNvPr id="58" name="テキスト ボックス 57">
              <a:extLst>
                <a:ext uri="{FF2B5EF4-FFF2-40B4-BE49-F238E27FC236}">
                  <a16:creationId xmlns:a16="http://schemas.microsoft.com/office/drawing/2014/main" id="{F26E99B9-89CC-407B-AD5A-0DCF3AA31FF5}"/>
                </a:ext>
              </a:extLst>
            </p:cNvPr>
            <p:cNvSpPr txBox="1"/>
            <p:nvPr/>
          </p:nvSpPr>
          <p:spPr>
            <a:xfrm>
              <a:off x="801181" y="5344444"/>
              <a:ext cx="1420988" cy="347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451" dirty="0"/>
                <a:t>写真</a:t>
              </a:r>
            </a:p>
          </p:txBody>
        </p:sp>
      </p:grpSp>
      <p:grpSp>
        <p:nvGrpSpPr>
          <p:cNvPr id="59" name="グループ化 58">
            <a:extLst>
              <a:ext uri="{FF2B5EF4-FFF2-40B4-BE49-F238E27FC236}">
                <a16:creationId xmlns:a16="http://schemas.microsoft.com/office/drawing/2014/main" id="{5BFC1652-2D5A-4806-817B-D91C1A406A44}"/>
              </a:ext>
            </a:extLst>
          </p:cNvPr>
          <p:cNvGrpSpPr/>
          <p:nvPr/>
        </p:nvGrpSpPr>
        <p:grpSpPr>
          <a:xfrm>
            <a:off x="4088473" y="2710061"/>
            <a:ext cx="2830858" cy="1595161"/>
            <a:chOff x="-40387" y="4862247"/>
            <a:chExt cx="3121152" cy="1758737"/>
          </a:xfrm>
        </p:grpSpPr>
        <p:sp>
          <p:nvSpPr>
            <p:cNvPr id="60" name="正方形/長方形 59">
              <a:extLst>
                <a:ext uri="{FF2B5EF4-FFF2-40B4-BE49-F238E27FC236}">
                  <a16:creationId xmlns:a16="http://schemas.microsoft.com/office/drawing/2014/main" id="{1367E51E-8C49-4713-8590-1AD018FEAC9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20804" y="4862247"/>
              <a:ext cx="2219403" cy="1450427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499"/>
            </a:p>
          </p:txBody>
        </p:sp>
        <p:sp>
          <p:nvSpPr>
            <p:cNvPr id="61" name="テキスト ボックス 60">
              <a:extLst>
                <a:ext uri="{FF2B5EF4-FFF2-40B4-BE49-F238E27FC236}">
                  <a16:creationId xmlns:a16="http://schemas.microsoft.com/office/drawing/2014/main" id="{5E9F9E93-E529-4F26-BEA1-97E12605188B}"/>
                </a:ext>
              </a:extLst>
            </p:cNvPr>
            <p:cNvSpPr txBox="1"/>
            <p:nvPr/>
          </p:nvSpPr>
          <p:spPr>
            <a:xfrm>
              <a:off x="-40387" y="6273021"/>
              <a:ext cx="3121152" cy="3479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451" dirty="0"/>
                <a:t>【</a:t>
              </a:r>
              <a:r>
                <a:rPr lang="ja-JP" altLang="en-US" sz="1451" dirty="0"/>
                <a:t>　　</a:t>
              </a:r>
              <a:r>
                <a:rPr lang="en-US" altLang="ja-JP" sz="1451" dirty="0"/>
                <a:t>】</a:t>
              </a:r>
              <a:endParaRPr lang="ja-JP" altLang="en-US" sz="1451" dirty="0"/>
            </a:p>
          </p:txBody>
        </p:sp>
        <p:sp>
          <p:nvSpPr>
            <p:cNvPr id="62" name="テキスト ボックス 61">
              <a:extLst>
                <a:ext uri="{FF2B5EF4-FFF2-40B4-BE49-F238E27FC236}">
                  <a16:creationId xmlns:a16="http://schemas.microsoft.com/office/drawing/2014/main" id="{7BDDF1E7-DCBA-4EF3-A7F7-D9DD3611C379}"/>
                </a:ext>
              </a:extLst>
            </p:cNvPr>
            <p:cNvSpPr txBox="1"/>
            <p:nvPr/>
          </p:nvSpPr>
          <p:spPr>
            <a:xfrm>
              <a:off x="809695" y="5362014"/>
              <a:ext cx="1420988" cy="34796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1451" dirty="0"/>
                <a:t>写真</a:t>
              </a:r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3548217F-0E19-6168-2D8E-FBC63F036B73}"/>
              </a:ext>
            </a:extLst>
          </p:cNvPr>
          <p:cNvGrpSpPr/>
          <p:nvPr/>
        </p:nvGrpSpPr>
        <p:grpSpPr>
          <a:xfrm>
            <a:off x="72879" y="2325266"/>
            <a:ext cx="6698209" cy="2005956"/>
            <a:chOff x="70775" y="3176006"/>
            <a:chExt cx="6698209" cy="2005956"/>
          </a:xfrm>
        </p:grpSpPr>
        <p:sp>
          <p:nvSpPr>
            <p:cNvPr id="32" name="四角形: 角を丸くする 4">
              <a:extLst>
                <a:ext uri="{FF2B5EF4-FFF2-40B4-BE49-F238E27FC236}">
                  <a16:creationId xmlns:a16="http://schemas.microsoft.com/office/drawing/2014/main" id="{39FEC7C5-B4C6-4EEA-B84A-C04F0573DFA2}"/>
                </a:ext>
              </a:extLst>
            </p:cNvPr>
            <p:cNvSpPr/>
            <p:nvPr/>
          </p:nvSpPr>
          <p:spPr>
            <a:xfrm>
              <a:off x="71252" y="3181866"/>
              <a:ext cx="6697732" cy="2000096"/>
            </a:xfrm>
            <a:prstGeom prst="roundRect">
              <a:avLst>
                <a:gd name="adj" fmla="val 2743"/>
              </a:avLst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endParaRPr kumimoji="1" lang="ja-JP" altLang="en-US" sz="1499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A44065FF-ABEE-3012-53A9-33520B22FF9D}"/>
                </a:ext>
              </a:extLst>
            </p:cNvPr>
            <p:cNvSpPr txBox="1"/>
            <p:nvPr/>
          </p:nvSpPr>
          <p:spPr>
            <a:xfrm>
              <a:off x="70775" y="3176006"/>
              <a:ext cx="6688039" cy="276999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工事写真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  <a:endPara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3361C6F3-AEB3-B3DD-3A55-D716D1F7D8AA}"/>
              </a:ext>
            </a:extLst>
          </p:cNvPr>
          <p:cNvGrpSpPr/>
          <p:nvPr/>
        </p:nvGrpSpPr>
        <p:grpSpPr>
          <a:xfrm>
            <a:off x="63185" y="4469749"/>
            <a:ext cx="6688256" cy="2050058"/>
            <a:chOff x="70559" y="5231640"/>
            <a:chExt cx="6688256" cy="2050058"/>
          </a:xfrm>
        </p:grpSpPr>
        <p:sp>
          <p:nvSpPr>
            <p:cNvPr id="33" name="四角形: 角を丸くする 4">
              <a:extLst>
                <a:ext uri="{FF2B5EF4-FFF2-40B4-BE49-F238E27FC236}">
                  <a16:creationId xmlns:a16="http://schemas.microsoft.com/office/drawing/2014/main" id="{39FEC7C5-B4C6-4EEA-B84A-C04F0573DFA2}"/>
                </a:ext>
              </a:extLst>
            </p:cNvPr>
            <p:cNvSpPr/>
            <p:nvPr/>
          </p:nvSpPr>
          <p:spPr>
            <a:xfrm>
              <a:off x="71252" y="5235650"/>
              <a:ext cx="6687563" cy="2046048"/>
            </a:xfrm>
            <a:prstGeom prst="roundRect">
              <a:avLst>
                <a:gd name="adj" fmla="val 3004"/>
              </a:avLst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>
                <a:spcAft>
                  <a:spcPts val="300"/>
                </a:spcAft>
              </a:pPr>
              <a:endParaRPr kumimoji="1" lang="en-US" altLang="ja-JP" sz="12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endParaRPr>
            </a:p>
            <a:p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1)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施工日数、人工の比較</a:t>
              </a:r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起工測量・ﾃﾞｰﾀ作成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：　</a:t>
              </a:r>
              <a:r>
                <a:rPr kumimoji="1" lang="en-US" altLang="ja-JP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[</a:t>
              </a:r>
              <a:r>
                <a:rPr kumimoji="1" lang="ja-JP" altLang="en-US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従来</a:t>
              </a:r>
              <a:r>
                <a:rPr kumimoji="1" lang="en-US" altLang="ja-JP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]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●日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×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人＝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人・日　⇒　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[ICT]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日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×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人＝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人・日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  <a:sym typeface="Wingdings" panose="05000000000000000000" pitchFamily="2" charset="2"/>
              </a:endParaRPr>
            </a:p>
            <a:p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　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出　来　形　計　測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：　　</a:t>
              </a:r>
              <a:r>
                <a:rPr kumimoji="1" lang="en-US" altLang="ja-JP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[</a:t>
              </a:r>
              <a:r>
                <a:rPr kumimoji="1" lang="ja-JP" altLang="en-US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従来</a:t>
              </a:r>
              <a:r>
                <a:rPr kumimoji="1" lang="en-US" altLang="ja-JP" sz="1200" dirty="0">
                  <a:solidFill>
                    <a:srgbClr val="0000FF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]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●日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×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人＝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人・日　⇒　</a:t>
              </a:r>
              <a:r>
                <a:rPr kumimoji="1" lang="en-US" altLang="ja-JP" sz="12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[ICT]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日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×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人＝ </a:t>
              </a:r>
              <a:r>
                <a:rPr kumimoji="1" lang="ja-JP" altLang="en-US" sz="1200" dirty="0">
                  <a:solidFill>
                    <a:schemeClr val="tx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●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sym typeface="Wingdings" panose="05000000000000000000" pitchFamily="2" charset="2"/>
                </a:rPr>
                <a:t>人・日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  <a:sym typeface="Wingdings" panose="05000000000000000000" pitchFamily="2" charset="2"/>
              </a:endParaRPr>
            </a:p>
            <a:p>
              <a:endParaRPr kumimoji="1" lang="en-US" altLang="ja-JP" sz="600" dirty="0">
                <a:latin typeface="BIZ UDPゴシック" panose="020B0400000000000000" pitchFamily="50" charset="-128"/>
                <a:ea typeface="BIZ UDPゴシック" panose="020B0400000000000000" pitchFamily="50" charset="-128"/>
                <a:sym typeface="Wingdings" panose="05000000000000000000" pitchFamily="2" charset="2"/>
              </a:endParaRPr>
            </a:p>
            <a:p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2)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その他得られた効果</a:t>
              </a:r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266700" indent="-153988">
                <a:buFont typeface="Arial" panose="020B0604020202020204" pitchFamily="34" charset="0"/>
                <a:buChar char="•"/>
              </a:pP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等　</a:t>
              </a:r>
            </a:p>
            <a:p>
              <a:endPara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endParaRPr kumimoji="1"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D4DA513-0609-B241-B74F-DCB6326FA89C}"/>
                </a:ext>
              </a:extLst>
            </p:cNvPr>
            <p:cNvSpPr txBox="1"/>
            <p:nvPr/>
          </p:nvSpPr>
          <p:spPr>
            <a:xfrm>
              <a:off x="70559" y="5231640"/>
              <a:ext cx="6687563" cy="276999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施工による効果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  <a:endPara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57890CC4-9585-35C8-7BFE-ACD113130622}"/>
              </a:ext>
            </a:extLst>
          </p:cNvPr>
          <p:cNvGrpSpPr/>
          <p:nvPr/>
        </p:nvGrpSpPr>
        <p:grpSpPr>
          <a:xfrm>
            <a:off x="83525" y="6662344"/>
            <a:ext cx="6687563" cy="2392756"/>
            <a:chOff x="81422" y="7335386"/>
            <a:chExt cx="6687563" cy="2392756"/>
          </a:xfrm>
        </p:grpSpPr>
        <p:sp>
          <p:nvSpPr>
            <p:cNvPr id="34" name="四角形: 角を丸くする 4">
              <a:extLst>
                <a:ext uri="{FF2B5EF4-FFF2-40B4-BE49-F238E27FC236}">
                  <a16:creationId xmlns:a16="http://schemas.microsoft.com/office/drawing/2014/main" id="{39FEC7C5-B4C6-4EEA-B84A-C04F0573DFA2}"/>
                </a:ext>
              </a:extLst>
            </p:cNvPr>
            <p:cNvSpPr/>
            <p:nvPr/>
          </p:nvSpPr>
          <p:spPr>
            <a:xfrm>
              <a:off x="81423" y="7335386"/>
              <a:ext cx="6687562" cy="2392756"/>
            </a:xfrm>
            <a:prstGeom prst="roundRect">
              <a:avLst>
                <a:gd name="adj" fmla="val 3577"/>
              </a:avLst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endParaRPr kumimoji="1"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１）</a:t>
              </a:r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をより効果的に活用した工夫</a:t>
              </a:r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Arial" panose="020B0604020202020204" pitchFamily="34" charset="0"/>
              </a:endParaRPr>
            </a:p>
            <a:p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266700" indent="-153988">
                <a:buFont typeface="Arial" panose="020B0604020202020204" pitchFamily="34" charset="0"/>
                <a:buChar char="•"/>
              </a:pP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266700" indent="-153988">
                <a:buFont typeface="Arial" panose="020B0604020202020204" pitchFamily="34" charset="0"/>
                <a:buChar char="•"/>
              </a:pP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２）</a:t>
              </a:r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の効果を妨げた事象（現場条件、体制等）</a:t>
              </a:r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266700" indent="-153988">
                <a:buFont typeface="Arial" panose="020B0604020202020204" pitchFamily="34" charset="0"/>
                <a:buChar char="•"/>
              </a:pPr>
              <a:endParaRPr kumimoji="1"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266700" indent="-153988">
                <a:buFont typeface="Arial" panose="020B0604020202020204" pitchFamily="34" charset="0"/>
                <a:buChar char="•"/>
              </a:pPr>
              <a:endParaRPr kumimoji="1" lang="en-US" altLang="ja-JP" sz="8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  <a:cs typeface="Arial" panose="020B0604020202020204" pitchFamily="34" charset="0"/>
              </a:endParaRPr>
            </a:p>
            <a:p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３）</a:t>
              </a:r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活用時に起きたトラブルと対応策</a:t>
              </a:r>
              <a:endParaRPr kumimoji="1" lang="en-US" altLang="ja-JP" sz="1200" u="sng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marL="112712"/>
              <a:endParaRPr kumimoji="1"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 marL="112712"/>
              <a:endParaRPr kumimoji="1"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2E2B17E5-F249-E531-167C-27F0D929D392}"/>
                </a:ext>
              </a:extLst>
            </p:cNvPr>
            <p:cNvSpPr txBox="1"/>
            <p:nvPr/>
          </p:nvSpPr>
          <p:spPr>
            <a:xfrm>
              <a:off x="81422" y="7335386"/>
              <a:ext cx="6687562" cy="276999"/>
            </a:xfrm>
            <a:prstGeom prst="rect">
              <a:avLst/>
            </a:prstGeom>
            <a:solidFill>
              <a:srgbClr val="00B050"/>
            </a:solidFill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本工事における取り組み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  <a:endParaRPr kumimoji="1" lang="ja-JP" altLang="en-US" sz="1200" b="1" dirty="0">
                <a:solidFill>
                  <a:schemeClr val="bg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69AADC9-5B85-45F0-1BAF-2C463CC0A926}"/>
              </a:ext>
            </a:extLst>
          </p:cNvPr>
          <p:cNvSpPr txBox="1"/>
          <p:nvPr/>
        </p:nvSpPr>
        <p:spPr>
          <a:xfrm>
            <a:off x="121614" y="80569"/>
            <a:ext cx="6611384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en-US" altLang="ja-JP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※</a:t>
            </a:r>
            <a:r>
              <a:rPr kumimoji="1" lang="ja-JP" altLang="en-US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複数工種で</a:t>
            </a:r>
            <a:r>
              <a:rPr kumimoji="1" lang="en-US" altLang="ja-JP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ICT</a:t>
            </a:r>
            <a:r>
              <a:rPr kumimoji="1" lang="ja-JP" altLang="en-US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施工を実施した場合、</a:t>
            </a:r>
            <a:r>
              <a:rPr kumimoji="1" lang="en-US" altLang="ja-JP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</a:t>
            </a:r>
            <a:r>
              <a:rPr kumimoji="1" lang="ja-JP" altLang="en-US" sz="16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工種目以降はこちらに記入</a:t>
            </a:r>
            <a:endParaRPr kumimoji="1" lang="ja-JP" altLang="en-US" sz="1600" dirty="0">
              <a:solidFill>
                <a:srgbClr val="FF000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14" name="グループ化 13">
            <a:extLst>
              <a:ext uri="{FF2B5EF4-FFF2-40B4-BE49-F238E27FC236}">
                <a16:creationId xmlns:a16="http://schemas.microsoft.com/office/drawing/2014/main" id="{73541A09-D808-0C24-F79E-A8AE9C735996}"/>
              </a:ext>
            </a:extLst>
          </p:cNvPr>
          <p:cNvGrpSpPr/>
          <p:nvPr/>
        </p:nvGrpSpPr>
        <p:grpSpPr>
          <a:xfrm>
            <a:off x="72879" y="490465"/>
            <a:ext cx="6731855" cy="1460159"/>
            <a:chOff x="71252" y="766389"/>
            <a:chExt cx="6731855" cy="1460159"/>
          </a:xfrm>
        </p:grpSpPr>
        <p:sp>
          <p:nvSpPr>
            <p:cNvPr id="15" name="四角形: 角を丸くする 14">
              <a:extLst>
                <a:ext uri="{FF2B5EF4-FFF2-40B4-BE49-F238E27FC236}">
                  <a16:creationId xmlns:a16="http://schemas.microsoft.com/office/drawing/2014/main" id="{3E796DD7-EFC0-E664-9C83-D7C34B783480}"/>
                </a:ext>
              </a:extLst>
            </p:cNvPr>
            <p:cNvSpPr/>
            <p:nvPr/>
          </p:nvSpPr>
          <p:spPr>
            <a:xfrm>
              <a:off x="71252" y="871239"/>
              <a:ext cx="6731855" cy="1355309"/>
            </a:xfrm>
            <a:prstGeom prst="roundRect">
              <a:avLst>
                <a:gd name="adj" fmla="val 2357"/>
              </a:avLst>
            </a:prstGeom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t" anchorCtr="0"/>
            <a:lstStyle/>
            <a:p>
              <a:pPr>
                <a:spcAft>
                  <a:spcPts val="300"/>
                </a:spcAft>
              </a:pPr>
              <a:endParaRPr kumimoji="1" lang="en-US" altLang="ja-JP" sz="12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  <a:p>
              <a:pPr>
                <a:spcAft>
                  <a:spcPts val="600"/>
                </a:spcAft>
              </a:pP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１）活用した</a:t>
              </a:r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施工技術</a:t>
              </a:r>
              <a:b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</a:b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  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：</a:t>
              </a:r>
              <a:r>
                <a:rPr kumimoji="1" lang="ja-JP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起工測量：</a:t>
              </a:r>
              <a:r>
                <a:rPr kumimoji="1" lang="ja-JP" altLang="en-US" sz="1200" dirty="0">
                  <a:solidFill>
                    <a:prstClr val="black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　　　</a:t>
              </a:r>
              <a:r>
                <a:rPr kumimoji="1" lang="ja-JP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、</a:t>
              </a:r>
              <a:r>
                <a:rPr kumimoji="1" lang="en-US" altLang="ja-JP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建機：　　　、出来形管理：</a:t>
              </a:r>
              <a:endPara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Arial" panose="020B0604020202020204" pitchFamily="34" charset="0"/>
              </a:endParaRPr>
            </a:p>
            <a:p>
              <a:pPr>
                <a:spcAft>
                  <a:spcPts val="600"/>
                </a:spcAft>
              </a:pPr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2)</a:t>
              </a:r>
              <a: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を活用したプロセス（　活用：☑、　未活用：□　）</a:t>
              </a:r>
              <a:br>
                <a:rPr kumimoji="1" lang="en-US" altLang="ja-JP" sz="1200" u="sng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</a:b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☑ ①３次元起工測量　 ☑ ②３次元設計データ作成　 □ ③</a:t>
              </a:r>
              <a: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  <a:cs typeface="Arial" panose="020B0604020202020204" pitchFamily="34" charset="0"/>
                </a:rPr>
                <a:t>ICT</a:t>
              </a: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建機による施工</a:t>
              </a:r>
              <a:br>
                <a:rPr kumimoji="1" lang="en-US" altLang="ja-JP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</a:br>
              <a:r>
                <a:rPr kumimoji="1" lang="ja-JP" altLang="en-US" sz="12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　☑ ④３次元出来形管理等の施工管理　 ☑ ⑤３次元データの納品</a:t>
              </a:r>
              <a:endPara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endParaRPr kumimoji="1" lang="en-US" altLang="ja-JP" sz="1600" dirty="0">
                <a:latin typeface="ＭＳ ゴシック" panose="020B0609070205080204" pitchFamily="49" charset="-128"/>
                <a:ea typeface="ＭＳ ゴシック" panose="020B0609070205080204" pitchFamily="49" charset="-128"/>
              </a:endParaRPr>
            </a:p>
          </p:txBody>
        </p:sp>
        <p:sp>
          <p:nvSpPr>
            <p:cNvPr id="16" name="テキスト ボックス 15">
              <a:extLst>
                <a:ext uri="{FF2B5EF4-FFF2-40B4-BE49-F238E27FC236}">
                  <a16:creationId xmlns:a16="http://schemas.microsoft.com/office/drawing/2014/main" id="{30979DFA-C66A-4BED-C23D-1871E6D3D278}"/>
                </a:ext>
              </a:extLst>
            </p:cNvPr>
            <p:cNvSpPr txBox="1"/>
            <p:nvPr/>
          </p:nvSpPr>
          <p:spPr>
            <a:xfrm>
              <a:off x="71253" y="766389"/>
              <a:ext cx="6731854" cy="276999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【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対象工種の基本情報</a:t>
              </a:r>
              <a:r>
                <a:rPr kumimoji="1" lang="en-US" altLang="ja-JP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】</a:t>
              </a:r>
              <a:r>
                <a:rPr kumimoji="1" lang="ja-JP" altLang="en-US" sz="1200" b="1" dirty="0">
                  <a:solidFill>
                    <a:schemeClr val="bg1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　●●工　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77336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E215EFF43DC944098356D9C910ACF7A" ma:contentTypeVersion="15" ma:contentTypeDescription="新しいドキュメントを作成します。" ma:contentTypeScope="" ma:versionID="e7e08132d9366732d7721c5b9eccf657">
  <xsd:schema xmlns:xsd="http://www.w3.org/2001/XMLSchema" xmlns:xs="http://www.w3.org/2001/XMLSchema" xmlns:p="http://schemas.microsoft.com/office/2006/metadata/properties" xmlns:ns2="d0875979-bd7c-4f82-8101-c8c0ce582099" xmlns:ns3="9b921e12-ef18-4ba7-9150-f68ef0f4b4c6" targetNamespace="http://schemas.microsoft.com/office/2006/metadata/properties" ma:root="true" ma:fieldsID="e0f4a3908c83358449dd3e31ae0894d9" ns2:_="" ns3:_="">
    <xsd:import namespace="d0875979-bd7c-4f82-8101-c8c0ce582099"/>
    <xsd:import namespace="9b921e12-ef18-4ba7-9150-f68ef0f4b4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875979-bd7c-4f82-8101-c8c0ce5820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55f4c47a-015a-49f5-851f-1af3a13769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921e12-ef18-4ba7-9150-f68ef0f4b4c6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dc1e9d7e-52d6-40cf-9235-36df19eac887}" ma:internalName="TaxCatchAll" ma:showField="CatchAllData" ma:web="9b921e12-ef18-4ba7-9150-f68ef0f4b4c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b921e12-ef18-4ba7-9150-f68ef0f4b4c6" xsi:nil="true"/>
    <lcf76f155ced4ddcb4097134ff3c332f xmlns="d0875979-bd7c-4f82-8101-c8c0ce58209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F5DAF54-FC55-4696-9539-8A26E72BB3B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8DF0F79-A21A-4DD1-9731-3C6B3161E7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0875979-bd7c-4f82-8101-c8c0ce582099"/>
    <ds:schemaRef ds:uri="9b921e12-ef18-4ba7-9150-f68ef0f4b4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400FC34-586C-4440-BF6D-B12A8BEB2A09}">
  <ds:schemaRefs>
    <ds:schemaRef ds:uri="d0875979-bd7c-4f82-8101-c8c0ce582099"/>
    <ds:schemaRef ds:uri="http://schemas.microsoft.com/office/2006/metadata/properties"/>
    <ds:schemaRef ds:uri="http://purl.org/dc/terms/"/>
    <ds:schemaRef ds:uri="http://purl.org/dc/elements/1.1/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9b921e12-ef18-4ba7-9150-f68ef0f4b4c6"/>
  </ds:schemaRefs>
</ds:datastoreItem>
</file>

<file path=docMetadata/LabelInfo.xml><?xml version="1.0" encoding="utf-8"?>
<clbl:labelList xmlns:clbl="http://schemas.microsoft.com/office/2020/mipLabelMetadata">
  <clbl:label id="{84033c2b-00f7-40c7-8f48-15b44c4f841c}" enabled="1" method="Privileged" siteId="{615d96c1-231f-40d5-b2ef-46a3c20be1f2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2164</TotalTime>
  <Words>654</Words>
  <Application>Microsoft Office PowerPoint</Application>
  <PresentationFormat>A4 210 x 297 mm</PresentationFormat>
  <Paragraphs>76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BIZ UDPゴシック</vt:lpstr>
      <vt:lpstr>HG創英角ｺﾞｼｯｸUB</vt:lpstr>
      <vt:lpstr>ＭＳ ゴシック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中納 健太</dc:creator>
  <cp:lastModifiedBy>成田　憲彦</cp:lastModifiedBy>
  <cp:revision>25</cp:revision>
  <dcterms:created xsi:type="dcterms:W3CDTF">2021-09-30T09:26:37Z</dcterms:created>
  <dcterms:modified xsi:type="dcterms:W3CDTF">2026-03-21T01:20:14Z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0x010100BE215EFF43DC944098356D9C910ACF7A</vt:lpwstr>
  </property>
  <property fmtid="{D5CDD505-2E9C-101B-9397-08002B2CF9AE}" pid="3" name="MediaServiceImageTags">
    <vt:lpwstr/>
  </property>
</Properties>
</file>