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906000" cy="6858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5935" autoAdjust="0"/>
  </p:normalViewPr>
  <p:slideViewPr>
    <p:cSldViewPr>
      <p:cViewPr varScale="1">
        <p:scale>
          <a:sx n="90" d="100"/>
          <a:sy n="90" d="100"/>
        </p:scale>
        <p:origin x="1188" y="9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4F9B4C3B-282A-47CE-8BA3-F1A98176EEB1}" type="datetimeFigureOut">
              <a:rPr kumimoji="1" lang="ja-JP" altLang="en-US" smtClean="0"/>
              <a:t>2019/5/13</a:t>
            </a:fld>
            <a:endParaRPr kumimoji="1" lang="ja-JP" altLang="en-US"/>
          </a:p>
        </p:txBody>
      </p:sp>
      <p:sp>
        <p:nvSpPr>
          <p:cNvPr id="4" name="スライド イメージ プレースホルダー 3"/>
          <p:cNvSpPr>
            <a:spLocks noGrp="1" noRot="1" noChangeAspect="1"/>
          </p:cNvSpPr>
          <p:nvPr>
            <p:ph type="sldImg" idx="2"/>
          </p:nvPr>
        </p:nvSpPr>
        <p:spPr>
          <a:xfrm>
            <a:off x="711200" y="746125"/>
            <a:ext cx="5383213"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ー 4"/>
          <p:cNvSpPr>
            <a:spLocks noGrp="1"/>
          </p:cNvSpPr>
          <p:nvPr>
            <p:ph type="body" sz="quarter" idx="3"/>
          </p:nvPr>
        </p:nvSpPr>
        <p:spPr>
          <a:xfrm>
            <a:off x="680244" y="4720908"/>
            <a:ext cx="5445126" cy="4472940"/>
          </a:xfrm>
          <a:prstGeom prst="rect">
            <a:avLst/>
          </a:prstGeom>
        </p:spPr>
        <p:txBody>
          <a:bodyPr vert="horz" lIns="91550" tIns="45775" rIns="91550" bIns="457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226"/>
            <a:ext cx="2949841" cy="497523"/>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183" y="9440226"/>
            <a:ext cx="2949841" cy="497523"/>
          </a:xfrm>
          <a:prstGeom prst="rect">
            <a:avLst/>
          </a:prstGeom>
        </p:spPr>
        <p:txBody>
          <a:bodyPr vert="horz" lIns="91550" tIns="45775" rIns="91550" bIns="45775" rtlCol="0" anchor="b"/>
          <a:lstStyle>
            <a:lvl1pPr algn="r">
              <a:defRPr sz="1200"/>
            </a:lvl1pPr>
          </a:lstStyle>
          <a:p>
            <a:fld id="{2AC7CB71-68D3-4E4F-B0CB-6DC26147CC3F}" type="slidenum">
              <a:rPr kumimoji="1" lang="ja-JP" altLang="en-US" smtClean="0"/>
              <a:t>‹#›</a:t>
            </a:fld>
            <a:endParaRPr kumimoji="1" lang="ja-JP" altLang="en-US"/>
          </a:p>
        </p:txBody>
      </p:sp>
    </p:spTree>
    <p:extLst>
      <p:ext uri="{BB962C8B-B14F-4D97-AF65-F5344CB8AC3E}">
        <p14:creationId xmlns:p14="http://schemas.microsoft.com/office/powerpoint/2010/main" val="15741967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2019/5/13</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83887" y="33981"/>
            <a:ext cx="5572730" cy="36004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dirty="0">
                <a:solidFill>
                  <a:prstClr val="white"/>
                </a:solidFill>
                <a:latin typeface="Meiryo UI" panose="020B0604030504040204" pitchFamily="50" charset="-128"/>
                <a:ea typeface="Meiryo UI" panose="020B0604030504040204" pitchFamily="50" charset="-128"/>
              </a:rPr>
              <a:t>退院後支援事業における手順</a:t>
            </a:r>
          </a:p>
        </p:txBody>
      </p:sp>
      <p:sp>
        <p:nvSpPr>
          <p:cNvPr id="7" name="正方形/長方形 6"/>
          <p:cNvSpPr/>
          <p:nvPr/>
        </p:nvSpPr>
        <p:spPr>
          <a:xfrm>
            <a:off x="416496" y="476672"/>
            <a:ext cx="9300759" cy="3389948"/>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vert="eaVert" rtlCol="0" anchor="b"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⑧退院後支援計画による支援の終了</a:t>
            </a: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⑦退院後支援計画に基づいたサービスの利用</a:t>
            </a: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⑥</a:t>
            </a:r>
            <a:r>
              <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退院後支援計画の決定・交付</a:t>
            </a: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⑤退院後支援会議への参加　　</a:t>
            </a: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④面談</a:t>
            </a: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（退院後ニーズアセスメント・計画づくりへの参加）</a:t>
            </a: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③退院後支援事業参加の同意</a:t>
            </a: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②退院後支援事業の説明を受ける</a:t>
            </a: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①退院後支援事業の案内を受ける</a:t>
            </a: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nvGrpSpPr>
          <p:cNvPr id="2" name="グループ化 1"/>
          <p:cNvGrpSpPr/>
          <p:nvPr/>
        </p:nvGrpSpPr>
        <p:grpSpPr>
          <a:xfrm>
            <a:off x="243210" y="3981014"/>
            <a:ext cx="9695793" cy="2790570"/>
            <a:chOff x="123862" y="714376"/>
            <a:chExt cx="9695793" cy="2790570"/>
          </a:xfrm>
        </p:grpSpPr>
        <p:sp>
          <p:nvSpPr>
            <p:cNvPr id="11" name="右矢印 10"/>
            <p:cNvSpPr/>
            <p:nvPr/>
          </p:nvSpPr>
          <p:spPr>
            <a:xfrm>
              <a:off x="893880" y="2357404"/>
              <a:ext cx="8295742" cy="19905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23862" y="883941"/>
              <a:ext cx="9695793" cy="2621005"/>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13" name="Picture 20" descr="大病院のイラスト"/>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145" y="1031682"/>
              <a:ext cx="647943" cy="513171"/>
            </a:xfrm>
            <a:prstGeom prst="rect">
              <a:avLst/>
            </a:prstGeom>
            <a:noFill/>
            <a:extLst>
              <a:ext uri="{909E8E84-426E-40DD-AFC4-6F175D3DCCD1}">
                <a14:hiddenFill xmlns:a14="http://schemas.microsoft.com/office/drawing/2010/main">
                  <a:solidFill>
                    <a:srgbClr val="FFFFFF"/>
                  </a:solidFill>
                </a14:hiddenFill>
              </a:ext>
            </a:extLst>
          </p:spPr>
        </p:pic>
        <p:sp>
          <p:nvSpPr>
            <p:cNvPr id="14" name="右矢印 13"/>
            <p:cNvSpPr/>
            <p:nvPr/>
          </p:nvSpPr>
          <p:spPr>
            <a:xfrm>
              <a:off x="1040709" y="3221499"/>
              <a:ext cx="8337617" cy="209495"/>
            </a:xfrm>
            <a:prstGeom prst="rightArrow">
              <a:avLst>
                <a:gd name="adj1" fmla="val 54457"/>
                <a:gd name="adj2" fmla="val 64282"/>
              </a:avLst>
            </a:prstGeom>
            <a:solidFill>
              <a:srgbClr val="FFC000">
                <a:alpha val="34902"/>
              </a:srgbClr>
            </a:solidFill>
            <a:ln>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grpSp>
          <p:nvGrpSpPr>
            <p:cNvPr id="15" name="グループ化 14"/>
            <p:cNvGrpSpPr/>
            <p:nvPr/>
          </p:nvGrpSpPr>
          <p:grpSpPr>
            <a:xfrm>
              <a:off x="287376" y="1435365"/>
              <a:ext cx="6410079" cy="357015"/>
              <a:chOff x="165538" y="1457721"/>
              <a:chExt cx="5825359" cy="357015"/>
            </a:xfrm>
          </p:grpSpPr>
          <p:cxnSp>
            <p:nvCxnSpPr>
              <p:cNvPr id="17" name="直線矢印コネクタ 16"/>
              <p:cNvCxnSpPr>
                <a:stCxn id="22" idx="6"/>
              </p:cNvCxnSpPr>
              <p:nvPr/>
            </p:nvCxnSpPr>
            <p:spPr>
              <a:xfrm>
                <a:off x="874986" y="1636229"/>
                <a:ext cx="5115911" cy="0"/>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nvGrpSpPr>
              <p:cNvPr id="21" name="グループ化 20"/>
              <p:cNvGrpSpPr/>
              <p:nvPr/>
            </p:nvGrpSpPr>
            <p:grpSpPr>
              <a:xfrm>
                <a:off x="165538" y="1457721"/>
                <a:ext cx="709448" cy="357015"/>
                <a:chOff x="165538" y="1359882"/>
                <a:chExt cx="709448" cy="357015"/>
              </a:xfrm>
            </p:grpSpPr>
            <p:sp>
              <p:nvSpPr>
                <p:cNvPr id="22" name="円/楕円 21"/>
                <p:cNvSpPr/>
                <p:nvPr/>
              </p:nvSpPr>
              <p:spPr>
                <a:xfrm>
                  <a:off x="165538" y="1359882"/>
                  <a:ext cx="709448" cy="357015"/>
                </a:xfrm>
                <a:prstGeom prst="ellipse">
                  <a:avLst/>
                </a:prstGeom>
                <a:ln w="38100">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sz="1050" dirty="0"/>
                </a:p>
              </p:txBody>
            </p:sp>
            <p:sp>
              <p:nvSpPr>
                <p:cNvPr id="23" name="テキスト ボックス 22"/>
                <p:cNvSpPr txBox="1"/>
                <p:nvPr/>
              </p:nvSpPr>
              <p:spPr>
                <a:xfrm>
                  <a:off x="165538" y="1398082"/>
                  <a:ext cx="709448"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病院</a:t>
                  </a:r>
                </a:p>
              </p:txBody>
            </p:sp>
          </p:grpSp>
        </p:grpSp>
        <p:grpSp>
          <p:nvGrpSpPr>
            <p:cNvPr id="24" name="グループ化 23"/>
            <p:cNvGrpSpPr/>
            <p:nvPr/>
          </p:nvGrpSpPr>
          <p:grpSpPr>
            <a:xfrm>
              <a:off x="282778" y="1853348"/>
              <a:ext cx="757931" cy="778029"/>
              <a:chOff x="134006" y="3527359"/>
              <a:chExt cx="1103280" cy="675730"/>
            </a:xfrm>
          </p:grpSpPr>
          <p:pic>
            <p:nvPicPr>
              <p:cNvPr id="25" name="図 2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56190" y="3527359"/>
                <a:ext cx="805116" cy="528144"/>
              </a:xfrm>
              <a:prstGeom prst="rect">
                <a:avLst/>
              </a:prstGeom>
            </p:spPr>
          </p:pic>
          <p:grpSp>
            <p:nvGrpSpPr>
              <p:cNvPr id="26" name="グループ化 25"/>
              <p:cNvGrpSpPr/>
              <p:nvPr/>
            </p:nvGrpSpPr>
            <p:grpSpPr>
              <a:xfrm>
                <a:off x="134006" y="3881673"/>
                <a:ext cx="1103280" cy="321416"/>
                <a:chOff x="134006" y="1237008"/>
                <a:chExt cx="1103280" cy="321416"/>
              </a:xfrm>
            </p:grpSpPr>
            <p:sp>
              <p:nvSpPr>
                <p:cNvPr id="27" name="円/楕円 26"/>
                <p:cNvSpPr/>
                <p:nvPr/>
              </p:nvSpPr>
              <p:spPr>
                <a:xfrm>
                  <a:off x="149772" y="1237008"/>
                  <a:ext cx="1047075" cy="321416"/>
                </a:xfrm>
                <a:prstGeom prst="ellipse">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sz="1050" dirty="0"/>
                </a:p>
              </p:txBody>
            </p:sp>
            <p:sp>
              <p:nvSpPr>
                <p:cNvPr id="28" name="テキスト ボックス 27"/>
                <p:cNvSpPr txBox="1"/>
                <p:nvPr/>
              </p:nvSpPr>
              <p:spPr>
                <a:xfrm>
                  <a:off x="134006" y="1277293"/>
                  <a:ext cx="1103280" cy="267309"/>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保健所</a:t>
                  </a:r>
                </a:p>
              </p:txBody>
            </p:sp>
          </p:grpSp>
        </p:grpSp>
        <p:sp>
          <p:nvSpPr>
            <p:cNvPr id="29" name="右矢印 28"/>
            <p:cNvSpPr/>
            <p:nvPr/>
          </p:nvSpPr>
          <p:spPr>
            <a:xfrm rot="16200000">
              <a:off x="2112414" y="1836365"/>
              <a:ext cx="312283" cy="1772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2090778" y="2025060"/>
              <a:ext cx="497764" cy="246221"/>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同意</a:t>
              </a:r>
            </a:p>
          </p:txBody>
        </p:sp>
        <p:sp>
          <p:nvSpPr>
            <p:cNvPr id="31" name="テキスト ボックス 30"/>
            <p:cNvSpPr txBox="1"/>
            <p:nvPr/>
          </p:nvSpPr>
          <p:spPr>
            <a:xfrm>
              <a:off x="3127626" y="1017808"/>
              <a:ext cx="386254" cy="215444"/>
            </a:xfrm>
            <a:prstGeom prst="rect">
              <a:avLst/>
            </a:prstGeom>
            <a:solidFill>
              <a:schemeClr val="bg1"/>
            </a:solidFill>
            <a:ln w="12700">
              <a:solidFill>
                <a:srgbClr val="92D050"/>
              </a:solidFill>
            </a:ln>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本人</a:t>
              </a:r>
            </a:p>
          </p:txBody>
        </p:sp>
        <p:cxnSp>
          <p:nvCxnSpPr>
            <p:cNvPr id="33" name="直線矢印コネクタ 32"/>
            <p:cNvCxnSpPr/>
            <p:nvPr/>
          </p:nvCxnSpPr>
          <p:spPr>
            <a:xfrm>
              <a:off x="9378326" y="2429412"/>
              <a:ext cx="439165" cy="2362"/>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5613123" y="1916832"/>
              <a:ext cx="864096" cy="1132740"/>
            </a:xfrm>
            <a:prstGeom prst="ellipse">
              <a:avLst/>
            </a:prstGeom>
            <a:ln>
              <a:noFill/>
            </a:ln>
            <a:effectLst>
              <a:softEdge rad="3175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5" name="右矢印 34"/>
            <p:cNvSpPr/>
            <p:nvPr/>
          </p:nvSpPr>
          <p:spPr>
            <a:xfrm rot="5400000">
              <a:off x="1360496" y="1903520"/>
              <a:ext cx="791435" cy="241769"/>
            </a:xfrm>
            <a:prstGeom prst="rightArrow">
              <a:avLst/>
            </a:prstGeom>
            <a:solidFill>
              <a:schemeClr val="accent6">
                <a:lumMod val="20000"/>
                <a:lumOff val="80000"/>
              </a:schemeClr>
            </a:solidFill>
            <a:ln w="3175">
              <a:prstDash val="solid"/>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pic>
          <p:nvPicPr>
            <p:cNvPr id="36" name="Picture 2" descr="新社会人・新入社員のイラスト「走る女性社員」"/>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10235" y="2276680"/>
              <a:ext cx="507776" cy="590438"/>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8" descr="書類とペンのイラスト"/>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15673" y="1988928"/>
              <a:ext cx="779177" cy="779177"/>
            </a:xfrm>
            <a:prstGeom prst="rect">
              <a:avLst/>
            </a:prstGeom>
            <a:noFill/>
            <a:extLst>
              <a:ext uri="{909E8E84-426E-40DD-AFC4-6F175D3DCCD1}">
                <a14:hiddenFill xmlns:a14="http://schemas.microsoft.com/office/drawing/2010/main">
                  <a:solidFill>
                    <a:srgbClr val="FFFFFF"/>
                  </a:solidFill>
                </a14:hiddenFill>
              </a:ext>
            </a:extLst>
          </p:spPr>
        </p:pic>
        <p:sp>
          <p:nvSpPr>
            <p:cNvPr id="38" name="テキスト ボックス 37"/>
            <p:cNvSpPr txBox="1"/>
            <p:nvPr/>
          </p:nvSpPr>
          <p:spPr>
            <a:xfrm>
              <a:off x="5770903" y="2212320"/>
              <a:ext cx="493241" cy="369332"/>
            </a:xfrm>
            <a:prstGeom prst="rect">
              <a:avLst/>
            </a:prstGeom>
            <a:solidFill>
              <a:srgbClr val="FFFFFF">
                <a:alpha val="50196"/>
              </a:srgbClr>
            </a:solidFill>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計画作成</a:t>
              </a:r>
            </a:p>
          </p:txBody>
        </p:sp>
        <p:sp>
          <p:nvSpPr>
            <p:cNvPr id="39" name="正方形/長方形 38"/>
            <p:cNvSpPr/>
            <p:nvPr/>
          </p:nvSpPr>
          <p:spPr>
            <a:xfrm>
              <a:off x="9189624" y="1813085"/>
              <a:ext cx="222529" cy="1192391"/>
            </a:xfrm>
            <a:prstGeom prst="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sz="1200" dirty="0">
                  <a:latin typeface="Meiryo UI" panose="020B0604030504040204" pitchFamily="50" charset="-128"/>
                  <a:ea typeface="Meiryo UI" panose="020B0604030504040204" pitchFamily="50" charset="-128"/>
                </a:rPr>
                <a:t>計画支援終了</a:t>
              </a:r>
              <a:endParaRPr kumimoji="1" lang="ja-JP" altLang="en-US" sz="1200" dirty="0">
                <a:latin typeface="Meiryo UI" panose="020B0604030504040204" pitchFamily="50" charset="-128"/>
                <a:ea typeface="Meiryo UI" panose="020B0604030504040204" pitchFamily="50" charset="-128"/>
              </a:endParaRPr>
            </a:p>
          </p:txBody>
        </p:sp>
        <p:grpSp>
          <p:nvGrpSpPr>
            <p:cNvPr id="41" name="グループ化 40"/>
            <p:cNvGrpSpPr/>
            <p:nvPr/>
          </p:nvGrpSpPr>
          <p:grpSpPr>
            <a:xfrm>
              <a:off x="3720617" y="1329078"/>
              <a:ext cx="1830942" cy="1836506"/>
              <a:chOff x="3958511" y="1392806"/>
              <a:chExt cx="1830942" cy="1836506"/>
            </a:xfrm>
          </p:grpSpPr>
          <p:sp>
            <p:nvSpPr>
              <p:cNvPr id="42" name="円/楕円 41"/>
              <p:cNvSpPr/>
              <p:nvPr/>
            </p:nvSpPr>
            <p:spPr>
              <a:xfrm>
                <a:off x="4429144" y="1819492"/>
                <a:ext cx="719309" cy="1271564"/>
              </a:xfrm>
              <a:prstGeom prst="ellipse">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4529646" y="2168463"/>
                <a:ext cx="457735" cy="253916"/>
              </a:xfrm>
              <a:prstGeom prst="rect">
                <a:avLst/>
              </a:prstGeom>
              <a:solidFill>
                <a:schemeClr val="accent4">
                  <a:lumMod val="40000"/>
                  <a:lumOff val="60000"/>
                </a:schemeClr>
              </a:solidFill>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square" rtlCol="0" anchor="ctr">
                <a:spAutoFit/>
              </a:bodyPr>
              <a:lstStyle/>
              <a:p>
                <a:r>
                  <a:rPr lang="ja-JP" altLang="en-US" sz="1050" dirty="0">
                    <a:solidFill>
                      <a:prstClr val="black"/>
                    </a:solidFill>
                    <a:latin typeface="Meiryo UI" panose="020B0604030504040204" pitchFamily="50" charset="-128"/>
                    <a:ea typeface="Meiryo UI" panose="020B0604030504040204" pitchFamily="50" charset="-128"/>
                  </a:rPr>
                  <a:t>会議　</a:t>
                </a:r>
              </a:p>
            </p:txBody>
          </p:sp>
          <p:pic>
            <p:nvPicPr>
              <p:cNvPr id="44" name="Picture 8" descr="スクラブを着た女性看護師のイラスト"/>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8521" t="1839" r="17498" b="36736"/>
              <a:stretch/>
            </p:blipFill>
            <p:spPr bwMode="auto">
              <a:xfrm>
                <a:off x="5000922" y="1870038"/>
                <a:ext cx="295062" cy="535602"/>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新社会人・新入社員のイラスト「走る女性社員」"/>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0216" y="2160055"/>
                <a:ext cx="507776" cy="590438"/>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descr="あぐらをかく人のイラスト（女性）"/>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9802" r="20746" b="36483"/>
              <a:stretch/>
            </p:blipFill>
            <p:spPr bwMode="auto">
              <a:xfrm>
                <a:off x="4596192" y="1392806"/>
                <a:ext cx="408245" cy="501324"/>
              </a:xfrm>
              <a:prstGeom prst="rect">
                <a:avLst/>
              </a:prstGeom>
              <a:noFill/>
              <a:extLst>
                <a:ext uri="{909E8E84-426E-40DD-AFC4-6F175D3DCCD1}">
                  <a14:hiddenFill xmlns:a14="http://schemas.microsoft.com/office/drawing/2010/main">
                    <a:solidFill>
                      <a:srgbClr val="FFFFFF"/>
                    </a:solidFill>
                  </a14:hiddenFill>
                </a:ext>
              </a:extLst>
            </p:spPr>
          </p:pic>
          <p:sp>
            <p:nvSpPr>
              <p:cNvPr id="48" name="円/楕円 47"/>
              <p:cNvSpPr/>
              <p:nvPr/>
            </p:nvSpPr>
            <p:spPr>
              <a:xfrm>
                <a:off x="4132320" y="1808420"/>
                <a:ext cx="1357979" cy="1340351"/>
              </a:xfrm>
              <a:prstGeom prst="ellipse">
                <a:avLst/>
              </a:prstGeom>
              <a:noFill/>
              <a:ln w="1905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pic>
            <p:nvPicPr>
              <p:cNvPr id="49" name="Picture 2" descr="スーツを着たおばさんのイラスト"/>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9450" r="22171" b="53469"/>
              <a:stretch/>
            </p:blipFill>
            <p:spPr bwMode="auto">
              <a:xfrm>
                <a:off x="3983947" y="2632212"/>
                <a:ext cx="379133" cy="516559"/>
              </a:xfrm>
              <a:prstGeom prst="rect">
                <a:avLst/>
              </a:prstGeom>
              <a:noFill/>
              <a:extLst>
                <a:ext uri="{909E8E84-426E-40DD-AFC4-6F175D3DCCD1}">
                  <a14:hiddenFill xmlns:a14="http://schemas.microsoft.com/office/drawing/2010/main">
                    <a:solidFill>
                      <a:srgbClr val="FFFFFF"/>
                    </a:solidFill>
                  </a14:hiddenFill>
                </a:ext>
              </a:extLst>
            </p:spPr>
          </p:pic>
          <p:sp>
            <p:nvSpPr>
              <p:cNvPr id="50" name="テキスト ボックス 49"/>
              <p:cNvSpPr txBox="1"/>
              <p:nvPr/>
            </p:nvSpPr>
            <p:spPr>
              <a:xfrm>
                <a:off x="3978808" y="3013868"/>
                <a:ext cx="386254"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家族</a:t>
                </a:r>
              </a:p>
            </p:txBody>
          </p:sp>
          <p:sp>
            <p:nvSpPr>
              <p:cNvPr id="51" name="テキスト ボックス 50"/>
              <p:cNvSpPr txBox="1"/>
              <p:nvPr/>
            </p:nvSpPr>
            <p:spPr>
              <a:xfrm>
                <a:off x="4335663" y="2604202"/>
                <a:ext cx="498933"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保健所</a:t>
                </a:r>
              </a:p>
            </p:txBody>
          </p:sp>
          <p:sp>
            <p:nvSpPr>
              <p:cNvPr id="52" name="テキスト ボックス 51"/>
              <p:cNvSpPr txBox="1"/>
              <p:nvPr/>
            </p:nvSpPr>
            <p:spPr>
              <a:xfrm>
                <a:off x="5014450" y="2282500"/>
                <a:ext cx="775003" cy="184666"/>
              </a:xfrm>
              <a:prstGeom prst="rect">
                <a:avLst/>
              </a:prstGeom>
              <a:solidFill>
                <a:schemeClr val="bg1"/>
              </a:solidFill>
              <a:ln w="12700">
                <a:solidFill>
                  <a:srgbClr val="92D050"/>
                </a:solidFill>
              </a:ln>
            </p:spPr>
            <p:txBody>
              <a:bodyPr wrap="square" rtlCol="0">
                <a:spAutoFit/>
              </a:bodyPr>
              <a:lstStyle/>
              <a:p>
                <a:pPr algn="ctr"/>
                <a:r>
                  <a:rPr lang="ja-JP" altLang="en-US" sz="600" dirty="0">
                    <a:solidFill>
                      <a:prstClr val="black"/>
                    </a:solidFill>
                    <a:latin typeface="Meiryo UI" panose="020B0604030504040204" pitchFamily="50" charset="-128"/>
                    <a:ea typeface="Meiryo UI" panose="020B0604030504040204" pitchFamily="50" charset="-128"/>
                  </a:rPr>
                  <a:t>精神保健福祉士</a:t>
                </a:r>
              </a:p>
            </p:txBody>
          </p:sp>
          <p:sp>
            <p:nvSpPr>
              <p:cNvPr id="53" name="テキスト ボックス 52"/>
              <p:cNvSpPr txBox="1"/>
              <p:nvPr/>
            </p:nvSpPr>
            <p:spPr>
              <a:xfrm>
                <a:off x="4618183" y="1806991"/>
                <a:ext cx="386254"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本人</a:t>
                </a:r>
              </a:p>
            </p:txBody>
          </p:sp>
          <p:pic>
            <p:nvPicPr>
              <p:cNvPr id="54" name="Picture 6" descr="椅子に座るお医者さんのイラスト（男性）"/>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32339" r="19776" b="55310"/>
              <a:stretch/>
            </p:blipFill>
            <p:spPr bwMode="auto">
              <a:xfrm>
                <a:off x="4173514" y="1616641"/>
                <a:ext cx="324299" cy="380699"/>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a:off x="3958511" y="1976394"/>
                <a:ext cx="498933"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主治医</a:t>
                </a:r>
              </a:p>
            </p:txBody>
          </p:sp>
          <p:pic>
            <p:nvPicPr>
              <p:cNvPr id="56" name="Picture 28" descr="オフィスチェアの上であぐらをかく人のイラスト"/>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2569" r="21991" b="38759"/>
              <a:stretch/>
            </p:blipFill>
            <p:spPr bwMode="auto">
              <a:xfrm>
                <a:off x="5249285" y="2478595"/>
                <a:ext cx="292553" cy="418337"/>
              </a:xfrm>
              <a:prstGeom prst="rect">
                <a:avLst/>
              </a:prstGeom>
              <a:noFill/>
              <a:extLst>
                <a:ext uri="{909E8E84-426E-40DD-AFC4-6F175D3DCCD1}">
                  <a14:hiddenFill xmlns:a14="http://schemas.microsoft.com/office/drawing/2010/main">
                    <a:solidFill>
                      <a:srgbClr val="FFFFFF"/>
                    </a:solidFill>
                  </a14:hiddenFill>
                </a:ext>
              </a:extLst>
            </p:spPr>
          </p:pic>
          <p:sp>
            <p:nvSpPr>
              <p:cNvPr id="57" name="テキスト ボックス 56"/>
              <p:cNvSpPr txBox="1"/>
              <p:nvPr/>
            </p:nvSpPr>
            <p:spPr>
              <a:xfrm>
                <a:off x="5106600" y="2831833"/>
                <a:ext cx="498933"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関係者</a:t>
                </a:r>
              </a:p>
            </p:txBody>
          </p:sp>
        </p:grpSp>
        <p:pic>
          <p:nvPicPr>
            <p:cNvPr id="58" name="Picture 8" descr="スクラブを着た女性看護師のイラスト"/>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8521" t="1839" r="17498" b="36736"/>
            <a:stretch/>
          </p:blipFill>
          <p:spPr bwMode="auto">
            <a:xfrm>
              <a:off x="1240704" y="1390467"/>
              <a:ext cx="296603" cy="538400"/>
            </a:xfrm>
            <a:prstGeom prst="rect">
              <a:avLst/>
            </a:prstGeom>
            <a:noFill/>
            <a:extLst>
              <a:ext uri="{909E8E84-426E-40DD-AFC4-6F175D3DCCD1}">
                <a14:hiddenFill xmlns:a14="http://schemas.microsoft.com/office/drawing/2010/main">
                  <a:solidFill>
                    <a:srgbClr val="FFFFFF"/>
                  </a:solidFill>
                </a14:hiddenFill>
              </a:ext>
            </a:extLst>
          </p:spPr>
        </p:pic>
        <p:grpSp>
          <p:nvGrpSpPr>
            <p:cNvPr id="59" name="グループ化 58"/>
            <p:cNvGrpSpPr/>
            <p:nvPr/>
          </p:nvGrpSpPr>
          <p:grpSpPr>
            <a:xfrm>
              <a:off x="981633" y="937260"/>
              <a:ext cx="700210" cy="368214"/>
              <a:chOff x="982149" y="1073295"/>
              <a:chExt cx="700210" cy="368214"/>
            </a:xfrm>
          </p:grpSpPr>
          <p:sp>
            <p:nvSpPr>
              <p:cNvPr id="60" name="角丸四角形吹き出し 59"/>
              <p:cNvSpPr/>
              <p:nvPr/>
            </p:nvSpPr>
            <p:spPr>
              <a:xfrm>
                <a:off x="1002124" y="1073295"/>
                <a:ext cx="633722" cy="368214"/>
              </a:xfrm>
              <a:prstGeom prst="wedgeRoundRectCallout">
                <a:avLst>
                  <a:gd name="adj1" fmla="val -2607"/>
                  <a:gd name="adj2" fmla="val 8221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61" name="テキスト ボックス 60"/>
              <p:cNvSpPr txBox="1"/>
              <p:nvPr/>
            </p:nvSpPr>
            <p:spPr>
              <a:xfrm>
                <a:off x="982149" y="1089412"/>
                <a:ext cx="700210" cy="307777"/>
              </a:xfrm>
              <a:prstGeom prst="rect">
                <a:avLst/>
              </a:prstGeom>
              <a:noFill/>
            </p:spPr>
            <p:txBody>
              <a:bodyPr wrap="square" rtlCol="0">
                <a:spAutoFit/>
              </a:bodyPr>
              <a:lstStyle/>
              <a:p>
                <a:pPr algn="ct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相談担当者</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を選任</a:t>
                </a:r>
              </a:p>
            </p:txBody>
          </p:sp>
        </p:grpSp>
        <p:sp>
          <p:nvSpPr>
            <p:cNvPr id="62" name="角丸四角形 61"/>
            <p:cNvSpPr/>
            <p:nvPr/>
          </p:nvSpPr>
          <p:spPr>
            <a:xfrm>
              <a:off x="3701505" y="937261"/>
              <a:ext cx="1850054" cy="2254066"/>
            </a:xfrm>
            <a:prstGeom prst="roundRect">
              <a:avLst>
                <a:gd name="adj" fmla="val 8549"/>
              </a:avLst>
            </a:prstGeom>
            <a:noFill/>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3" name="円/楕円 62"/>
            <p:cNvSpPr/>
            <p:nvPr/>
          </p:nvSpPr>
          <p:spPr>
            <a:xfrm>
              <a:off x="7301825" y="974548"/>
              <a:ext cx="1494059" cy="2298623"/>
            </a:xfrm>
            <a:prstGeom prst="ellipse">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64" name="正方形/長方形 63"/>
            <p:cNvSpPr/>
            <p:nvPr/>
          </p:nvSpPr>
          <p:spPr>
            <a:xfrm>
              <a:off x="6716957" y="1533969"/>
              <a:ext cx="248413" cy="1918925"/>
            </a:xfrm>
            <a:prstGeom prst="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sz="1200" dirty="0">
                  <a:solidFill>
                    <a:prstClr val="black"/>
                  </a:solidFill>
                  <a:latin typeface="Meiryo UI" panose="020B0604030504040204" pitchFamily="50" charset="-128"/>
                  <a:ea typeface="Meiryo UI" panose="020B0604030504040204" pitchFamily="50" charset="-128"/>
                </a:rPr>
                <a:t>退　　　院</a:t>
              </a:r>
            </a:p>
          </p:txBody>
        </p:sp>
        <p:pic>
          <p:nvPicPr>
            <p:cNvPr id="65" name="Picture 4" descr="あぐらをかく人のイラスト（女性）"/>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19802" r="20746" b="36483"/>
            <a:stretch/>
          </p:blipFill>
          <p:spPr bwMode="auto">
            <a:xfrm>
              <a:off x="7768509" y="1881638"/>
              <a:ext cx="488475" cy="599846"/>
            </a:xfrm>
            <a:prstGeom prst="rect">
              <a:avLst/>
            </a:prstGeom>
            <a:noFill/>
            <a:extLst>
              <a:ext uri="{909E8E84-426E-40DD-AFC4-6F175D3DCCD1}">
                <a14:hiddenFill xmlns:a14="http://schemas.microsoft.com/office/drawing/2010/main">
                  <a:solidFill>
                    <a:srgbClr val="FFFFFF"/>
                  </a:solidFill>
                </a14:hiddenFill>
              </a:ext>
            </a:extLst>
          </p:spPr>
        </p:pic>
        <p:sp>
          <p:nvSpPr>
            <p:cNvPr id="66" name="テキスト ボックス 65"/>
            <p:cNvSpPr txBox="1"/>
            <p:nvPr/>
          </p:nvSpPr>
          <p:spPr>
            <a:xfrm>
              <a:off x="7567071" y="2506930"/>
              <a:ext cx="963565" cy="215444"/>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800" dirty="0">
                  <a:solidFill>
                    <a:prstClr val="black"/>
                  </a:solidFill>
                  <a:latin typeface="Meiryo UI" panose="020B0604030504040204" pitchFamily="50" charset="-128"/>
                  <a:ea typeface="Meiryo UI" panose="020B0604030504040204" pitchFamily="50" charset="-128"/>
                </a:rPr>
                <a:t>計画に基づく支援</a:t>
              </a:r>
            </a:p>
          </p:txBody>
        </p:sp>
        <p:pic>
          <p:nvPicPr>
            <p:cNvPr id="67" name="Picture 20" descr="大病院のイラスト"/>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33957" y="1713196"/>
              <a:ext cx="647943" cy="513171"/>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22" descr="市役所のイラスト"/>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385296" y="1363758"/>
              <a:ext cx="526394" cy="526394"/>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24" descr="訪問診療のイラスト「お医者さんと看護婦さん」"/>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057466" y="2097950"/>
              <a:ext cx="496225" cy="496225"/>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28" descr="オフィスチェアの上であぐらをかく人のイラスト"/>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22569" r="21991" b="38759"/>
            <a:stretch/>
          </p:blipFill>
          <p:spPr bwMode="auto">
            <a:xfrm>
              <a:off x="8615528" y="1669554"/>
              <a:ext cx="352265" cy="503722"/>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32" descr="介護施設のイラスト"/>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442888" y="1009084"/>
              <a:ext cx="691740" cy="554929"/>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新社会人・新入社員のイラスト「走る女性社員」"/>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8683" y="2641100"/>
              <a:ext cx="507776" cy="590438"/>
            </a:xfrm>
            <a:prstGeom prst="rect">
              <a:avLst/>
            </a:prstGeom>
            <a:noFill/>
            <a:extLst>
              <a:ext uri="{909E8E84-426E-40DD-AFC4-6F175D3DCCD1}">
                <a14:hiddenFill xmlns:a14="http://schemas.microsoft.com/office/drawing/2010/main">
                  <a:solidFill>
                    <a:srgbClr val="FFFFFF"/>
                  </a:solidFill>
                </a14:hiddenFill>
              </a:ext>
            </a:extLst>
          </p:spPr>
        </p:pic>
        <p:sp>
          <p:nvSpPr>
            <p:cNvPr id="73" name="テキスト ボックス 72"/>
            <p:cNvSpPr txBox="1"/>
            <p:nvPr/>
          </p:nvSpPr>
          <p:spPr>
            <a:xfrm>
              <a:off x="2624968" y="2962602"/>
              <a:ext cx="803516" cy="338554"/>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800" dirty="0">
                  <a:solidFill>
                    <a:prstClr val="black"/>
                  </a:solidFill>
                  <a:latin typeface="Meiryo UI" panose="020B0604030504040204" pitchFamily="50" charset="-128"/>
                  <a:ea typeface="Meiryo UI" panose="020B0604030504040204" pitchFamily="50" charset="-128"/>
                </a:rPr>
                <a:t>必要に応じてバックアップ</a:t>
              </a:r>
            </a:p>
          </p:txBody>
        </p:sp>
        <p:grpSp>
          <p:nvGrpSpPr>
            <p:cNvPr id="75" name="グループ化 74"/>
            <p:cNvGrpSpPr/>
            <p:nvPr/>
          </p:nvGrpSpPr>
          <p:grpSpPr>
            <a:xfrm>
              <a:off x="1815959" y="714376"/>
              <a:ext cx="1086974" cy="591098"/>
              <a:chOff x="702874" y="1054121"/>
              <a:chExt cx="1086974" cy="591098"/>
            </a:xfrm>
          </p:grpSpPr>
          <p:sp>
            <p:nvSpPr>
              <p:cNvPr id="76" name="角丸四角形 18"/>
              <p:cNvSpPr/>
              <p:nvPr/>
            </p:nvSpPr>
            <p:spPr>
              <a:xfrm>
                <a:off x="760615" y="1054121"/>
                <a:ext cx="979759" cy="591098"/>
              </a:xfrm>
              <a:prstGeom prst="wedgeRoundRectCallout">
                <a:avLst>
                  <a:gd name="adj1" fmla="val -63639"/>
                  <a:gd name="adj2" fmla="val 10847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77" name="テキスト ボックス 76"/>
              <p:cNvSpPr txBox="1"/>
              <p:nvPr/>
            </p:nvSpPr>
            <p:spPr>
              <a:xfrm>
                <a:off x="702874" y="1066337"/>
                <a:ext cx="1086974" cy="578882"/>
              </a:xfrm>
              <a:prstGeom prst="wedgeRoundRectCallout">
                <a:avLst>
                  <a:gd name="adj1" fmla="val -62957"/>
                  <a:gd name="adj2" fmla="val 112355"/>
                  <a:gd name="adj3" fmla="val 16667"/>
                </a:avLst>
              </a:prstGeom>
              <a:noFill/>
            </p:spPr>
            <p:txBody>
              <a:bodyPr wrap="square" rtlCol="0">
                <a:spAutoFit/>
              </a:bodyPr>
              <a:lstStyle/>
              <a:p>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本人の病状が落ち着いた時点で本人の了解が得られた場合、病院から連絡</a:t>
                </a:r>
              </a:p>
            </p:txBody>
          </p:sp>
        </p:grpSp>
        <p:pic>
          <p:nvPicPr>
            <p:cNvPr id="78" name="Picture 4" descr="あぐらをかく人のイラスト（女性）"/>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9802" r="20746" b="36483"/>
            <a:stretch/>
          </p:blipFill>
          <p:spPr bwMode="auto">
            <a:xfrm>
              <a:off x="2032844" y="1294191"/>
              <a:ext cx="408246" cy="501324"/>
            </a:xfrm>
            <a:prstGeom prst="rect">
              <a:avLst/>
            </a:prstGeom>
            <a:noFill/>
            <a:extLst>
              <a:ext uri="{909E8E84-426E-40DD-AFC4-6F175D3DCCD1}">
                <a14:hiddenFill xmlns:a14="http://schemas.microsoft.com/office/drawing/2010/main">
                  <a:solidFill>
                    <a:srgbClr val="FFFFFF"/>
                  </a:solidFill>
                </a14:hiddenFill>
              </a:ext>
            </a:extLst>
          </p:spPr>
        </p:pic>
        <p:grpSp>
          <p:nvGrpSpPr>
            <p:cNvPr id="80" name="グループ化 79"/>
            <p:cNvGrpSpPr/>
            <p:nvPr/>
          </p:nvGrpSpPr>
          <p:grpSpPr>
            <a:xfrm>
              <a:off x="250835" y="2805834"/>
              <a:ext cx="989868" cy="644037"/>
              <a:chOff x="102554" y="2238374"/>
              <a:chExt cx="989868" cy="644037"/>
            </a:xfrm>
          </p:grpSpPr>
          <p:pic>
            <p:nvPicPr>
              <p:cNvPr id="81" name="図 80"/>
              <p:cNvPicPr>
                <a:picLocks noChangeAspect="1"/>
              </p:cNvPicPr>
              <p:nvPr/>
            </p:nvPicPr>
            <p:blipFill>
              <a:blip r:embed="rId16">
                <a:extLst>
                  <a:ext uri="{28A0092B-C50C-407E-A947-70E740481C1C}">
                    <a14:useLocalDpi xmlns:a14="http://schemas.microsoft.com/office/drawing/2010/main"/>
                  </a:ext>
                </a:extLst>
              </a:blip>
              <a:stretch>
                <a:fillRect/>
              </a:stretch>
            </p:blipFill>
            <p:spPr>
              <a:xfrm>
                <a:off x="102554" y="2238374"/>
                <a:ext cx="835416" cy="504055"/>
              </a:xfrm>
              <a:prstGeom prst="rect">
                <a:avLst/>
              </a:prstGeom>
            </p:spPr>
          </p:pic>
          <p:grpSp>
            <p:nvGrpSpPr>
              <p:cNvPr id="82" name="グループ化 81"/>
              <p:cNvGrpSpPr/>
              <p:nvPr/>
            </p:nvGrpSpPr>
            <p:grpSpPr>
              <a:xfrm>
                <a:off x="102554" y="2564291"/>
                <a:ext cx="989868" cy="318120"/>
                <a:chOff x="102554" y="1193038"/>
                <a:chExt cx="989868" cy="318120"/>
              </a:xfrm>
            </p:grpSpPr>
            <p:sp>
              <p:nvSpPr>
                <p:cNvPr id="83" name="円/楕円 82"/>
                <p:cNvSpPr/>
                <p:nvPr/>
              </p:nvSpPr>
              <p:spPr>
                <a:xfrm>
                  <a:off x="102554" y="1193038"/>
                  <a:ext cx="926884" cy="318120"/>
                </a:xfrm>
                <a:prstGeom prst="ellipse">
                  <a:avLst/>
                </a:prstGeom>
                <a:ln w="38100">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sz="1050" dirty="0"/>
                </a:p>
              </p:txBody>
            </p:sp>
            <p:sp>
              <p:nvSpPr>
                <p:cNvPr id="84" name="テキスト ボックス 83"/>
                <p:cNvSpPr txBox="1"/>
                <p:nvPr/>
              </p:nvSpPr>
              <p:spPr>
                <a:xfrm>
                  <a:off x="165537" y="1217287"/>
                  <a:ext cx="926885"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精保センター</a:t>
                  </a:r>
                </a:p>
              </p:txBody>
            </p:sp>
          </p:grpSp>
        </p:grpSp>
        <p:sp>
          <p:nvSpPr>
            <p:cNvPr id="85" name="右矢印 84"/>
            <p:cNvSpPr/>
            <p:nvPr/>
          </p:nvSpPr>
          <p:spPr>
            <a:xfrm rot="16200000">
              <a:off x="2775233" y="2556970"/>
              <a:ext cx="442723" cy="342644"/>
            </a:xfrm>
            <a:prstGeom prst="rightArrow">
              <a:avLst/>
            </a:prstGeom>
            <a:solidFill>
              <a:schemeClr val="accent6">
                <a:lumMod val="60000"/>
                <a:lumOff val="40000"/>
              </a:schemeClr>
            </a:solidFill>
            <a:ln>
              <a:prstDash val="sysDash"/>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86" name="角丸四角形吹き出し 85"/>
            <p:cNvSpPr/>
            <p:nvPr/>
          </p:nvSpPr>
          <p:spPr>
            <a:xfrm>
              <a:off x="8246199" y="2840890"/>
              <a:ext cx="832510" cy="474602"/>
            </a:xfrm>
            <a:prstGeom prst="wedgeRoundRectCallout">
              <a:avLst>
                <a:gd name="adj1" fmla="val 63667"/>
                <a:gd name="adj2" fmla="val -85532"/>
                <a:gd name="adj3" fmla="val 16667"/>
              </a:avLst>
            </a:prstGeom>
            <a:solidFill>
              <a:schemeClr val="accent3">
                <a:lumMod val="60000"/>
                <a:lumOff val="4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8200895" y="2996952"/>
              <a:ext cx="920588" cy="33855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原則、</a:t>
              </a:r>
              <a:r>
                <a:rPr kumimoji="1" lang="en-US" altLang="ja-JP" sz="800" dirty="0">
                  <a:latin typeface="Meiryo UI" panose="020B0604030504040204" pitchFamily="50" charset="-128"/>
                  <a:ea typeface="Meiryo UI" panose="020B0604030504040204" pitchFamily="50" charset="-128"/>
                </a:rPr>
                <a:t>6</a:t>
              </a:r>
              <a:r>
                <a:rPr kumimoji="1" lang="ja-JP" altLang="en-US" sz="800" dirty="0">
                  <a:latin typeface="Meiryo UI" panose="020B0604030504040204" pitchFamily="50" charset="-128"/>
                  <a:ea typeface="Meiryo UI" panose="020B0604030504040204" pitchFamily="50" charset="-128"/>
                </a:rPr>
                <a:t>カ月以内</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回のみ延長可</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pic>
          <p:nvPicPr>
            <p:cNvPr id="32" name="Picture 12" descr="カウンセラーのイラスト"/>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896073" y="1207905"/>
              <a:ext cx="765063" cy="734460"/>
            </a:xfrm>
            <a:prstGeom prst="rect">
              <a:avLst/>
            </a:prstGeom>
            <a:noFill/>
            <a:extLst>
              <a:ext uri="{909E8E84-426E-40DD-AFC4-6F175D3DCCD1}">
                <a14:hiddenFill xmlns:a14="http://schemas.microsoft.com/office/drawing/2010/main">
                  <a:solidFill>
                    <a:srgbClr val="FFFFFF"/>
                  </a:solidFill>
                </a14:hiddenFill>
              </a:ext>
            </a:extLst>
          </p:spPr>
        </p:pic>
        <p:sp>
          <p:nvSpPr>
            <p:cNvPr id="74" name="テキスト ボックス 73"/>
            <p:cNvSpPr txBox="1"/>
            <p:nvPr/>
          </p:nvSpPr>
          <p:spPr>
            <a:xfrm>
              <a:off x="2723520" y="1791338"/>
              <a:ext cx="963565" cy="338554"/>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ニーズアセスメント・</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計画への意見作成</a:t>
              </a:r>
              <a:endParaRPr kumimoji="1" lang="ja-JP" altLang="en-US" sz="80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1073582" y="2941406"/>
              <a:ext cx="803516" cy="338554"/>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800" dirty="0">
                  <a:solidFill>
                    <a:prstClr val="black"/>
                  </a:solidFill>
                  <a:latin typeface="Meiryo UI" panose="020B0604030504040204" pitchFamily="50" charset="-128"/>
                  <a:ea typeface="Meiryo UI" panose="020B0604030504040204" pitchFamily="50" charset="-128"/>
                </a:rPr>
                <a:t>専門相談員を配置</a:t>
              </a:r>
            </a:p>
          </p:txBody>
        </p:sp>
        <p:sp>
          <p:nvSpPr>
            <p:cNvPr id="40" name="テキスト ボックス 39"/>
            <p:cNvSpPr txBox="1"/>
            <p:nvPr/>
          </p:nvSpPr>
          <p:spPr>
            <a:xfrm>
              <a:off x="5498880" y="2709500"/>
              <a:ext cx="1194363" cy="215444"/>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計画決定→交付・通知</a:t>
              </a:r>
              <a:endParaRPr kumimoji="1" lang="ja-JP" altLang="en-US" sz="800" dirty="0">
                <a:latin typeface="Meiryo UI" panose="020B0604030504040204" pitchFamily="50" charset="-128"/>
                <a:ea typeface="Meiryo UI" panose="020B0604030504040204" pitchFamily="50" charset="-128"/>
              </a:endParaRPr>
            </a:p>
          </p:txBody>
        </p:sp>
      </p:grpSp>
      <p:pic>
        <p:nvPicPr>
          <p:cNvPr id="88" name="Picture 2" descr="新社会人・新入社員のイラスト「走る女性社員」"/>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9280" y="5212435"/>
            <a:ext cx="507776" cy="590438"/>
          </a:xfrm>
          <a:prstGeom prst="rect">
            <a:avLst/>
          </a:prstGeom>
          <a:noFill/>
          <a:extLst>
            <a:ext uri="{909E8E84-426E-40DD-AFC4-6F175D3DCCD1}">
              <a14:hiddenFill xmlns:a14="http://schemas.microsoft.com/office/drawing/2010/main">
                <a:solidFill>
                  <a:srgbClr val="FFFFFF"/>
                </a:solidFill>
              </a14:hiddenFill>
            </a:ext>
          </a:extLst>
        </p:spPr>
      </p:pic>
      <p:sp>
        <p:nvSpPr>
          <p:cNvPr id="90" name="テキスト ボックス 89"/>
          <p:cNvSpPr txBox="1"/>
          <p:nvPr/>
        </p:nvSpPr>
        <p:spPr>
          <a:xfrm>
            <a:off x="7975074" y="4943415"/>
            <a:ext cx="386254"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本人</a:t>
            </a:r>
          </a:p>
        </p:txBody>
      </p:sp>
      <p:pic>
        <p:nvPicPr>
          <p:cNvPr id="91" name="Picture 8" descr="スクラブを着た女性看護師のイラスト"/>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8521" t="1839" r="17498" b="36736"/>
          <a:stretch/>
        </p:blipFill>
        <p:spPr bwMode="auto">
          <a:xfrm>
            <a:off x="1896811" y="4891058"/>
            <a:ext cx="295062" cy="535602"/>
          </a:xfrm>
          <a:prstGeom prst="rect">
            <a:avLst/>
          </a:prstGeom>
          <a:noFill/>
          <a:extLst>
            <a:ext uri="{909E8E84-426E-40DD-AFC4-6F175D3DCCD1}">
              <a14:hiddenFill xmlns:a14="http://schemas.microsoft.com/office/drawing/2010/main">
                <a:solidFill>
                  <a:srgbClr val="FFFFFF"/>
                </a:solidFill>
              </a14:hiddenFill>
            </a:ext>
          </a:extLst>
        </p:spPr>
      </p:pic>
      <p:pic>
        <p:nvPicPr>
          <p:cNvPr id="92" name="図 91" descr="person_0290.wmf"/>
          <p:cNvPicPr>
            <a:picLocks noChangeAspect="1"/>
          </p:cNvPicPr>
          <p:nvPr/>
        </p:nvPicPr>
        <p:blipFill>
          <a:blip r:embed="rId18" cstate="print"/>
          <a:stretch>
            <a:fillRect/>
          </a:stretch>
        </p:blipFill>
        <p:spPr>
          <a:xfrm flipH="1">
            <a:off x="946556" y="5832234"/>
            <a:ext cx="300416" cy="560601"/>
          </a:xfrm>
          <a:prstGeom prst="rect">
            <a:avLst/>
          </a:prstGeom>
        </p:spPr>
      </p:pic>
      <p:sp>
        <p:nvSpPr>
          <p:cNvPr id="93" name="テキスト ボックス 92"/>
          <p:cNvSpPr txBox="1"/>
          <p:nvPr/>
        </p:nvSpPr>
        <p:spPr>
          <a:xfrm>
            <a:off x="2548801" y="4589803"/>
            <a:ext cx="386254" cy="215444"/>
          </a:xfrm>
          <a:prstGeom prst="rect">
            <a:avLst/>
          </a:prstGeom>
          <a:solidFill>
            <a:schemeClr val="bg1"/>
          </a:solidFill>
          <a:ln w="12700">
            <a:solidFill>
              <a:srgbClr val="92D050"/>
            </a:solidFill>
          </a:ln>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本人</a:t>
            </a:r>
          </a:p>
        </p:txBody>
      </p:sp>
      <p:sp>
        <p:nvSpPr>
          <p:cNvPr id="94" name="テキスト ボックス 93"/>
          <p:cNvSpPr txBox="1"/>
          <p:nvPr/>
        </p:nvSpPr>
        <p:spPr>
          <a:xfrm>
            <a:off x="4203444" y="4161422"/>
            <a:ext cx="963565" cy="215444"/>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800" dirty="0">
                <a:solidFill>
                  <a:prstClr val="black"/>
                </a:solidFill>
                <a:latin typeface="Meiryo UI" panose="020B0604030504040204" pitchFamily="50" charset="-128"/>
                <a:ea typeface="Meiryo UI" panose="020B0604030504040204" pitchFamily="50" charset="-128"/>
              </a:rPr>
              <a:t>退院後支援会議</a:t>
            </a:r>
          </a:p>
        </p:txBody>
      </p:sp>
      <p:sp>
        <p:nvSpPr>
          <p:cNvPr id="3" name="テキスト ボックス 2"/>
          <p:cNvSpPr txBox="1"/>
          <p:nvPr/>
        </p:nvSpPr>
        <p:spPr>
          <a:xfrm>
            <a:off x="2776380" y="699284"/>
            <a:ext cx="492443" cy="3003548"/>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r>
              <a:rPr kumimoji="1" lang="ja-JP" altLang="en-US" sz="1000" b="1" dirty="0"/>
              <a:t>退院後どういう生活をしたいと思っているのか話してみましょう。退院後の計画案に役立てられます。</a:t>
            </a:r>
          </a:p>
        </p:txBody>
      </p:sp>
      <p:sp>
        <p:nvSpPr>
          <p:cNvPr id="95" name="テキスト ボックス 94"/>
          <p:cNvSpPr txBox="1"/>
          <p:nvPr/>
        </p:nvSpPr>
        <p:spPr>
          <a:xfrm>
            <a:off x="1689086" y="713483"/>
            <a:ext cx="492443" cy="3003547"/>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r>
              <a:rPr kumimoji="1" lang="ja-JP" altLang="en-US" sz="1000" b="1" dirty="0"/>
              <a:t>保健所の職員が事業の説明をするために病院へ伺います。納得いただけたら、同意書に署名ください。</a:t>
            </a:r>
          </a:p>
        </p:txBody>
      </p:sp>
      <p:sp>
        <p:nvSpPr>
          <p:cNvPr id="96" name="テキスト ボックス 95"/>
          <p:cNvSpPr txBox="1"/>
          <p:nvPr/>
        </p:nvSpPr>
        <p:spPr>
          <a:xfrm>
            <a:off x="840631" y="699284"/>
            <a:ext cx="492443" cy="3017747"/>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r>
              <a:rPr kumimoji="1" lang="ja-JP" altLang="en-US" sz="1000" b="1" dirty="0"/>
              <a:t>病院の担当者から、事業の案内があります。興味があれば、声をかけてください。</a:t>
            </a:r>
          </a:p>
        </p:txBody>
      </p:sp>
      <p:sp>
        <p:nvSpPr>
          <p:cNvPr id="97" name="テキスト ボックス 96"/>
          <p:cNvSpPr txBox="1"/>
          <p:nvPr/>
        </p:nvSpPr>
        <p:spPr>
          <a:xfrm>
            <a:off x="4004595" y="699284"/>
            <a:ext cx="492443" cy="3017746"/>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r>
              <a:rPr kumimoji="1" lang="ja-JP" altLang="en-US" sz="1000" b="1" dirty="0"/>
              <a:t>退院後支援計画案を、病院の方と退院後地域で支援を受けられる方と一緒に検討を行います。</a:t>
            </a:r>
          </a:p>
        </p:txBody>
      </p:sp>
      <p:sp>
        <p:nvSpPr>
          <p:cNvPr id="98" name="テキスト ボックス 97"/>
          <p:cNvSpPr txBox="1"/>
          <p:nvPr/>
        </p:nvSpPr>
        <p:spPr>
          <a:xfrm>
            <a:off x="5567085" y="695551"/>
            <a:ext cx="646331" cy="3017746"/>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r>
              <a:rPr kumimoji="1" lang="ja-JP" altLang="en-US" sz="1000" b="1" dirty="0"/>
              <a:t>退院後支援会議の検討を踏まえ、保健所で退院後支援計画を作り、本人をはじめ、支援される方々に計画書をお渡しします。</a:t>
            </a:r>
          </a:p>
        </p:txBody>
      </p:sp>
      <p:sp>
        <p:nvSpPr>
          <p:cNvPr id="99" name="テキスト ボックス 98"/>
          <p:cNvSpPr txBox="1"/>
          <p:nvPr/>
        </p:nvSpPr>
        <p:spPr>
          <a:xfrm>
            <a:off x="8859503" y="662773"/>
            <a:ext cx="338554" cy="3017746"/>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r>
              <a:rPr kumimoji="1" lang="ja-JP" altLang="en-US" sz="1000" b="1" dirty="0"/>
              <a:t>退院後支援計画による支援期間は、原則６か月です。</a:t>
            </a:r>
          </a:p>
        </p:txBody>
      </p:sp>
      <p:sp>
        <p:nvSpPr>
          <p:cNvPr id="100" name="テキスト ボックス 99"/>
          <p:cNvSpPr txBox="1"/>
          <p:nvPr/>
        </p:nvSpPr>
        <p:spPr>
          <a:xfrm>
            <a:off x="7085075" y="662773"/>
            <a:ext cx="646331" cy="3017746"/>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r>
              <a:rPr kumimoji="1" lang="ja-JP" altLang="en-US" sz="1000" b="1" dirty="0"/>
              <a:t>退院後支援計画に基づき、医療機関だけではなく、保健所、市町村、相談支援事業所等地域の支援者が、あなたの家庭生活を応援します。</a:t>
            </a:r>
          </a:p>
        </p:txBody>
      </p:sp>
      <p:sp>
        <p:nvSpPr>
          <p:cNvPr id="101" name="テキスト ボックス 100"/>
          <p:cNvSpPr txBox="1"/>
          <p:nvPr/>
        </p:nvSpPr>
        <p:spPr>
          <a:xfrm>
            <a:off x="7408240" y="4888110"/>
            <a:ext cx="386254"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病院</a:t>
            </a:r>
          </a:p>
        </p:txBody>
      </p:sp>
      <p:sp>
        <p:nvSpPr>
          <p:cNvPr id="102" name="テキスト ボックス 101"/>
          <p:cNvSpPr txBox="1"/>
          <p:nvPr/>
        </p:nvSpPr>
        <p:spPr>
          <a:xfrm>
            <a:off x="7049560" y="4112141"/>
            <a:ext cx="1600424"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サービス事業所等地域の支援者</a:t>
            </a:r>
          </a:p>
        </p:txBody>
      </p:sp>
      <p:sp>
        <p:nvSpPr>
          <p:cNvPr id="104" name="テキスト ボックス 103"/>
          <p:cNvSpPr txBox="1"/>
          <p:nvPr/>
        </p:nvSpPr>
        <p:spPr>
          <a:xfrm>
            <a:off x="7389391" y="6305415"/>
            <a:ext cx="498466" cy="215444"/>
          </a:xfrm>
          <a:prstGeom prst="rect">
            <a:avLst/>
          </a:prstGeom>
          <a:solidFill>
            <a:schemeClr val="bg1"/>
          </a:solidFill>
          <a:ln w="12700">
            <a:solidFill>
              <a:srgbClr val="92D050"/>
            </a:solidFill>
          </a:ln>
        </p:spPr>
        <p:txBody>
          <a:bodyPr wrap="square" rtlCol="0">
            <a:spAutoFit/>
          </a:bodyPr>
          <a:lstStyle/>
          <a:p>
            <a:r>
              <a:rPr lang="ja-JP" altLang="en-US" sz="800" dirty="0">
                <a:solidFill>
                  <a:prstClr val="black"/>
                </a:solidFill>
                <a:latin typeface="Meiryo UI" panose="020B0604030504040204" pitchFamily="50" charset="-128"/>
                <a:ea typeface="Meiryo UI" panose="020B0604030504040204" pitchFamily="50" charset="-128"/>
              </a:rPr>
              <a:t>保健所</a:t>
            </a:r>
          </a:p>
        </p:txBody>
      </p:sp>
      <p:sp>
        <p:nvSpPr>
          <p:cNvPr id="103" name="正方形/長方形 102">
            <a:extLst>
              <a:ext uri="{FF2B5EF4-FFF2-40B4-BE49-F238E27FC236}">
                <a16:creationId xmlns:a16="http://schemas.microsoft.com/office/drawing/2014/main" id="{E8DD29E3-78A0-415D-A581-D5AA87F95DA8}"/>
              </a:ext>
            </a:extLst>
          </p:cNvPr>
          <p:cNvSpPr/>
          <p:nvPr/>
        </p:nvSpPr>
        <p:spPr>
          <a:xfrm>
            <a:off x="8261319" y="193925"/>
            <a:ext cx="1314450" cy="2423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900" kern="100" dirty="0">
                <a:solidFill>
                  <a:srgbClr val="000000"/>
                </a:solidFill>
                <a:effectLst/>
                <a:ea typeface="ＭＳ Ｐゴシック" panose="020B0600070205080204" pitchFamily="50" charset="-128"/>
                <a:cs typeface="Times New Roman" panose="02020603050405020304" pitchFamily="18" charset="0"/>
              </a:rPr>
              <a:t>熊本県・熊本市</a:t>
            </a:r>
            <a:endParaRPr lang="ja-JP" sz="1050" kern="100" dirty="0">
              <a:effectLst/>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6474313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TotalTime>
  <Words>284</Words>
  <Application>Microsoft Office PowerPoint</Application>
  <PresentationFormat>A4 210 x 297 mm</PresentationFormat>
  <Paragraphs>79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游明朝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　信浩</dc:creator>
  <cp:lastModifiedBy>田代　素子</cp:lastModifiedBy>
  <cp:revision>46</cp:revision>
  <cp:lastPrinted>2019-05-13T04:27:53Z</cp:lastPrinted>
  <dcterms:created xsi:type="dcterms:W3CDTF">2018-09-12T08:49:00Z</dcterms:created>
  <dcterms:modified xsi:type="dcterms:W3CDTF">2019-05-13T04:28:22Z</dcterms:modified>
</cp:coreProperties>
</file>