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8989A327-2A60-4D0C-AE0C-48D69DF14958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432" y="-2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5BCF4-C341-41EB-84FA-268B1942E331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8899-D3AC-4C84-9EAD-399F8A662C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56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13" y="3352802"/>
            <a:ext cx="4950338" cy="301704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813" y="6369841"/>
            <a:ext cx="4950338" cy="150171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A44-7601-4A61-898F-8A2A0EF0652D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23789" y="5761545"/>
            <a:ext cx="1046605" cy="1042375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0" y="6039389"/>
            <a:ext cx="438734" cy="486833"/>
          </a:xfrm>
        </p:spPr>
        <p:txBody>
          <a:bodyPr/>
          <a:lstStyle/>
          <a:p>
            <a:fld id="{C84CF307-0938-4339-9ACD-81665BD44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3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12800"/>
            <a:ext cx="4943989" cy="415605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805395"/>
            <a:ext cx="4943989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A44-7601-4A61-898F-8A2A0EF0652D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C84CF307-0938-4339-9ACD-81665BD44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5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93" y="812800"/>
            <a:ext cx="4582190" cy="38608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979" y="4673600"/>
            <a:ext cx="4240416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805395"/>
            <a:ext cx="4943989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A44-7601-4A61-898F-8A2A0EF0652D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C84CF307-0938-4339-9ACD-81665BD44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356238" y="864007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7150" y="3873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91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3251202"/>
            <a:ext cx="4943989" cy="363312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6908800"/>
            <a:ext cx="494398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A44-7601-4A61-898F-8A2A0EF0652D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C84CF307-0938-4339-9ACD-81665BD44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271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41093" y="812800"/>
            <a:ext cx="4582190" cy="38608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1" y="5791200"/>
            <a:ext cx="5016219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6908800"/>
            <a:ext cx="501621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A44-7601-4A61-898F-8A2A0EF0652D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C84CF307-0938-4339-9ACD-81665BD44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56238" y="864007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7150" y="3873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201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36543"/>
            <a:ext cx="4943988" cy="384002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2" y="5791200"/>
            <a:ext cx="4943989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6908800"/>
            <a:ext cx="494398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A44-7601-4A61-898F-8A2A0EF0652D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C84CF307-0938-4339-9ACD-81665BD44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524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A44-7601-4A61-898F-8A2A0EF0652D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F307-0938-4339-9ACD-81665BD44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7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8901" y="836542"/>
            <a:ext cx="1242099" cy="7045089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6812" y="836542"/>
            <a:ext cx="3537261" cy="70450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A44-7601-4A61-898F-8A2A0EF0652D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F307-0938-4339-9ACD-81665BD44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03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1" y="832147"/>
            <a:ext cx="4941899" cy="170785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12" y="2844800"/>
            <a:ext cx="4943989" cy="503682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A44-7601-4A61-898F-8A2A0EF0652D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F307-0938-4339-9ACD-81665BD44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68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2766083"/>
            <a:ext cx="4943989" cy="19584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4775200"/>
            <a:ext cx="4943989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A44-7601-4A61-898F-8A2A0EF0652D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C84CF307-0938-4339-9ACD-81665BD44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47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6813" y="2848942"/>
            <a:ext cx="2398148" cy="502319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981" y="2848942"/>
            <a:ext cx="2397820" cy="502319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A44-7601-4A61-898F-8A2A0EF0652D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050378"/>
            <a:ext cx="438734" cy="486833"/>
          </a:xfrm>
        </p:spPr>
        <p:txBody>
          <a:bodyPr/>
          <a:lstStyle/>
          <a:p>
            <a:fld id="{C84CF307-0938-4339-9ACD-81665BD44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22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014" y="2968835"/>
            <a:ext cx="2155947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811" y="3737185"/>
            <a:ext cx="2398149" cy="41409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2116" y="2964531"/>
            <a:ext cx="2154929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0286" y="3732881"/>
            <a:ext cx="2396760" cy="41409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A44-7601-4A61-898F-8A2A0EF0652D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050378"/>
            <a:ext cx="438734" cy="486833"/>
          </a:xfrm>
        </p:spPr>
        <p:txBody>
          <a:bodyPr/>
          <a:lstStyle/>
          <a:p>
            <a:fld id="{C84CF307-0938-4339-9ACD-81665BD44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03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0" y="832147"/>
            <a:ext cx="4941900" cy="170785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A44-7601-4A61-898F-8A2A0EF0652D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F307-0938-4339-9ACD-81665BD44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64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A44-7601-4A61-898F-8A2A0EF0652D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F307-0938-4339-9ACD-81665BD44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59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1" y="594784"/>
            <a:ext cx="1972188" cy="1301749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620" y="594786"/>
            <a:ext cx="2843180" cy="7219951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2131484"/>
            <a:ext cx="1972188" cy="568324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A44-7601-4A61-898F-8A2A0EF0652D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F307-0938-4339-9ACD-81665BD44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8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6400800"/>
            <a:ext cx="4943989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6812" y="846620"/>
            <a:ext cx="4943989" cy="513996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156451"/>
            <a:ext cx="4943989" cy="65828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3A44-7601-4A61-898F-8A2A0EF0652D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C84CF307-0938-4339-9ACD-81665BD44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24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04800"/>
            <a:ext cx="1485900" cy="885150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5316" y="380"/>
            <a:ext cx="1464204" cy="9137291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37160" cy="9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8900" y="832147"/>
            <a:ext cx="4941900" cy="1707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2844800"/>
            <a:ext cx="4943989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00" y="8180120"/>
            <a:ext cx="574785" cy="493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F3A44-7601-4A61-898F-8A2A0EF0652D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811" y="8181080"/>
            <a:ext cx="4287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83421" y="1050378"/>
            <a:ext cx="43873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C84CF307-0938-4339-9ACD-81665BD44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8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342900" rtl="0" eaLnBrk="1" latinLnBrk="0" hangingPunct="1">
        <a:spcBef>
          <a:spcPct val="0"/>
        </a:spcBef>
        <a:buNone/>
        <a:defRPr kumimoji="1"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D10C65-09DD-41A3-8014-55C71D25DD24}"/>
              </a:ext>
            </a:extLst>
          </p:cNvPr>
          <p:cNvSpPr txBox="1"/>
          <p:nvPr/>
        </p:nvSpPr>
        <p:spPr>
          <a:xfrm>
            <a:off x="1016000" y="891683"/>
            <a:ext cx="544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令和５（２０２３）年度　スポンサー花壇管理運営報告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61F03D-95CA-4292-B5FE-464D7259F141}"/>
              </a:ext>
            </a:extLst>
          </p:cNvPr>
          <p:cNvSpPr txBox="1"/>
          <p:nvPr/>
        </p:nvSpPr>
        <p:spPr>
          <a:xfrm>
            <a:off x="5092700" y="177800"/>
            <a:ext cx="176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/>
              <a:t>令和</a:t>
            </a:r>
            <a:r>
              <a:rPr kumimoji="1" lang="en-US" altLang="ja-JP" sz="1000" dirty="0"/>
              <a:t>6</a:t>
            </a:r>
            <a:r>
              <a:rPr kumimoji="1" lang="ja-JP" altLang="en-US" sz="1000" dirty="0"/>
              <a:t>年（</a:t>
            </a:r>
            <a:r>
              <a:rPr kumimoji="1" lang="en-US" altLang="ja-JP" sz="1000"/>
              <a:t>2024</a:t>
            </a:r>
            <a:r>
              <a:rPr kumimoji="1" lang="ja-JP" altLang="en-US" sz="1000"/>
              <a:t>年</a:t>
            </a:r>
            <a:r>
              <a:rPr kumimoji="1" lang="ja-JP" altLang="en-US" sz="1000" dirty="0"/>
              <a:t>）</a:t>
            </a:r>
            <a:r>
              <a:rPr kumimoji="1" lang="en-US" altLang="ja-JP" sz="1000" dirty="0"/>
              <a:t>3</a:t>
            </a:r>
            <a:r>
              <a:rPr kumimoji="1" lang="ja-JP" altLang="en-US" sz="1000" dirty="0"/>
              <a:t>月</a:t>
            </a:r>
            <a:r>
              <a:rPr kumimoji="1" lang="en-US" altLang="ja-JP" sz="1000" dirty="0"/>
              <a:t>31</a:t>
            </a:r>
            <a:r>
              <a:rPr kumimoji="1" lang="ja-JP" altLang="en-US" sz="1000" dirty="0"/>
              <a:t>日</a:t>
            </a:r>
            <a:endParaRPr kumimoji="1" lang="en-US" altLang="ja-JP" sz="1000" dirty="0"/>
          </a:p>
          <a:p>
            <a:pPr algn="ctr"/>
            <a:r>
              <a:rPr kumimoji="1" lang="ja-JP" altLang="en-US" sz="1000" dirty="0"/>
              <a:t>熊本市　花とみどり協働課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074E95-7037-4DC1-804D-C6EF1B371906}"/>
              </a:ext>
            </a:extLst>
          </p:cNvPr>
          <p:cNvSpPr txBox="1"/>
          <p:nvPr/>
        </p:nvSpPr>
        <p:spPr>
          <a:xfrm>
            <a:off x="850900" y="1295400"/>
            <a:ext cx="5311140" cy="2848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●収支報告</a:t>
            </a:r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（歳入）</a:t>
            </a:r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前年度繰越額　　            </a:t>
            </a:r>
            <a:r>
              <a:rPr kumimoji="1" lang="ja-JP" altLang="en-US" sz="1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      </a:t>
            </a:r>
            <a:r>
              <a:rPr kumimoji="1"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671,934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円</a:t>
            </a:r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当該年度寄付額　             </a:t>
            </a:r>
            <a:r>
              <a: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  </a:t>
            </a:r>
            <a:r>
              <a:rPr kumimoji="1"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3,040,000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円</a:t>
            </a:r>
            <a:r>
              <a:rPr kumimoji="1"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(16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社）</a:t>
            </a:r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歳入計　　　　　　　　</a:t>
            </a:r>
            <a:r>
              <a:rPr kumimoji="1"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　</a:t>
            </a:r>
            <a:r>
              <a:rPr kumimoji="1"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3,711,934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円</a:t>
            </a:r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（支出）</a:t>
            </a:r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花壇管理（潅水、補植等）　</a:t>
            </a:r>
            <a:r>
              <a:rPr kumimoji="1" lang="ja-JP" altLang="en-US" sz="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2,622,478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円</a:t>
            </a:r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花壇紹介　　　　      </a:t>
            </a:r>
            <a:r>
              <a:rPr kumimoji="1" lang="ja-JP" altLang="en-US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</a:t>
            </a:r>
            <a:r>
              <a:rPr kumimoji="1" lang="ja-JP" altLang="en-US" sz="9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 </a:t>
            </a:r>
            <a:r>
              <a:rPr kumimoji="1" lang="ja-JP" altLang="en-US" sz="5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kumimoji="1"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140,051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円</a:t>
            </a:r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支出計　　　　　          </a:t>
            </a:r>
            <a:r>
              <a: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     </a:t>
            </a:r>
            <a:r>
              <a:rPr kumimoji="1"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2,762,529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円　</a:t>
            </a:r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1800"/>
              </a:lnSpc>
            </a:pPr>
            <a:r>
              <a:rPr kumimoji="1"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 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残額　</a:t>
            </a:r>
            <a:r>
              <a:rPr kumimoji="1"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949,405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円は来年度の管理運営費に活用させていただきます。</a:t>
            </a:r>
            <a:r>
              <a:rPr kumimoji="1"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　　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1C4582B-9BA1-4C30-ABB9-03D3290482D6}"/>
              </a:ext>
            </a:extLst>
          </p:cNvPr>
          <p:cNvCxnSpPr>
            <a:cxnSpLocks/>
          </p:cNvCxnSpPr>
          <p:nvPr/>
        </p:nvCxnSpPr>
        <p:spPr>
          <a:xfrm>
            <a:off x="1149350" y="2270025"/>
            <a:ext cx="3942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9AC9BD3-9F13-4C3A-9D4B-79ACFB9FD8B8}"/>
              </a:ext>
            </a:extLst>
          </p:cNvPr>
          <p:cNvCxnSpPr>
            <a:cxnSpLocks/>
          </p:cNvCxnSpPr>
          <p:nvPr/>
        </p:nvCxnSpPr>
        <p:spPr>
          <a:xfrm>
            <a:off x="1149350" y="3414830"/>
            <a:ext cx="394335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F:\仕事関係写真\緑化フェア\辛島（電車通り）\20210705_101104.jpg">
            <a:extLst>
              <a:ext uri="{FF2B5EF4-FFF2-40B4-BE49-F238E27FC236}">
                <a16:creationId xmlns:a16="http://schemas.microsoft.com/office/drawing/2014/main" id="{74854772-D687-499A-83EF-62439CADF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r="6821"/>
          <a:stretch/>
        </p:blipFill>
        <p:spPr bwMode="auto">
          <a:xfrm>
            <a:off x="4212476" y="4448291"/>
            <a:ext cx="2039629" cy="140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:\仕事関係写真\緑化フェア\辛島（電車通り）\20210417_180745.jpg">
            <a:extLst>
              <a:ext uri="{FF2B5EF4-FFF2-40B4-BE49-F238E27FC236}">
                <a16:creationId xmlns:a16="http://schemas.microsoft.com/office/drawing/2014/main" id="{86DD0567-3CCF-4808-88B7-99E4A3C8D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6" r="10257"/>
          <a:stretch/>
        </p:blipFill>
        <p:spPr bwMode="auto">
          <a:xfrm rot="5400000">
            <a:off x="2543823" y="4625783"/>
            <a:ext cx="1408089" cy="106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955B9A0-3BE8-4FD6-A9F7-2F1C6948E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t="19242" r="33187"/>
          <a:stretch/>
        </p:blipFill>
        <p:spPr bwMode="auto">
          <a:xfrm>
            <a:off x="1204853" y="4464477"/>
            <a:ext cx="1078406" cy="140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E1DB6E-1199-46D8-A5C3-4988925BB1B2}"/>
              </a:ext>
            </a:extLst>
          </p:cNvPr>
          <p:cNvSpPr txBox="1"/>
          <p:nvPr/>
        </p:nvSpPr>
        <p:spPr>
          <a:xfrm>
            <a:off x="1105383" y="5920704"/>
            <a:ext cx="51467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　早春（球根植物）　　　　　春の宿根草へ　　　　　　宿根草を中心とした夏花壇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175CFF-7615-44E5-A232-57D7102B8649}"/>
              </a:ext>
            </a:extLst>
          </p:cNvPr>
          <p:cNvSpPr txBox="1"/>
          <p:nvPr/>
        </p:nvSpPr>
        <p:spPr>
          <a:xfrm>
            <a:off x="1389371" y="8609238"/>
            <a:ext cx="2039629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ja-JP" altLang="en-US" sz="1000" dirty="0"/>
              <a:t>夏編（</a:t>
            </a:r>
            <a:r>
              <a:rPr kumimoji="1" lang="en-US" altLang="ja-JP" sz="1000" dirty="0"/>
              <a:t>5</a:t>
            </a:r>
            <a:r>
              <a:rPr kumimoji="1" lang="ja-JP" altLang="en-US" sz="1000" dirty="0"/>
              <a:t>月）  　秋編（９月）</a:t>
            </a:r>
            <a:endParaRPr kumimoji="1" lang="en-US" altLang="ja-JP" sz="1000" dirty="0"/>
          </a:p>
          <a:p>
            <a:pPr algn="ctr">
              <a:lnSpc>
                <a:spcPts val="1800"/>
              </a:lnSpc>
            </a:pPr>
            <a:r>
              <a:rPr kumimoji="1" lang="ja-JP" altLang="en-US" sz="1000" dirty="0"/>
              <a:t>初春編（</a:t>
            </a:r>
            <a:r>
              <a:rPr kumimoji="1" lang="en-US" altLang="ja-JP" sz="1000" dirty="0"/>
              <a:t>1</a:t>
            </a:r>
            <a:r>
              <a:rPr kumimoji="1" lang="ja-JP" altLang="en-US" sz="1000" dirty="0"/>
              <a:t>月）　春編（</a:t>
            </a:r>
            <a:r>
              <a:rPr kumimoji="1" lang="en-US" altLang="ja-JP" sz="1000" dirty="0"/>
              <a:t>3</a:t>
            </a:r>
            <a:r>
              <a:rPr kumimoji="1" lang="ja-JP" altLang="en-US" sz="1000" dirty="0"/>
              <a:t>月）</a:t>
            </a:r>
            <a:endParaRPr kumimoji="1" lang="en-US" altLang="ja-JP" sz="10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D41794C-AD88-4E94-915F-2456183D4290}"/>
              </a:ext>
            </a:extLst>
          </p:cNvPr>
          <p:cNvSpPr txBox="1"/>
          <p:nvPr/>
        </p:nvSpPr>
        <p:spPr>
          <a:xfrm>
            <a:off x="643995" y="4263015"/>
            <a:ext cx="19549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100" dirty="0"/>
              <a:t>〇スポンサー花壇の様子</a:t>
            </a:r>
            <a:endParaRPr kumimoji="1" lang="en-US" altLang="ja-JP" sz="11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2A20311-DF32-4AEA-A2A2-F6A17FC62852}"/>
              </a:ext>
            </a:extLst>
          </p:cNvPr>
          <p:cNvSpPr txBox="1"/>
          <p:nvPr/>
        </p:nvSpPr>
        <p:spPr>
          <a:xfrm>
            <a:off x="643995" y="6426637"/>
            <a:ext cx="23526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100" dirty="0"/>
              <a:t>〇くまもと花だよりによる紹介</a:t>
            </a:r>
            <a:endParaRPr kumimoji="1" lang="en-US" altLang="ja-JP" sz="11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B0BC963-A397-3BD3-22CC-0B5FD2060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4" y="6730992"/>
            <a:ext cx="2445405" cy="183616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ACA3AAA-2CA5-0281-7C83-012137E53F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569" t="15592" r="19380" b="5343"/>
          <a:stretch/>
        </p:blipFill>
        <p:spPr>
          <a:xfrm>
            <a:off x="3929155" y="6729012"/>
            <a:ext cx="2603143" cy="183616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A4BF79-0CEA-72FC-5A61-58FC9C7865F2}"/>
              </a:ext>
            </a:extLst>
          </p:cNvPr>
          <p:cNvSpPr txBox="1"/>
          <p:nvPr/>
        </p:nvSpPr>
        <p:spPr>
          <a:xfrm>
            <a:off x="3700831" y="6436963"/>
            <a:ext cx="23526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100" dirty="0"/>
              <a:t>〇花壇の内容紹介看板</a:t>
            </a:r>
            <a:endParaRPr kumimoji="1" lang="en-US" altLang="ja-JP" sz="1100" dirty="0"/>
          </a:p>
        </p:txBody>
      </p:sp>
    </p:spTree>
    <p:extLst>
      <p:ext uri="{BB962C8B-B14F-4D97-AF65-F5344CB8AC3E}">
        <p14:creationId xmlns:p14="http://schemas.microsoft.com/office/powerpoint/2010/main" val="364097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C99BBD-DB4B-131D-359A-193DA688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8" y="42504"/>
            <a:ext cx="6144020" cy="440541"/>
          </a:xfrm>
        </p:spPr>
        <p:txBody>
          <a:bodyPr>
            <a:normAutofit fontScale="90000"/>
          </a:bodyPr>
          <a:lstStyle/>
          <a:p>
            <a:r>
              <a:rPr kumimoji="1" lang="ja-JP" altLang="en-US" sz="2000" dirty="0"/>
              <a:t>ボランティア団体：ゆるっとナ☆ガーデナーズ　活動報告</a:t>
            </a:r>
          </a:p>
        </p:txBody>
      </p:sp>
      <p:pic>
        <p:nvPicPr>
          <p:cNvPr id="5" name="コンテンツ プレースホルダー 4" descr="屋外, 建物, 道路, 歩道 が含まれている画像&#10;&#10;自動的に生成された説明">
            <a:extLst>
              <a:ext uri="{FF2B5EF4-FFF2-40B4-BE49-F238E27FC236}">
                <a16:creationId xmlns:a16="http://schemas.microsoft.com/office/drawing/2014/main" id="{9B07A29B-BB49-91BC-4AF6-F629CBB54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18" y="2669757"/>
            <a:ext cx="2827890" cy="2120917"/>
          </a:xfrm>
        </p:spPr>
      </p:pic>
      <p:pic>
        <p:nvPicPr>
          <p:cNvPr id="7" name="図 6" descr="公園のベンチに座っている人たち&#10;&#10;低い精度で自動的に生成された説明">
            <a:extLst>
              <a:ext uri="{FF2B5EF4-FFF2-40B4-BE49-F238E27FC236}">
                <a16:creationId xmlns:a16="http://schemas.microsoft.com/office/drawing/2014/main" id="{769DDC66-AA50-EDC6-FB9D-BEAB5CDC6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18" y="449851"/>
            <a:ext cx="2713578" cy="2035184"/>
          </a:xfrm>
          <a:prstGeom prst="rect">
            <a:avLst/>
          </a:prstGeom>
        </p:spPr>
      </p:pic>
      <p:pic>
        <p:nvPicPr>
          <p:cNvPr id="9" name="図 8" descr="歩道の上に座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4000626B-C591-51BC-E400-D967D9058D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/>
          <a:stretch/>
        </p:blipFill>
        <p:spPr>
          <a:xfrm>
            <a:off x="435782" y="2669756"/>
            <a:ext cx="2655454" cy="2120917"/>
          </a:xfrm>
          <a:prstGeom prst="rect">
            <a:avLst/>
          </a:prstGeom>
        </p:spPr>
      </p:pic>
      <p:pic>
        <p:nvPicPr>
          <p:cNvPr id="11" name="図 10" descr="草の上にいる鳥&#10;&#10;中程度の精度で自動的に生成された説明">
            <a:extLst>
              <a:ext uri="{FF2B5EF4-FFF2-40B4-BE49-F238E27FC236}">
                <a16:creationId xmlns:a16="http://schemas.microsoft.com/office/drawing/2014/main" id="{4D10B58A-AB48-722C-0D30-EC52E5DFE3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"/>
          <a:stretch/>
        </p:blipFill>
        <p:spPr>
          <a:xfrm>
            <a:off x="435782" y="4952397"/>
            <a:ext cx="2655453" cy="1911113"/>
          </a:xfrm>
          <a:prstGeom prst="rect">
            <a:avLst/>
          </a:prstGeom>
        </p:spPr>
      </p:pic>
      <p:pic>
        <p:nvPicPr>
          <p:cNvPr id="13" name="図 12" descr="建物, 屋外, 食品, 男 が含まれている画像&#10;&#10;自動的に生成された説明">
            <a:extLst>
              <a:ext uri="{FF2B5EF4-FFF2-40B4-BE49-F238E27FC236}">
                <a16:creationId xmlns:a16="http://schemas.microsoft.com/office/drawing/2014/main" id="{5F411635-F6D2-AD8E-C0B1-EB82F0430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99" y="4961603"/>
            <a:ext cx="2858728" cy="1911113"/>
          </a:xfrm>
          <a:prstGeom prst="rect">
            <a:avLst/>
          </a:prstGeom>
        </p:spPr>
      </p:pic>
      <p:pic>
        <p:nvPicPr>
          <p:cNvPr id="15" name="図 14" descr="草, 屋外, 建物, 干し草 が含まれている画像&#10;&#10;自動的に生成された説明">
            <a:extLst>
              <a:ext uri="{FF2B5EF4-FFF2-40B4-BE49-F238E27FC236}">
                <a16:creationId xmlns:a16="http://schemas.microsoft.com/office/drawing/2014/main" id="{BBAF7770-CF37-95B5-0DBA-7D1CBABF8A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1" y="7043644"/>
            <a:ext cx="2655454" cy="1991591"/>
          </a:xfrm>
          <a:prstGeom prst="rect">
            <a:avLst/>
          </a:prstGeom>
        </p:spPr>
      </p:pic>
      <p:pic>
        <p:nvPicPr>
          <p:cNvPr id="17" name="図 16" descr="草, 屋外, 人, 男 が含まれている画像&#10;&#10;自動的に生成された説明">
            <a:extLst>
              <a:ext uri="{FF2B5EF4-FFF2-40B4-BE49-F238E27FC236}">
                <a16:creationId xmlns:a16="http://schemas.microsoft.com/office/drawing/2014/main" id="{30DBAE46-B486-566B-3A22-8B9279C8B7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52" y="7043645"/>
            <a:ext cx="2655455" cy="199159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43A8795-AC56-6F83-7ADC-E31FE000FD37}"/>
              </a:ext>
            </a:extLst>
          </p:cNvPr>
          <p:cNvSpPr txBox="1"/>
          <p:nvPr/>
        </p:nvSpPr>
        <p:spPr>
          <a:xfrm>
            <a:off x="878059" y="635981"/>
            <a:ext cx="2890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毎週日曜日</a:t>
            </a:r>
            <a:endParaRPr kumimoji="1" lang="en-US" altLang="ja-JP" sz="1600" dirty="0"/>
          </a:p>
          <a:p>
            <a:r>
              <a:rPr kumimoji="1" lang="ja-JP" altLang="en-US" sz="1600" dirty="0"/>
              <a:t>　夏季：</a:t>
            </a:r>
            <a:r>
              <a:rPr kumimoji="1" lang="en-US" altLang="ja-JP" sz="1600" dirty="0"/>
              <a:t>16</a:t>
            </a:r>
            <a:r>
              <a:rPr kumimoji="1" lang="ja-JP" altLang="en-US" sz="1600" dirty="0"/>
              <a:t>時～</a:t>
            </a:r>
            <a:r>
              <a:rPr kumimoji="1" lang="en-US" altLang="ja-JP" sz="1600" dirty="0"/>
              <a:t>18</a:t>
            </a:r>
            <a:r>
              <a:rPr kumimoji="1" lang="ja-JP" altLang="en-US" sz="1600" dirty="0"/>
              <a:t>時半</a:t>
            </a:r>
            <a:endParaRPr kumimoji="1" lang="en-US" altLang="ja-JP" sz="1600" dirty="0"/>
          </a:p>
          <a:p>
            <a:r>
              <a:rPr kumimoji="1" lang="ja-JP" altLang="en-US" sz="1600" dirty="0"/>
              <a:t>　冬期：</a:t>
            </a:r>
            <a:r>
              <a:rPr kumimoji="1" lang="en-US" altLang="ja-JP" sz="1600" dirty="0"/>
              <a:t>15</a:t>
            </a:r>
            <a:r>
              <a:rPr kumimoji="1" lang="ja-JP" altLang="en-US" sz="1600" dirty="0"/>
              <a:t>時～</a:t>
            </a:r>
            <a:r>
              <a:rPr kumimoji="1" lang="en-US" altLang="ja-JP" sz="1600" dirty="0"/>
              <a:t>15</a:t>
            </a:r>
            <a:r>
              <a:rPr kumimoji="1" lang="ja-JP" altLang="en-US" sz="1600" dirty="0"/>
              <a:t>時半</a:t>
            </a:r>
            <a:endParaRPr kumimoji="1" lang="en-US" altLang="ja-JP" sz="1600" dirty="0"/>
          </a:p>
          <a:p>
            <a:r>
              <a:rPr kumimoji="1" lang="ja-JP" altLang="en-US" sz="1600" dirty="0"/>
              <a:t>雨天及び猛暑日はお休み</a:t>
            </a:r>
            <a:endParaRPr kumimoji="1" lang="en-US" altLang="ja-JP" sz="1600" dirty="0"/>
          </a:p>
          <a:p>
            <a:r>
              <a:rPr kumimoji="1" lang="ja-JP" altLang="en-US" sz="1600" dirty="0"/>
              <a:t>常時</a:t>
            </a:r>
            <a:r>
              <a:rPr kumimoji="1" lang="en-US" altLang="ja-JP" sz="1600" dirty="0"/>
              <a:t>7</a:t>
            </a:r>
            <a:r>
              <a:rPr kumimoji="1" lang="ja-JP" altLang="en-US" sz="1600" dirty="0"/>
              <a:t>名程度参加中</a:t>
            </a:r>
            <a:endParaRPr kumimoji="1" lang="en-US" altLang="ja-JP" sz="1600" dirty="0"/>
          </a:p>
          <a:p>
            <a:r>
              <a:rPr kumimoji="1" lang="ja-JP" altLang="en-US" sz="1600" dirty="0"/>
              <a:t>清掃・除草・球根植付・</a:t>
            </a:r>
            <a:endParaRPr kumimoji="1" lang="en-US" altLang="ja-JP" sz="1600" dirty="0"/>
          </a:p>
          <a:p>
            <a:r>
              <a:rPr kumimoji="1" lang="ja-JP" altLang="en-US" sz="1600" dirty="0"/>
              <a:t>カットバックなど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371E22A-4AF6-ADC2-2280-161F9914617A}"/>
              </a:ext>
            </a:extLst>
          </p:cNvPr>
          <p:cNvSpPr txBox="1"/>
          <p:nvPr/>
        </p:nvSpPr>
        <p:spPr>
          <a:xfrm>
            <a:off x="1832278" y="8727458"/>
            <a:ext cx="125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カットバック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FF8AC02-02AA-8ED6-8F5B-A63757FF50C3}"/>
              </a:ext>
            </a:extLst>
          </p:cNvPr>
          <p:cNvSpPr txBox="1"/>
          <p:nvPr/>
        </p:nvSpPr>
        <p:spPr>
          <a:xfrm>
            <a:off x="2300210" y="4505740"/>
            <a:ext cx="125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除草中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77B13B0-C8ED-4B77-ED7F-6112E80C6F79}"/>
              </a:ext>
            </a:extLst>
          </p:cNvPr>
          <p:cNvSpPr txBox="1"/>
          <p:nvPr/>
        </p:nvSpPr>
        <p:spPr>
          <a:xfrm>
            <a:off x="3749964" y="4414473"/>
            <a:ext cx="125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除草中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E22B64B-9A10-6E42-6F59-0C68EEF96724}"/>
              </a:ext>
            </a:extLst>
          </p:cNvPr>
          <p:cNvSpPr txBox="1"/>
          <p:nvPr/>
        </p:nvSpPr>
        <p:spPr>
          <a:xfrm>
            <a:off x="2143360" y="6564939"/>
            <a:ext cx="1061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球根植付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5769BE7-B8F3-1B7A-CF8D-E8C6B77B443E}"/>
              </a:ext>
            </a:extLst>
          </p:cNvPr>
          <p:cNvSpPr txBox="1"/>
          <p:nvPr/>
        </p:nvSpPr>
        <p:spPr>
          <a:xfrm>
            <a:off x="3826649" y="6566995"/>
            <a:ext cx="125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球根植付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5758065-F250-AF84-A2E4-33ED46D648E9}"/>
              </a:ext>
            </a:extLst>
          </p:cNvPr>
          <p:cNvSpPr txBox="1"/>
          <p:nvPr/>
        </p:nvSpPr>
        <p:spPr>
          <a:xfrm>
            <a:off x="3713399" y="2082601"/>
            <a:ext cx="125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除草中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9D973C2-8F9E-C79F-F368-AC6645EA43FF}"/>
              </a:ext>
            </a:extLst>
          </p:cNvPr>
          <p:cNvSpPr txBox="1"/>
          <p:nvPr/>
        </p:nvSpPr>
        <p:spPr>
          <a:xfrm>
            <a:off x="3826649" y="8728854"/>
            <a:ext cx="125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株分け作業</a:t>
            </a:r>
          </a:p>
        </p:txBody>
      </p:sp>
    </p:spTree>
    <p:extLst>
      <p:ext uri="{BB962C8B-B14F-4D97-AF65-F5344CB8AC3E}">
        <p14:creationId xmlns:p14="http://schemas.microsoft.com/office/powerpoint/2010/main" val="3320908963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1230</TotalTime>
  <Words>204</Words>
  <Application>Microsoft Office PowerPoint</Application>
  <PresentationFormat>画面に合わせる (4:3)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UD デジタル 教科書体 NP-R</vt:lpstr>
      <vt:lpstr>游ゴシック</vt:lpstr>
      <vt:lpstr>Arial</vt:lpstr>
      <vt:lpstr>Century Gothic</vt:lpstr>
      <vt:lpstr>Wingdings 3</vt:lpstr>
      <vt:lpstr>ウィスプ</vt:lpstr>
      <vt:lpstr>PowerPoint プレゼンテーション</vt:lpstr>
      <vt:lpstr>ボランティア団体：ゆるっとナ☆ガーデナーズ　活動報告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永野　康裕</dc:creator>
  <cp:lastModifiedBy>永野　康裕</cp:lastModifiedBy>
  <cp:revision>26</cp:revision>
  <cp:lastPrinted>2024-06-05T05:58:26Z</cp:lastPrinted>
  <dcterms:created xsi:type="dcterms:W3CDTF">2023-04-14T06:50:00Z</dcterms:created>
  <dcterms:modified xsi:type="dcterms:W3CDTF">2024-07-18T01:55:18Z</dcterms:modified>
</cp:coreProperties>
</file>