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7" r:id="rId2"/>
  </p:sldIdLst>
  <p:sldSz cx="12192000" cy="6858000"/>
  <p:notesSz cx="6805613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CCECFF"/>
    <a:srgbClr val="F1DBED"/>
    <a:srgbClr val="CCFFFF"/>
    <a:srgbClr val="FFFFCC"/>
    <a:srgbClr val="FFCCFF"/>
    <a:srgbClr val="FF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3784" autoAdjust="0"/>
  </p:normalViewPr>
  <p:slideViewPr>
    <p:cSldViewPr snapToGrid="0">
      <p:cViewPr varScale="1">
        <p:scale>
          <a:sx n="62" d="100"/>
          <a:sy n="62" d="100"/>
        </p:scale>
        <p:origin x="828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445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7C79B4-D4E4-4916-A70A-257F48E18CDC}" type="datetimeFigureOut">
              <a:rPr kumimoji="1" lang="ja-JP" altLang="en-US" smtClean="0"/>
              <a:t>2023/3/15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3013"/>
            <a:ext cx="5961063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83138"/>
            <a:ext cx="5443537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445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A6E28D-2BD2-439C-A3FE-7930A8B6BB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5260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1A6E28D-2BD2-439C-A3FE-7930A8B6BB3A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61535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A36794E-0A97-4C56-A2E9-1B7DAF9AD7C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917CA105-0D4B-41BD-869D-3F531C76FF5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81F5A28-4301-4F02-A541-14C5425ECB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A83C0-2581-434C-A3BC-B103C7DA4DD5}" type="datetimeFigureOut">
              <a:rPr kumimoji="1" lang="ja-JP" altLang="en-US" smtClean="0"/>
              <a:t>2023/3/15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82E0A85-0FA0-483D-9C40-E1F01C4973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1F4F5CF-991C-45EF-83F5-688432F616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D290D-E65D-4E90-8896-344269294F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26204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8568CA7-A642-489C-B75C-DE706025AF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AFDD1AA2-D50B-45C8-91F4-242489906C2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347FD4C-BC30-407F-B8EF-0385F35A3D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A83C0-2581-434C-A3BC-B103C7DA4DD5}" type="datetimeFigureOut">
              <a:rPr kumimoji="1" lang="ja-JP" altLang="en-US" smtClean="0"/>
              <a:t>2023/3/15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A5D4681-C3BE-4AAC-8A20-BC4DED7720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9878616-52FE-4307-AE03-C0000B215D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D290D-E65D-4E90-8896-344269294F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383773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C31415AE-221F-40BF-B7C5-D66A65C7D37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1415796E-18F2-40AD-A652-295AF335ED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0AC02D7-96A0-44A9-9201-90FA470301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A83C0-2581-434C-A3BC-B103C7DA4DD5}" type="datetimeFigureOut">
              <a:rPr kumimoji="1" lang="ja-JP" altLang="en-US" smtClean="0"/>
              <a:t>2023/3/15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3E781EE-47F7-473C-B2C1-FC16671280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6AED478-F2C6-424A-9942-5D28D9FC54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D290D-E65D-4E90-8896-344269294F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829968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50C0DA0-A0C9-4621-9C11-30512E5570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8419001-43DF-46B4-B1FD-30D0130011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D47C68F-FC4D-4CE1-A76C-D32AEE4E7B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A83C0-2581-434C-A3BC-B103C7DA4DD5}" type="datetimeFigureOut">
              <a:rPr kumimoji="1" lang="ja-JP" altLang="en-US" smtClean="0"/>
              <a:t>2023/3/15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4DE412A-B299-4464-AD1E-59F4E28D10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50D0C9B-B4B4-49CD-90DE-5392BD9085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D290D-E65D-4E90-8896-344269294F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99913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25DE04B-4AC9-4C11-A2C0-013A28D6B0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F8B1264-593C-438F-A8FD-5D1DB770BF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A0CBD3C-1CD8-42D0-B879-CB543B4E99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A83C0-2581-434C-A3BC-B103C7DA4DD5}" type="datetimeFigureOut">
              <a:rPr kumimoji="1" lang="ja-JP" altLang="en-US" smtClean="0"/>
              <a:t>2023/3/15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1A2EB66-8BC4-4E82-BBF9-CEA1784568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778B41A-A818-4F08-8B8B-A00BCA4DDD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D290D-E65D-4E90-8896-344269294F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306350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95EE748-BA99-4699-B06F-91C02EC403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BAE6689-0829-4108-991C-88A393AE20A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7FDF5E22-6481-4121-9059-F84E5A38D40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7135433-6EB6-4308-ACE9-4679481BBB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A83C0-2581-434C-A3BC-B103C7DA4DD5}" type="datetimeFigureOut">
              <a:rPr kumimoji="1" lang="ja-JP" altLang="en-US" smtClean="0"/>
              <a:t>2023/3/15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D79EFCD-056D-4D99-A350-C8A17C5346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1395350-304F-4659-B665-19A3221CAB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D290D-E65D-4E90-8896-344269294F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078459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E426959-B80F-4B43-8FFF-9818CB21A3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68083D8-17DA-4D11-A125-35331D6D97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91D221F9-4B36-4741-B13D-54BBA51CE83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04FB3302-669F-4B0A-8342-E68E4526FDE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4FC24932-4339-441D-9D29-6AE0F1ACA1B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FC6310EC-4FB8-4CE5-8A3C-FBEF313AF9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A83C0-2581-434C-A3BC-B103C7DA4DD5}" type="datetimeFigureOut">
              <a:rPr kumimoji="1" lang="ja-JP" altLang="en-US" smtClean="0"/>
              <a:t>2023/3/15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6947D4DA-F969-41D7-BBEA-2347C412A1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F67B8DD5-12DF-44AF-9A27-9247CEFAF4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D290D-E65D-4E90-8896-344269294F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071857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B4E4731-A6C1-42C5-B3A4-91490774F1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53C30061-34DA-4DC6-8111-6D64E814BB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A83C0-2581-434C-A3BC-B103C7DA4DD5}" type="datetimeFigureOut">
              <a:rPr kumimoji="1" lang="ja-JP" altLang="en-US" smtClean="0"/>
              <a:t>2023/3/15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1D55E5CE-176B-44DA-B9FF-33F805FB65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63B970FE-40E2-4A06-AB75-29E301875D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D290D-E65D-4E90-8896-344269294F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49861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56AAC7C4-8371-48C0-A46E-40B1B6785F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A83C0-2581-434C-A3BC-B103C7DA4DD5}" type="datetimeFigureOut">
              <a:rPr kumimoji="1" lang="ja-JP" altLang="en-US" smtClean="0"/>
              <a:t>2023/3/15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2BF2BF41-B8E4-4FB6-BD59-988FCA832B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85653D5-0130-4825-8667-95EE382774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D290D-E65D-4E90-8896-344269294F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630401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F3860B1-76CE-40BC-9437-1F5F59FAFB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2C213A6-583B-4D47-A6B6-7461AF8F0F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B7F296D1-4F1E-46F2-A2ED-7F3DEC10C91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6E28467-B684-49C0-A011-1EAE86E985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A83C0-2581-434C-A3BC-B103C7DA4DD5}" type="datetimeFigureOut">
              <a:rPr kumimoji="1" lang="ja-JP" altLang="en-US" smtClean="0"/>
              <a:t>2023/3/15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E437CE7-C881-48EA-9072-DE29E0B327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4E0B3D2-C16C-49F3-AFDF-71F3DC8A4A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D290D-E65D-4E90-8896-344269294F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028969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AC49C2E-1069-46E8-893F-2346BF7547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16BB42EB-4AEC-425C-A34C-8D4FD7186D8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02E58023-F5DB-4620-A2DA-46B91A0B86D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8E21224-33E3-44A7-B0B4-4C4FB6684A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A83C0-2581-434C-A3BC-B103C7DA4DD5}" type="datetimeFigureOut">
              <a:rPr kumimoji="1" lang="ja-JP" altLang="en-US" smtClean="0"/>
              <a:t>2023/3/15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146903E6-B1B9-475F-82E5-D2F9EF3994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AAE8167C-8C9E-414D-8E04-35C5A643F4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D290D-E65D-4E90-8896-344269294F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00068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658A9C5F-E5A3-4939-BC43-14B57ED0B2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215E6FE7-9342-448B-88D0-E7000A8445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7B89C43-6DEF-4D4E-A146-0A1EB635FC8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2A83C0-2581-434C-A3BC-B103C7DA4DD5}" type="datetimeFigureOut">
              <a:rPr kumimoji="1" lang="ja-JP" altLang="en-US" smtClean="0"/>
              <a:t>2023/3/15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97988D1-F2E6-4959-87C2-0E897C0D549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B956BB2-8A75-4047-8E10-628C95504B5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2D290D-E65D-4E90-8896-344269294F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27680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 11">
            <a:extLst>
              <a:ext uri="{FF2B5EF4-FFF2-40B4-BE49-F238E27FC236}">
                <a16:creationId xmlns:a16="http://schemas.microsoft.com/office/drawing/2014/main" id="{1CEA01E6-A72D-4B93-B5FF-7B2F361A86D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7848370"/>
              </p:ext>
            </p:extLst>
          </p:nvPr>
        </p:nvGraphicFramePr>
        <p:xfrm>
          <a:off x="656042" y="557264"/>
          <a:ext cx="7522187" cy="313500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00070">
                  <a:extLst>
                    <a:ext uri="{9D8B030D-6E8A-4147-A177-3AD203B41FA5}">
                      <a16:colId xmlns:a16="http://schemas.microsoft.com/office/drawing/2014/main" val="4248455089"/>
                    </a:ext>
                  </a:extLst>
                </a:gridCol>
                <a:gridCol w="3875484">
                  <a:extLst>
                    <a:ext uri="{9D8B030D-6E8A-4147-A177-3AD203B41FA5}">
                      <a16:colId xmlns:a16="http://schemas.microsoft.com/office/drawing/2014/main" val="1575554571"/>
                    </a:ext>
                  </a:extLst>
                </a:gridCol>
                <a:gridCol w="3246633">
                  <a:extLst>
                    <a:ext uri="{9D8B030D-6E8A-4147-A177-3AD203B41FA5}">
                      <a16:colId xmlns:a16="http://schemas.microsoft.com/office/drawing/2014/main" val="3328272594"/>
                    </a:ext>
                  </a:extLst>
                </a:gridCol>
              </a:tblGrid>
              <a:tr h="401975">
                <a:tc rowSpan="7">
                  <a:txBody>
                    <a:bodyPr/>
                    <a:lstStyle/>
                    <a:p>
                      <a:pPr lvl="0" algn="ctr"/>
                      <a:endParaRPr kumimoji="1" lang="en-US" altLang="ja-JP" sz="20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lvl="0" algn="ctr"/>
                      <a:endParaRPr kumimoji="1" lang="en-US" altLang="ja-JP" sz="20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lvl="0" algn="ctr"/>
                      <a:r>
                        <a:rPr kumimoji="1" lang="ja-JP" altLang="en-US" sz="2000" b="1" dirty="0">
                          <a:solidFill>
                            <a:schemeClr val="tx1"/>
                          </a:solidFill>
                          <a:latin typeface="+mn-lt"/>
                        </a:rPr>
                        <a:t>行</a:t>
                      </a:r>
                      <a:endParaRPr kumimoji="1" lang="en-US" altLang="ja-JP" sz="20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lvl="0" algn="ctr"/>
                      <a:endParaRPr kumimoji="1" lang="en-US" altLang="ja-JP" sz="20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lvl="0" algn="ctr"/>
                      <a:r>
                        <a:rPr kumimoji="1" lang="ja-JP" altLang="en-US" sz="2000" b="1" dirty="0">
                          <a:solidFill>
                            <a:schemeClr val="tx1"/>
                          </a:solidFill>
                          <a:latin typeface="+mn-lt"/>
                        </a:rPr>
                        <a:t>　政</a:t>
                      </a:r>
                      <a:endParaRPr kumimoji="1" lang="en-US" altLang="ja-JP" sz="20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lvl="0" algn="ctr"/>
                      <a:endParaRPr kumimoji="1" lang="en-US" altLang="ja-JP" sz="20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lvl="0" algn="ctr"/>
                      <a:endParaRPr kumimoji="1" lang="en-US" altLang="ja-JP" sz="20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lvl="0" algn="ctr"/>
                      <a:r>
                        <a:rPr kumimoji="1" lang="ja-JP" altLang="en-US" sz="2000" b="1" dirty="0">
                          <a:solidFill>
                            <a:schemeClr val="tx1"/>
                          </a:solidFill>
                          <a:latin typeface="+mn-lt"/>
                        </a:rPr>
                        <a:t>等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2000" b="1" dirty="0">
                          <a:solidFill>
                            <a:schemeClr val="tx1"/>
                          </a:solidFill>
                          <a:latin typeface="+mn-lt"/>
                        </a:rPr>
                        <a:t>西部ガス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2000" b="1" dirty="0">
                          <a:solidFill>
                            <a:schemeClr val="tx1"/>
                          </a:solidFill>
                          <a:latin typeface="+mn-lt"/>
                        </a:rPr>
                        <a:t>092-633-2435</a:t>
                      </a:r>
                      <a:endParaRPr kumimoji="1" lang="ja-JP" altLang="en-US" sz="20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67081437"/>
                  </a:ext>
                </a:extLst>
              </a:tr>
              <a:tr h="401975">
                <a:tc vMerge="1">
                  <a:txBody>
                    <a:bodyPr/>
                    <a:lstStyle/>
                    <a:p>
                      <a:endParaRPr kumimoji="1" lang="ja-JP" alt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000" b="1" dirty="0">
                          <a:latin typeface="+mn-lt"/>
                        </a:rPr>
                        <a:t>ガス漏れ（西部ガス熊本）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000" b="1" dirty="0">
                          <a:latin typeface="+mn-lt"/>
                        </a:rPr>
                        <a:t>096-370-8740</a:t>
                      </a:r>
                      <a:endParaRPr kumimoji="1" lang="ja-JP" altLang="en-US" sz="2000" b="1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81703562"/>
                  </a:ext>
                </a:extLst>
              </a:tr>
              <a:tr h="401975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2000" b="1" dirty="0">
                          <a:latin typeface="+mn-lt"/>
                        </a:rPr>
                        <a:t>ガス漏れ（西部ガス北事業所）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2000" b="1" dirty="0">
                          <a:solidFill>
                            <a:schemeClr val="tx1"/>
                          </a:solidFill>
                          <a:latin typeface="+mn-lt"/>
                        </a:rPr>
                        <a:t>096-248-3956</a:t>
                      </a:r>
                      <a:endParaRPr kumimoji="1" lang="ja-JP" altLang="en-US" sz="20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65798044"/>
                  </a:ext>
                </a:extLst>
              </a:tr>
              <a:tr h="723157">
                <a:tc vMerge="1">
                  <a:txBody>
                    <a:bodyPr/>
                    <a:lstStyle/>
                    <a:p>
                      <a:endParaRPr kumimoji="1" lang="ja-JP" alt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2000" b="1" dirty="0">
                          <a:latin typeface="+mn-lt"/>
                        </a:rPr>
                        <a:t>上下水道局（中央区・東区）</a:t>
                      </a:r>
                      <a:endParaRPr kumimoji="1" lang="en-US" altLang="ja-JP" sz="20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2000" b="1" dirty="0">
                          <a:solidFill>
                            <a:schemeClr val="tx1"/>
                          </a:solidFill>
                          <a:latin typeface="+mn-lt"/>
                        </a:rPr>
                        <a:t>096-381-1118</a:t>
                      </a:r>
                      <a:r>
                        <a:rPr kumimoji="1" lang="ja-JP" altLang="en-US" sz="2000" b="1" dirty="0">
                          <a:solidFill>
                            <a:schemeClr val="tx1"/>
                          </a:solidFill>
                          <a:latin typeface="+mn-lt"/>
                        </a:rPr>
                        <a:t>（代表）</a:t>
                      </a:r>
                      <a:endParaRPr kumimoji="1" lang="en-US" altLang="ja-JP" sz="20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l"/>
                      <a:r>
                        <a:rPr lang="en-US" altLang="zh-TW" sz="2000" b="1" dirty="0">
                          <a:effectLst/>
                          <a:latin typeface="+mn-lt"/>
                          <a:ea typeface="ＭＳ ゴシック" panose="020B0609070205080204" pitchFamily="49" charset="-128"/>
                        </a:rPr>
                        <a:t>096-381-0012</a:t>
                      </a:r>
                      <a:r>
                        <a:rPr lang="ja-JP" altLang="en-US" sz="2000" b="1" dirty="0">
                          <a:effectLst/>
                          <a:latin typeface="+mn-lt"/>
                          <a:ea typeface="ＭＳ ゴシック" panose="020B0609070205080204" pitchFamily="49" charset="-128"/>
                        </a:rPr>
                        <a:t>（</a:t>
                      </a:r>
                      <a:r>
                        <a:rPr lang="ja-JP" altLang="en-US" sz="2000" b="1" dirty="0">
                          <a:effectLst/>
                          <a:latin typeface="+mn-ea"/>
                          <a:ea typeface="+mn-ea"/>
                        </a:rPr>
                        <a:t>時間外</a:t>
                      </a:r>
                      <a:r>
                        <a:rPr kumimoji="1" lang="ja-JP" altLang="en-US" sz="20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ゴシック" panose="020B0609070205080204" pitchFamily="49" charset="-128"/>
                        </a:rPr>
                        <a:t>）</a:t>
                      </a:r>
                      <a:endParaRPr lang="en-US" altLang="ja-JP" sz="2000" b="1" dirty="0">
                        <a:effectLst/>
                        <a:latin typeface="+mn-lt"/>
                        <a:ea typeface="ＭＳ ゴシック" panose="020B0609070205080204" pitchFamily="49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37210857"/>
                  </a:ext>
                </a:extLst>
              </a:tr>
              <a:tr h="401975">
                <a:tc vMerge="1">
                  <a:txBody>
                    <a:bodyPr/>
                    <a:lstStyle/>
                    <a:p>
                      <a:endParaRPr kumimoji="1" lang="en-US" altLang="ja-JP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ja-JP" altLang="en-US" sz="2000" b="1" dirty="0">
                          <a:effectLst/>
                          <a:latin typeface="+mn-ea"/>
                          <a:ea typeface="+mn-ea"/>
                        </a:rPr>
                        <a:t>西部上下水道センター</a:t>
                      </a:r>
                      <a:endParaRPr kumimoji="1" lang="en-US" altLang="ja-JP" sz="2000" b="1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ja-JP" sz="2000" b="1" dirty="0">
                          <a:effectLst/>
                          <a:latin typeface="+mn-lt"/>
                          <a:ea typeface="ＭＳ ゴシック" panose="020B0609070205080204" pitchFamily="49" charset="-128"/>
                        </a:rPr>
                        <a:t>096-351-3154</a:t>
                      </a:r>
                      <a:endParaRPr kumimoji="1" lang="en-US" altLang="ja-JP" sz="20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45830752"/>
                  </a:ext>
                </a:extLst>
              </a:tr>
              <a:tr h="401975">
                <a:tc vMerge="1"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ja-JP" altLang="en-US" sz="2000" b="1" dirty="0">
                          <a:effectLst/>
                          <a:latin typeface="+mn-ea"/>
                          <a:ea typeface="+mn-ea"/>
                        </a:rPr>
                        <a:t>北部上下水道センター</a:t>
                      </a:r>
                      <a:endParaRPr kumimoji="1" lang="ja-JP" altLang="en-US" sz="2000" b="1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ja-JP" sz="2000" b="1" dirty="0">
                          <a:effectLst/>
                          <a:latin typeface="+mn-lt"/>
                          <a:ea typeface="ＭＳ ゴシック" panose="020B0609070205080204" pitchFamily="49" charset="-128"/>
                        </a:rPr>
                        <a:t>096-322-1177</a:t>
                      </a:r>
                      <a:endParaRPr kumimoji="1" lang="ja-JP" altLang="en-US" sz="2000" b="1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79271467"/>
                  </a:ext>
                </a:extLst>
              </a:tr>
              <a:tr h="401975">
                <a:tc vMerge="1"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ja-JP" altLang="en-US" sz="2000" b="1" dirty="0">
                          <a:effectLst/>
                          <a:latin typeface="+mn-ea"/>
                          <a:ea typeface="+mn-ea"/>
                        </a:rPr>
                        <a:t>南部上下水道センター　</a:t>
                      </a:r>
                      <a:endParaRPr kumimoji="1" lang="ja-JP" altLang="en-US" sz="2000" b="1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ja-JP" sz="2000" b="1" dirty="0"/>
                        <a:t>0964-46-6407</a:t>
                      </a:r>
                      <a:endParaRPr kumimoji="1" lang="ja-JP" altLang="en-US" sz="20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52844687"/>
                  </a:ext>
                </a:extLst>
              </a:tr>
            </a:tbl>
          </a:graphicData>
        </a:graphic>
      </p:graphicFrame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993F4BD-43AD-4D84-AD32-76C27B6D9909}"/>
              </a:ext>
            </a:extLst>
          </p:cNvPr>
          <p:cNvSpPr txBox="1"/>
          <p:nvPr/>
        </p:nvSpPr>
        <p:spPr>
          <a:xfrm>
            <a:off x="8869560" y="241630"/>
            <a:ext cx="304846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b="1" dirty="0">
                <a:solidFill>
                  <a:srgbClr val="FF0000"/>
                </a:solidFill>
              </a:rPr>
              <a:t>行政等連絡先</a:t>
            </a:r>
            <a:endParaRPr kumimoji="1" lang="en-US" altLang="ja-JP" sz="3200" b="1" dirty="0">
              <a:solidFill>
                <a:srgbClr val="FF0000"/>
              </a:solidFill>
            </a:endParaRPr>
          </a:p>
        </p:txBody>
      </p:sp>
      <p:graphicFrame>
        <p:nvGraphicFramePr>
          <p:cNvPr id="8" name="表 2">
            <a:extLst>
              <a:ext uri="{FF2B5EF4-FFF2-40B4-BE49-F238E27FC236}">
                <a16:creationId xmlns:a16="http://schemas.microsoft.com/office/drawing/2014/main" id="{6FCC553A-A25C-49E2-9BB6-B18EF8D16F8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1016431"/>
              </p:ext>
            </p:extLst>
          </p:nvPr>
        </p:nvGraphicFramePr>
        <p:xfrm>
          <a:off x="656042" y="3928140"/>
          <a:ext cx="5148857" cy="2156412"/>
        </p:xfrm>
        <a:graphic>
          <a:graphicData uri="http://schemas.openxmlformats.org/drawingml/2006/table">
            <a:tbl>
              <a:tblPr firstRow="1" bandRow="1">
                <a:tableStyleId>{1E171933-4619-4E11-9A3F-F7608DF75F80}</a:tableStyleId>
              </a:tblPr>
              <a:tblGrid>
                <a:gridCol w="422745">
                  <a:extLst>
                    <a:ext uri="{9D8B030D-6E8A-4147-A177-3AD203B41FA5}">
                      <a16:colId xmlns:a16="http://schemas.microsoft.com/office/drawing/2014/main" val="1426982019"/>
                    </a:ext>
                  </a:extLst>
                </a:gridCol>
                <a:gridCol w="1890444">
                  <a:extLst>
                    <a:ext uri="{9D8B030D-6E8A-4147-A177-3AD203B41FA5}">
                      <a16:colId xmlns:a16="http://schemas.microsoft.com/office/drawing/2014/main" val="2018902773"/>
                    </a:ext>
                  </a:extLst>
                </a:gridCol>
                <a:gridCol w="2835668">
                  <a:extLst>
                    <a:ext uri="{9D8B030D-6E8A-4147-A177-3AD203B41FA5}">
                      <a16:colId xmlns:a16="http://schemas.microsoft.com/office/drawing/2014/main" val="3208890717"/>
                    </a:ext>
                  </a:extLst>
                </a:gridCol>
              </a:tblGrid>
              <a:tr h="357394">
                <a:tc rowSpan="5">
                  <a:txBody>
                    <a:bodyPr/>
                    <a:lstStyle/>
                    <a:p>
                      <a:endParaRPr kumimoji="1" lang="en-US" altLang="ja-JP" sz="2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r>
                        <a:rPr kumimoji="1" lang="ja-JP" altLang="en-US" sz="2000" dirty="0">
                          <a:solidFill>
                            <a:schemeClr val="tx1"/>
                          </a:solidFill>
                          <a:latin typeface="+mn-lt"/>
                        </a:rPr>
                        <a:t>行</a:t>
                      </a:r>
                      <a:endParaRPr kumimoji="1" lang="en-US" altLang="ja-JP" sz="2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r>
                        <a:rPr kumimoji="1" lang="ja-JP" altLang="en-US" sz="2000" dirty="0">
                          <a:solidFill>
                            <a:schemeClr val="tx1"/>
                          </a:solidFill>
                          <a:latin typeface="+mn-lt"/>
                        </a:rPr>
                        <a:t>　</a:t>
                      </a:r>
                      <a:endParaRPr kumimoji="1" lang="en-US" altLang="ja-JP" sz="2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r>
                        <a:rPr kumimoji="1" lang="ja-JP" altLang="en-US" sz="2000" dirty="0">
                          <a:solidFill>
                            <a:schemeClr val="tx1"/>
                          </a:solidFill>
                          <a:latin typeface="+mn-lt"/>
                        </a:rPr>
                        <a:t>政</a:t>
                      </a:r>
                      <a:endParaRPr kumimoji="1" lang="en-US" altLang="ja-JP" sz="2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endParaRPr kumimoji="1" lang="en-US" altLang="ja-JP" sz="2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r>
                        <a:rPr kumimoji="1" lang="ja-JP" altLang="en-US" sz="2000" dirty="0">
                          <a:solidFill>
                            <a:schemeClr val="tx1"/>
                          </a:solidFill>
                          <a:latin typeface="+mn-lt"/>
                        </a:rPr>
                        <a:t>等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2000" b="1" dirty="0">
                          <a:solidFill>
                            <a:schemeClr val="tx1"/>
                          </a:solidFill>
                          <a:latin typeface="+mn-lt"/>
                        </a:rPr>
                        <a:t>九州電力西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2000" b="1" dirty="0">
                          <a:solidFill>
                            <a:schemeClr val="tx1"/>
                          </a:solidFill>
                          <a:latin typeface="+mn-lt"/>
                        </a:rPr>
                        <a:t>0800-777-9434</a:t>
                      </a:r>
                      <a:endParaRPr kumimoji="1" lang="ja-JP" altLang="en-US" sz="20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58152183"/>
                  </a:ext>
                </a:extLst>
              </a:tr>
              <a:tr h="357394">
                <a:tc vMerge="1">
                  <a:txBody>
                    <a:bodyPr/>
                    <a:lstStyle/>
                    <a:p>
                      <a:endParaRPr kumimoji="1" lang="ja-JP" alt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000" b="1" dirty="0">
                          <a:latin typeface="+mn-lt"/>
                        </a:rPr>
                        <a:t>九州電力東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000" b="1" dirty="0">
                          <a:latin typeface="+mn-lt"/>
                        </a:rPr>
                        <a:t>0800-777-9435</a:t>
                      </a:r>
                      <a:endParaRPr kumimoji="1" lang="ja-JP" altLang="en-US" sz="2000" b="1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80267448"/>
                  </a:ext>
                </a:extLst>
              </a:tr>
              <a:tr h="357394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2000" b="1" dirty="0">
                          <a:latin typeface="+mn-lt"/>
                        </a:rPr>
                        <a:t>熊本市保健所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2000" b="1" dirty="0">
                          <a:solidFill>
                            <a:schemeClr val="tx1"/>
                          </a:solidFill>
                          <a:latin typeface="+mn-lt"/>
                        </a:rPr>
                        <a:t>096-364-3186</a:t>
                      </a:r>
                      <a:endParaRPr kumimoji="1" lang="ja-JP" altLang="en-US" sz="20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81240867"/>
                  </a:ext>
                </a:extLst>
              </a:tr>
              <a:tr h="357394">
                <a:tc vMerge="1">
                  <a:txBody>
                    <a:bodyPr/>
                    <a:lstStyle/>
                    <a:p>
                      <a:endParaRPr kumimoji="1" lang="ja-JP" altLang="en-US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2000" b="1" dirty="0">
                          <a:latin typeface="+mn-lt"/>
                        </a:rPr>
                        <a:t>消防署　</a:t>
                      </a:r>
                      <a:endParaRPr kumimoji="1" lang="en-US" altLang="ja-JP" sz="2000" b="1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2000" b="1" dirty="0">
                          <a:latin typeface="+mn-lt"/>
                        </a:rPr>
                        <a:t>119</a:t>
                      </a:r>
                      <a:endParaRPr kumimoji="1" lang="en-US" altLang="ja-JP" sz="20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07817642"/>
                  </a:ext>
                </a:extLst>
              </a:tr>
              <a:tr h="571452">
                <a:tc vMerge="1">
                  <a:txBody>
                    <a:bodyPr/>
                    <a:lstStyle/>
                    <a:p>
                      <a:endParaRPr kumimoji="1" lang="en-US" altLang="ja-JP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2000" b="1" dirty="0">
                          <a:latin typeface="+mn-lt"/>
                        </a:rPr>
                        <a:t>警察　</a:t>
                      </a:r>
                      <a:endParaRPr kumimoji="1" lang="en-US" altLang="ja-JP" sz="2000" b="1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2000" b="1" dirty="0">
                          <a:latin typeface="+mn-lt"/>
                        </a:rPr>
                        <a:t>110</a:t>
                      </a:r>
                      <a:endParaRPr kumimoji="1" lang="en-US" altLang="ja-JP" sz="20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333976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247192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765</TotalTime>
  <Words>71</Words>
  <Application>Microsoft Office PowerPoint</Application>
  <PresentationFormat>ワイド画面</PresentationFormat>
  <Paragraphs>41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福田　照美</dc:creator>
  <cp:lastModifiedBy>福田　照美</cp:lastModifiedBy>
  <cp:revision>108</cp:revision>
  <cp:lastPrinted>2022-11-25T04:56:09Z</cp:lastPrinted>
  <dcterms:created xsi:type="dcterms:W3CDTF">2022-11-18T00:33:15Z</dcterms:created>
  <dcterms:modified xsi:type="dcterms:W3CDTF">2023-03-15T06:19:02Z</dcterms:modified>
</cp:coreProperties>
</file>