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7" r:id="rId2"/>
  </p:sldIdLst>
  <p:sldSz cx="12192000" cy="6858000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CCECFF"/>
    <a:srgbClr val="F1DBED"/>
    <a:srgbClr val="CCFFFF"/>
    <a:srgbClr val="FFFFCC"/>
    <a:srgbClr val="FFCCFF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001" autoAdjust="0"/>
    <p:restoredTop sz="92568" autoAdjust="0"/>
  </p:normalViewPr>
  <p:slideViewPr>
    <p:cSldViewPr snapToGrid="0">
      <p:cViewPr varScale="1">
        <p:scale>
          <a:sx n="62" d="100"/>
          <a:sy n="62" d="100"/>
        </p:scale>
        <p:origin x="113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502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349" y="1"/>
            <a:ext cx="29502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7C79B4-D4E4-4916-A70A-257F48E18CDC}" type="datetimeFigureOut">
              <a:rPr kumimoji="1" lang="ja-JP" altLang="en-US" smtClean="0"/>
              <a:t>2023/3/23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198" y="4783138"/>
            <a:ext cx="5444806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4"/>
            <a:ext cx="29502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349" y="9440864"/>
            <a:ext cx="29502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A6E28D-2BD2-439C-A3FE-7930A8B6BB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526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A6E28D-2BD2-439C-A3FE-7930A8B6BB3A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3838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A36794E-0A97-4C56-A2E9-1B7DAF9AD7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17CA105-0D4B-41BD-869D-3F531C76FF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81F5A28-4301-4F02-A541-14C5425EC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A83C0-2581-434C-A3BC-B103C7DA4DD5}" type="datetimeFigureOut">
              <a:rPr kumimoji="1" lang="ja-JP" altLang="en-US" smtClean="0"/>
              <a:t>2023/3/23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82E0A85-0FA0-483D-9C40-E1F01C497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1F4F5CF-991C-45EF-83F5-688432F61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D290D-E65D-4E90-8896-344269294F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2620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8568CA7-A642-489C-B75C-DE706025A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FDD1AA2-D50B-45C8-91F4-242489906C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347FD4C-BC30-407F-B8EF-0385F35A3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A83C0-2581-434C-A3BC-B103C7DA4DD5}" type="datetimeFigureOut">
              <a:rPr kumimoji="1" lang="ja-JP" altLang="en-US" smtClean="0"/>
              <a:t>2023/3/23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A5D4681-C3BE-4AAC-8A20-BC4DED772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9878616-52FE-4307-AE03-C0000B215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D290D-E65D-4E90-8896-344269294F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8377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C31415AE-221F-40BF-B7C5-D66A65C7D3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415796E-18F2-40AD-A652-295AF335ED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0AC02D7-96A0-44A9-9201-90FA47030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A83C0-2581-434C-A3BC-B103C7DA4DD5}" type="datetimeFigureOut">
              <a:rPr kumimoji="1" lang="ja-JP" altLang="en-US" smtClean="0"/>
              <a:t>2023/3/23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3E781EE-47F7-473C-B2C1-FC1667128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6AED478-F2C6-424A-9942-5D28D9FC5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D290D-E65D-4E90-8896-344269294F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2996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50C0DA0-A0C9-4621-9C11-30512E557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8419001-43DF-46B4-B1FD-30D0130011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D47C68F-FC4D-4CE1-A76C-D32AEE4E7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A83C0-2581-434C-A3BC-B103C7DA4DD5}" type="datetimeFigureOut">
              <a:rPr kumimoji="1" lang="ja-JP" altLang="en-US" smtClean="0"/>
              <a:t>2023/3/23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4DE412A-B299-4464-AD1E-59F4E28D1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50D0C9B-B4B4-49CD-90DE-5392BD908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D290D-E65D-4E90-8896-344269294F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9991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25DE04B-4AC9-4C11-A2C0-013A28D6B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F8B1264-593C-438F-A8FD-5D1DB770BF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A0CBD3C-1CD8-42D0-B879-CB543B4E9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A83C0-2581-434C-A3BC-B103C7DA4DD5}" type="datetimeFigureOut">
              <a:rPr kumimoji="1" lang="ja-JP" altLang="en-US" smtClean="0"/>
              <a:t>2023/3/23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1A2EB66-8BC4-4E82-BBF9-CEA178456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778B41A-A818-4F08-8B8B-A00BCA4DD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D290D-E65D-4E90-8896-344269294F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0635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95EE748-BA99-4699-B06F-91C02EC40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BAE6689-0829-4108-991C-88A393AE20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FDF5E22-6481-4121-9059-F84E5A38D4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7135433-6EB6-4308-ACE9-4679481BB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A83C0-2581-434C-A3BC-B103C7DA4DD5}" type="datetimeFigureOut">
              <a:rPr kumimoji="1" lang="ja-JP" altLang="en-US" smtClean="0"/>
              <a:t>2023/3/23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D79EFCD-056D-4D99-A350-C8A17C534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1395350-304F-4659-B665-19A3221CA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D290D-E65D-4E90-8896-344269294F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7845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E426959-B80F-4B43-8FFF-9818CB21A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68083D8-17DA-4D11-A125-35331D6D97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1D221F9-4B36-4741-B13D-54BBA51CE8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04FB3302-669F-4B0A-8342-E68E4526FD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4FC24932-4339-441D-9D29-6AE0F1ACA1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C6310EC-4FB8-4CE5-8A3C-FBEF313AF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A83C0-2581-434C-A3BC-B103C7DA4DD5}" type="datetimeFigureOut">
              <a:rPr kumimoji="1" lang="ja-JP" altLang="en-US" smtClean="0"/>
              <a:t>2023/3/23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6947D4DA-F969-41D7-BBEA-2347C412A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F67B8DD5-12DF-44AF-9A27-9247CEFAF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D290D-E65D-4E90-8896-344269294F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7185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B4E4731-A6C1-42C5-B3A4-91490774F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53C30061-34DA-4DC6-8111-6D64E814B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A83C0-2581-434C-A3BC-B103C7DA4DD5}" type="datetimeFigureOut">
              <a:rPr kumimoji="1" lang="ja-JP" altLang="en-US" smtClean="0"/>
              <a:t>2023/3/23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D55E5CE-176B-44DA-B9FF-33F805FB6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3B970FE-40E2-4A06-AB75-29E301875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D290D-E65D-4E90-8896-344269294F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986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56AAC7C4-8371-48C0-A46E-40B1B6785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A83C0-2581-434C-A3BC-B103C7DA4DD5}" type="datetimeFigureOut">
              <a:rPr kumimoji="1" lang="ja-JP" altLang="en-US" smtClean="0"/>
              <a:t>2023/3/23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F2BF41-B8E4-4FB6-BD59-988FCA832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5653D5-0130-4825-8667-95EE38277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D290D-E65D-4E90-8896-344269294F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3040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F3860B1-76CE-40BC-9437-1F5F59FAF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2C213A6-583B-4D47-A6B6-7461AF8F0F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7F296D1-4F1E-46F2-A2ED-7F3DEC10C9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6E28467-B684-49C0-A011-1EAE86E98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A83C0-2581-434C-A3BC-B103C7DA4DD5}" type="datetimeFigureOut">
              <a:rPr kumimoji="1" lang="ja-JP" altLang="en-US" smtClean="0"/>
              <a:t>2023/3/23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E437CE7-C881-48EA-9072-DE29E0B32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4E0B3D2-C16C-49F3-AFDF-71F3DC8A4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D290D-E65D-4E90-8896-344269294F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2896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AC49C2E-1069-46E8-893F-2346BF754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16BB42EB-4AEC-425C-A34C-8D4FD7186D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2E58023-F5DB-4620-A2DA-46B91A0B86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8E21224-33E3-44A7-B0B4-4C4FB6684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A83C0-2581-434C-A3BC-B103C7DA4DD5}" type="datetimeFigureOut">
              <a:rPr kumimoji="1" lang="ja-JP" altLang="en-US" smtClean="0"/>
              <a:t>2023/3/23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46903E6-B1B9-475F-82E5-D2F9EF399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AE8167C-8C9E-414D-8E04-35C5A643F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D290D-E65D-4E90-8896-344269294F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0006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658A9C5F-E5A3-4939-BC43-14B57ED0B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15E6FE7-9342-448B-88D0-E7000A844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7B89C43-6DEF-4D4E-A146-0A1EB635FC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A83C0-2581-434C-A3BC-B103C7DA4DD5}" type="datetimeFigureOut">
              <a:rPr kumimoji="1" lang="ja-JP" altLang="en-US" smtClean="0"/>
              <a:t>2023/3/23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97988D1-F2E6-4959-87C2-0E897C0D54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B956BB2-8A75-4047-8E10-628C95504B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2D290D-E65D-4E90-8896-344269294F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2768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CEC3F3C-B3B3-4362-A462-68DE74E6DB71}"/>
              </a:ext>
            </a:extLst>
          </p:cNvPr>
          <p:cNvSpPr txBox="1"/>
          <p:nvPr/>
        </p:nvSpPr>
        <p:spPr>
          <a:xfrm>
            <a:off x="3216100" y="52067"/>
            <a:ext cx="5970093" cy="369332"/>
          </a:xfrm>
          <a:prstGeom prst="rect">
            <a:avLst/>
          </a:prstGeom>
          <a:solidFill>
            <a:schemeClr val="bg1"/>
          </a:solidFill>
          <a:ln w="25400"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熊本市難病患者・ご家族のための緊急時フローチャート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60DA3430-0FF9-4E84-8730-1D527A3FBE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983" t="28694" r="27442" b="55471"/>
          <a:stretch/>
        </p:blipFill>
        <p:spPr>
          <a:xfrm>
            <a:off x="9496941" y="5698433"/>
            <a:ext cx="2668496" cy="1134754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E1CC452F-B4B1-4371-A17B-E895A1B13BB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053" t="24905" r="50000" b="42306"/>
          <a:stretch/>
        </p:blipFill>
        <p:spPr>
          <a:xfrm>
            <a:off x="52051" y="5750221"/>
            <a:ext cx="1961939" cy="1090306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08B38BB-46AE-4625-B792-8B074B1CA54D}"/>
              </a:ext>
            </a:extLst>
          </p:cNvPr>
          <p:cNvSpPr txBox="1"/>
          <p:nvPr/>
        </p:nvSpPr>
        <p:spPr>
          <a:xfrm>
            <a:off x="42697" y="504042"/>
            <a:ext cx="2021313" cy="38161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地震・風水害</a:t>
            </a:r>
            <a:r>
              <a:rPr lang="ja-JP" altLang="en-US" b="1" dirty="0"/>
              <a:t>など</a:t>
            </a:r>
            <a:endParaRPr lang="en-US" altLang="ja-JP" b="1" dirty="0"/>
          </a:p>
        </p:txBody>
      </p:sp>
      <p:sp>
        <p:nvSpPr>
          <p:cNvPr id="14" name="爆発: 8 pt 13">
            <a:extLst>
              <a:ext uri="{FF2B5EF4-FFF2-40B4-BE49-F238E27FC236}">
                <a16:creationId xmlns:a16="http://schemas.microsoft.com/office/drawing/2014/main" id="{41C12B9A-2D52-4D44-AA87-CA78A5D39437}"/>
              </a:ext>
            </a:extLst>
          </p:cNvPr>
          <p:cNvSpPr/>
          <p:nvPr/>
        </p:nvSpPr>
        <p:spPr>
          <a:xfrm>
            <a:off x="125186" y="1289520"/>
            <a:ext cx="665153" cy="2082046"/>
          </a:xfrm>
          <a:prstGeom prst="irregularSeal1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B78F23D9-E8A9-41ED-B036-C29B6D971DB3}"/>
              </a:ext>
            </a:extLst>
          </p:cNvPr>
          <p:cNvSpPr/>
          <p:nvPr/>
        </p:nvSpPr>
        <p:spPr>
          <a:xfrm>
            <a:off x="59391" y="5766327"/>
            <a:ext cx="1954599" cy="177611"/>
          </a:xfrm>
          <a:prstGeom prst="rect">
            <a:avLst/>
          </a:pr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031B2D3C-7C13-47F5-9D85-40A60C562313}"/>
              </a:ext>
            </a:extLst>
          </p:cNvPr>
          <p:cNvSpPr/>
          <p:nvPr/>
        </p:nvSpPr>
        <p:spPr>
          <a:xfrm>
            <a:off x="36369" y="6312838"/>
            <a:ext cx="1977622" cy="528292"/>
          </a:xfrm>
          <a:prstGeom prst="rect">
            <a:avLst/>
          </a:pr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EAB6C6A1-663A-4CBA-86AC-6881AADC50FA}"/>
              </a:ext>
            </a:extLst>
          </p:cNvPr>
          <p:cNvSpPr txBox="1"/>
          <p:nvPr/>
        </p:nvSpPr>
        <p:spPr>
          <a:xfrm>
            <a:off x="260784" y="1907258"/>
            <a:ext cx="400110" cy="85115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400" b="1" dirty="0"/>
              <a:t>災害発生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0893B0A6-46AC-47A7-8476-9F77C0A7BF45}"/>
              </a:ext>
            </a:extLst>
          </p:cNvPr>
          <p:cNvSpPr txBox="1"/>
          <p:nvPr/>
        </p:nvSpPr>
        <p:spPr>
          <a:xfrm>
            <a:off x="761582" y="1496456"/>
            <a:ext cx="400110" cy="18833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eaVert" wrap="square" rtlCol="0">
            <a:spAutoFit/>
          </a:bodyPr>
          <a:lstStyle/>
          <a:p>
            <a:pPr algn="ctr"/>
            <a:r>
              <a:rPr kumimoji="1" lang="ja-JP" altLang="en-US" sz="1400" b="1" dirty="0"/>
              <a:t>同居家族等の状態</a:t>
            </a:r>
          </a:p>
        </p:txBody>
      </p:sp>
      <p:sp>
        <p:nvSpPr>
          <p:cNvPr id="23" name="矢印: 右 22">
            <a:extLst>
              <a:ext uri="{FF2B5EF4-FFF2-40B4-BE49-F238E27FC236}">
                <a16:creationId xmlns:a16="http://schemas.microsoft.com/office/drawing/2014/main" id="{3CD1989C-F24B-42D2-8C2B-FC5B3D29CE9A}"/>
              </a:ext>
            </a:extLst>
          </p:cNvPr>
          <p:cNvSpPr/>
          <p:nvPr/>
        </p:nvSpPr>
        <p:spPr>
          <a:xfrm>
            <a:off x="1196576" y="1981561"/>
            <a:ext cx="1147358" cy="256919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1406BC3D-C18E-4819-9C9D-20F0FBA88D4B}"/>
              </a:ext>
            </a:extLst>
          </p:cNvPr>
          <p:cNvSpPr txBox="1"/>
          <p:nvPr/>
        </p:nvSpPr>
        <p:spPr>
          <a:xfrm flipH="1">
            <a:off x="1523564" y="2496628"/>
            <a:ext cx="400110" cy="20527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eaVert" wrap="square" rtlCol="0">
            <a:spAutoFit/>
          </a:bodyPr>
          <a:lstStyle/>
          <a:p>
            <a:pPr algn="ctr"/>
            <a:r>
              <a:rPr kumimoji="1" lang="ja-JP" altLang="en-US" sz="1400" b="1" dirty="0"/>
              <a:t>患者の状態</a:t>
            </a:r>
          </a:p>
        </p:txBody>
      </p:sp>
      <p:sp>
        <p:nvSpPr>
          <p:cNvPr id="27" name="矢印: 右 26">
            <a:extLst>
              <a:ext uri="{FF2B5EF4-FFF2-40B4-BE49-F238E27FC236}">
                <a16:creationId xmlns:a16="http://schemas.microsoft.com/office/drawing/2014/main" id="{2C5014FF-F1BD-426E-8355-CC4271E7053F}"/>
              </a:ext>
            </a:extLst>
          </p:cNvPr>
          <p:cNvSpPr/>
          <p:nvPr/>
        </p:nvSpPr>
        <p:spPr>
          <a:xfrm>
            <a:off x="1951668" y="4174286"/>
            <a:ext cx="343319" cy="291594"/>
          </a:xfrm>
          <a:prstGeom prst="rightArrow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矢印: 右 27">
            <a:extLst>
              <a:ext uri="{FF2B5EF4-FFF2-40B4-BE49-F238E27FC236}">
                <a16:creationId xmlns:a16="http://schemas.microsoft.com/office/drawing/2014/main" id="{328EA3B7-75B2-4BF5-9103-7A6AA8295AEF}"/>
              </a:ext>
            </a:extLst>
          </p:cNvPr>
          <p:cNvSpPr/>
          <p:nvPr/>
        </p:nvSpPr>
        <p:spPr>
          <a:xfrm>
            <a:off x="1179366" y="2625108"/>
            <a:ext cx="329799" cy="291594"/>
          </a:xfrm>
          <a:prstGeom prst="rightArrow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1B1C2632-14BB-4676-8C39-E7BCFD3C78CC}"/>
              </a:ext>
            </a:extLst>
          </p:cNvPr>
          <p:cNvSpPr txBox="1"/>
          <p:nvPr/>
        </p:nvSpPr>
        <p:spPr>
          <a:xfrm>
            <a:off x="1113714" y="1199022"/>
            <a:ext cx="400110" cy="97243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400" b="1" dirty="0"/>
              <a:t>問題あり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C15461D5-6103-469D-922B-EB39ED7E1ED3}"/>
              </a:ext>
            </a:extLst>
          </p:cNvPr>
          <p:cNvSpPr txBox="1"/>
          <p:nvPr/>
        </p:nvSpPr>
        <p:spPr>
          <a:xfrm>
            <a:off x="1073212" y="2843181"/>
            <a:ext cx="400110" cy="86841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400" b="1" dirty="0"/>
              <a:t>問題なし</a:t>
            </a:r>
          </a:p>
        </p:txBody>
      </p:sp>
      <p:sp>
        <p:nvSpPr>
          <p:cNvPr id="33" name="矢印: 右 32">
            <a:extLst>
              <a:ext uri="{FF2B5EF4-FFF2-40B4-BE49-F238E27FC236}">
                <a16:creationId xmlns:a16="http://schemas.microsoft.com/office/drawing/2014/main" id="{8AA7C855-8A55-4FE9-B636-F3E2D1F8C83A}"/>
              </a:ext>
            </a:extLst>
          </p:cNvPr>
          <p:cNvSpPr/>
          <p:nvPr/>
        </p:nvSpPr>
        <p:spPr>
          <a:xfrm>
            <a:off x="1949978" y="3088182"/>
            <a:ext cx="343319" cy="291594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B4BF67A1-23F7-4177-9874-66EA7700343A}"/>
              </a:ext>
            </a:extLst>
          </p:cNvPr>
          <p:cNvSpPr txBox="1"/>
          <p:nvPr/>
        </p:nvSpPr>
        <p:spPr>
          <a:xfrm>
            <a:off x="1864034" y="3340927"/>
            <a:ext cx="400110" cy="83275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400" b="1" dirty="0"/>
              <a:t>問題あり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3161930C-343B-4B6C-AB87-19D8BD43F21D}"/>
              </a:ext>
            </a:extLst>
          </p:cNvPr>
          <p:cNvSpPr txBox="1"/>
          <p:nvPr/>
        </p:nvSpPr>
        <p:spPr>
          <a:xfrm>
            <a:off x="1842405" y="4388904"/>
            <a:ext cx="400110" cy="83275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400" b="1" dirty="0"/>
              <a:t>問題なし</a:t>
            </a: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EB72ED73-9658-41FF-8BC9-EECD1F585A55}"/>
              </a:ext>
            </a:extLst>
          </p:cNvPr>
          <p:cNvSpPr txBox="1"/>
          <p:nvPr/>
        </p:nvSpPr>
        <p:spPr>
          <a:xfrm>
            <a:off x="2324570" y="943423"/>
            <a:ext cx="31833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b="1" dirty="0">
                <a:solidFill>
                  <a:srgbClr val="FF0000"/>
                </a:solidFill>
              </a:rPr>
              <a:t>SOS</a:t>
            </a:r>
            <a:r>
              <a:rPr lang="ja-JP" altLang="en-US" sz="1600" b="1" dirty="0">
                <a:solidFill>
                  <a:srgbClr val="FF0000"/>
                </a:solidFill>
              </a:rPr>
              <a:t>発信不能で救援待ち</a:t>
            </a:r>
            <a:endParaRPr lang="en-US" altLang="ja-JP" sz="1600" b="1" dirty="0">
              <a:solidFill>
                <a:srgbClr val="FF0000"/>
              </a:solidFill>
            </a:endParaRPr>
          </a:p>
          <a:p>
            <a:r>
              <a:rPr lang="ja-JP" altLang="en-US" sz="1600" b="1" dirty="0">
                <a:solidFill>
                  <a:srgbClr val="FF0000"/>
                </a:solidFill>
              </a:rPr>
              <a:t>（患者の容態把握できない）</a:t>
            </a:r>
            <a:endParaRPr lang="en-US" altLang="ja-JP" sz="1600" dirty="0"/>
          </a:p>
          <a:p>
            <a:r>
              <a:rPr kumimoji="1" lang="ja-JP" altLang="en-US" sz="1200" dirty="0"/>
              <a:t>◎訪問看護ステーションが患者安否確認</a:t>
            </a:r>
            <a:endParaRPr kumimoji="1" lang="en-US" altLang="ja-JP" sz="1200" dirty="0"/>
          </a:p>
          <a:p>
            <a:r>
              <a:rPr lang="ja-JP" altLang="en-US" sz="1200" dirty="0"/>
              <a:t>◎ケアマネジャーが</a:t>
            </a:r>
            <a:r>
              <a:rPr kumimoji="1" lang="ja-JP" altLang="en-US" sz="1200" dirty="0"/>
              <a:t>患者安否確認</a:t>
            </a:r>
            <a:endParaRPr lang="en-US" altLang="ja-JP" sz="1200" dirty="0"/>
          </a:p>
          <a:p>
            <a:r>
              <a:rPr lang="ja-JP" altLang="en-US" sz="1200" dirty="0"/>
              <a:t>○民生委員が</a:t>
            </a:r>
            <a:r>
              <a:rPr kumimoji="1" lang="ja-JP" altLang="en-US" sz="1200" dirty="0"/>
              <a:t>患者安否確認</a:t>
            </a:r>
            <a:endParaRPr lang="en-US" altLang="ja-JP" sz="1200" dirty="0"/>
          </a:p>
          <a:p>
            <a:r>
              <a:rPr lang="ja-JP" altLang="en-US" sz="1200" dirty="0"/>
              <a:t>○防災委員が</a:t>
            </a:r>
            <a:r>
              <a:rPr kumimoji="1" lang="ja-JP" altLang="en-US" sz="1200" dirty="0"/>
              <a:t>患者安否確認</a:t>
            </a:r>
            <a:endParaRPr lang="en-US" altLang="ja-JP" sz="1200" dirty="0"/>
          </a:p>
        </p:txBody>
      </p:sp>
      <p:sp>
        <p:nvSpPr>
          <p:cNvPr id="41" name="吹き出し: 右矢印 40">
            <a:extLst>
              <a:ext uri="{FF2B5EF4-FFF2-40B4-BE49-F238E27FC236}">
                <a16:creationId xmlns:a16="http://schemas.microsoft.com/office/drawing/2014/main" id="{3D082D6F-5441-400D-978E-5A6673D33D7C}"/>
              </a:ext>
            </a:extLst>
          </p:cNvPr>
          <p:cNvSpPr/>
          <p:nvPr/>
        </p:nvSpPr>
        <p:spPr>
          <a:xfrm>
            <a:off x="2345891" y="865526"/>
            <a:ext cx="3644180" cy="1481549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2053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5CF8131E-D50F-4DDF-AE76-13A4D545D182}"/>
              </a:ext>
            </a:extLst>
          </p:cNvPr>
          <p:cNvSpPr txBox="1"/>
          <p:nvPr/>
        </p:nvSpPr>
        <p:spPr>
          <a:xfrm>
            <a:off x="2325566" y="2510759"/>
            <a:ext cx="3152543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1600" b="1" dirty="0">
                <a:solidFill>
                  <a:srgbClr val="FF0000"/>
                </a:solidFill>
              </a:rPr>
              <a:t>同居家族等が連絡（電話・</a:t>
            </a:r>
            <a:r>
              <a:rPr lang="en-US" altLang="ja-JP" sz="1600" b="1" dirty="0">
                <a:solidFill>
                  <a:srgbClr val="FF0000"/>
                </a:solidFill>
              </a:rPr>
              <a:t>SNS</a:t>
            </a:r>
            <a:r>
              <a:rPr lang="ja-JP" altLang="en-US" sz="1600" b="1" dirty="0">
                <a:solidFill>
                  <a:srgbClr val="FF0000"/>
                </a:solidFill>
              </a:rPr>
              <a:t>等）し自主避難</a:t>
            </a:r>
            <a:r>
              <a:rPr lang="en-US" altLang="ja-JP" sz="1600" b="1" dirty="0">
                <a:solidFill>
                  <a:srgbClr val="FF0000"/>
                </a:solidFill>
              </a:rPr>
              <a:t>or</a:t>
            </a:r>
            <a:r>
              <a:rPr lang="ja-JP" altLang="en-US" sz="1600" b="1" dirty="0">
                <a:solidFill>
                  <a:srgbClr val="FF0000"/>
                </a:solidFill>
              </a:rPr>
              <a:t>救援待ち</a:t>
            </a:r>
            <a:endParaRPr kumimoji="1" lang="en-US" altLang="ja-JP" sz="1600" dirty="0"/>
          </a:p>
          <a:p>
            <a:r>
              <a:rPr lang="ja-JP" altLang="en-US" sz="1200" dirty="0"/>
              <a:t>◎</a:t>
            </a:r>
            <a:r>
              <a:rPr kumimoji="1" lang="ja-JP" altLang="en-US" sz="1200" dirty="0"/>
              <a:t>家族</a:t>
            </a:r>
            <a:endParaRPr kumimoji="1" lang="en-US" altLang="ja-JP" sz="1200" dirty="0"/>
          </a:p>
          <a:p>
            <a:r>
              <a:rPr lang="ja-JP" altLang="en-US" sz="1200" dirty="0"/>
              <a:t>◎</a:t>
            </a:r>
            <a:r>
              <a:rPr kumimoji="1" lang="ja-JP" altLang="en-US" sz="1200" dirty="0"/>
              <a:t>訪問看護ステーション</a:t>
            </a:r>
            <a:endParaRPr kumimoji="1" lang="en-US" altLang="ja-JP" sz="1200" dirty="0"/>
          </a:p>
          <a:p>
            <a:r>
              <a:rPr lang="ja-JP" altLang="en-US" sz="1200" dirty="0"/>
              <a:t>◎ケアマネジャー</a:t>
            </a:r>
            <a:endParaRPr lang="en-US" altLang="ja-JP" sz="1200" dirty="0"/>
          </a:p>
          <a:p>
            <a:r>
              <a:rPr lang="ja-JP" altLang="en-US" sz="1200" dirty="0"/>
              <a:t>〇介護サービス事業所</a:t>
            </a:r>
            <a:endParaRPr lang="en-US" altLang="ja-JP" sz="1200" dirty="0"/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73B3F9A4-C5F9-4944-88B2-9FCFDFD5719D}"/>
              </a:ext>
            </a:extLst>
          </p:cNvPr>
          <p:cNvSpPr txBox="1"/>
          <p:nvPr/>
        </p:nvSpPr>
        <p:spPr>
          <a:xfrm>
            <a:off x="2282987" y="4043856"/>
            <a:ext cx="30926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>
                <a:solidFill>
                  <a:srgbClr val="0000CC"/>
                </a:solidFill>
              </a:rPr>
              <a:t>同居家族等が連絡（電話・</a:t>
            </a:r>
            <a:r>
              <a:rPr lang="en-US" altLang="ja-JP" sz="1600" b="1" dirty="0">
                <a:solidFill>
                  <a:srgbClr val="0000CC"/>
                </a:solidFill>
              </a:rPr>
              <a:t>SNS</a:t>
            </a:r>
            <a:r>
              <a:rPr lang="ja-JP" altLang="en-US" sz="1600" b="1" dirty="0">
                <a:solidFill>
                  <a:srgbClr val="0000CC"/>
                </a:solidFill>
              </a:rPr>
              <a:t>等）し自主避難</a:t>
            </a:r>
            <a:r>
              <a:rPr lang="en-US" altLang="ja-JP" sz="1600" b="1" dirty="0">
                <a:solidFill>
                  <a:srgbClr val="0000CC"/>
                </a:solidFill>
              </a:rPr>
              <a:t>or</a:t>
            </a:r>
            <a:r>
              <a:rPr lang="ja-JP" altLang="en-US" sz="1600" b="1" dirty="0">
                <a:solidFill>
                  <a:srgbClr val="0000CC"/>
                </a:solidFill>
              </a:rPr>
              <a:t>自宅待機</a:t>
            </a:r>
            <a:endParaRPr kumimoji="1" lang="en-US" altLang="ja-JP" sz="1600" dirty="0"/>
          </a:p>
          <a:p>
            <a:r>
              <a:rPr lang="ja-JP" altLang="en-US" sz="1200" dirty="0"/>
              <a:t>◎</a:t>
            </a:r>
            <a:r>
              <a:rPr kumimoji="1" lang="ja-JP" altLang="en-US" sz="1200" dirty="0"/>
              <a:t>家族</a:t>
            </a:r>
            <a:endParaRPr kumimoji="1" lang="en-US" altLang="ja-JP" sz="1200" dirty="0"/>
          </a:p>
          <a:p>
            <a:r>
              <a:rPr lang="ja-JP" altLang="en-US" sz="1200" dirty="0"/>
              <a:t>◎</a:t>
            </a:r>
            <a:r>
              <a:rPr kumimoji="1" lang="ja-JP" altLang="en-US" sz="1200" dirty="0"/>
              <a:t>訪問看護ステーション</a:t>
            </a:r>
            <a:endParaRPr kumimoji="1" lang="en-US" altLang="ja-JP" sz="1200" dirty="0"/>
          </a:p>
          <a:p>
            <a:r>
              <a:rPr lang="ja-JP" altLang="en-US" sz="1200" dirty="0"/>
              <a:t>◎ケアマネジャー</a:t>
            </a:r>
            <a:endParaRPr lang="en-US" altLang="ja-JP" sz="1200" dirty="0"/>
          </a:p>
          <a:p>
            <a:r>
              <a:rPr lang="ja-JP" altLang="en-US" sz="1200" dirty="0"/>
              <a:t>〇介護サービス事業所</a:t>
            </a:r>
            <a:endParaRPr lang="en-US" altLang="ja-JP" sz="1200" dirty="0"/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8D765D4A-EE69-4217-B4E5-07D8BBFCFEDD}"/>
              </a:ext>
            </a:extLst>
          </p:cNvPr>
          <p:cNvSpPr txBox="1"/>
          <p:nvPr/>
        </p:nvSpPr>
        <p:spPr>
          <a:xfrm>
            <a:off x="1415736" y="5436856"/>
            <a:ext cx="1449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solidFill>
                  <a:srgbClr val="FF0000"/>
                </a:solidFill>
              </a:rPr>
              <a:t>緊急時連絡先</a:t>
            </a:r>
          </a:p>
        </p:txBody>
      </p:sp>
      <p:pic>
        <p:nvPicPr>
          <p:cNvPr id="59" name="図 58">
            <a:extLst>
              <a:ext uri="{FF2B5EF4-FFF2-40B4-BE49-F238E27FC236}">
                <a16:creationId xmlns:a16="http://schemas.microsoft.com/office/drawing/2014/main" id="{75430E83-7D6D-41DC-9A73-2FE21ECC99D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0610" t="31551" r="46541" b="54084"/>
          <a:stretch/>
        </p:blipFill>
        <p:spPr>
          <a:xfrm>
            <a:off x="2049435" y="5718321"/>
            <a:ext cx="2333333" cy="1114866"/>
          </a:xfrm>
          <a:prstGeom prst="rect">
            <a:avLst/>
          </a:prstGeom>
        </p:spPr>
      </p:pic>
      <p:sp>
        <p:nvSpPr>
          <p:cNvPr id="34" name="矢印: 右 33">
            <a:extLst>
              <a:ext uri="{FF2B5EF4-FFF2-40B4-BE49-F238E27FC236}">
                <a16:creationId xmlns:a16="http://schemas.microsoft.com/office/drawing/2014/main" id="{F82E5ECE-A6AF-4141-B544-DE6D06336280}"/>
              </a:ext>
            </a:extLst>
          </p:cNvPr>
          <p:cNvSpPr/>
          <p:nvPr/>
        </p:nvSpPr>
        <p:spPr>
          <a:xfrm>
            <a:off x="6065520" y="1564385"/>
            <a:ext cx="5259716" cy="302239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94A9015A-C099-47BC-8C9E-CCB76F8496EB}"/>
              </a:ext>
            </a:extLst>
          </p:cNvPr>
          <p:cNvSpPr txBox="1"/>
          <p:nvPr/>
        </p:nvSpPr>
        <p:spPr>
          <a:xfrm flipH="1">
            <a:off x="11585801" y="872265"/>
            <a:ext cx="461665" cy="96265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b="1" dirty="0"/>
              <a:t>避　難</a:t>
            </a:r>
          </a:p>
        </p:txBody>
      </p:sp>
      <p:sp>
        <p:nvSpPr>
          <p:cNvPr id="80" name="楕円 79">
            <a:extLst>
              <a:ext uri="{FF2B5EF4-FFF2-40B4-BE49-F238E27FC236}">
                <a16:creationId xmlns:a16="http://schemas.microsoft.com/office/drawing/2014/main" id="{4855D8BA-3ED7-48FA-BD2A-1121AC75A1DC}"/>
              </a:ext>
            </a:extLst>
          </p:cNvPr>
          <p:cNvSpPr/>
          <p:nvPr/>
        </p:nvSpPr>
        <p:spPr>
          <a:xfrm>
            <a:off x="11629133" y="4140600"/>
            <a:ext cx="515353" cy="1390985"/>
          </a:xfrm>
          <a:prstGeom prst="ellipse">
            <a:avLst/>
          </a:prstGeom>
          <a:noFill/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楕円 80">
            <a:extLst>
              <a:ext uri="{FF2B5EF4-FFF2-40B4-BE49-F238E27FC236}">
                <a16:creationId xmlns:a16="http://schemas.microsoft.com/office/drawing/2014/main" id="{08B28EA8-6B05-4864-BB82-5DF57C03F331}"/>
              </a:ext>
            </a:extLst>
          </p:cNvPr>
          <p:cNvSpPr/>
          <p:nvPr/>
        </p:nvSpPr>
        <p:spPr>
          <a:xfrm>
            <a:off x="11567513" y="671108"/>
            <a:ext cx="550608" cy="111359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テキスト ボックス 81">
            <a:extLst>
              <a:ext uri="{FF2B5EF4-FFF2-40B4-BE49-F238E27FC236}">
                <a16:creationId xmlns:a16="http://schemas.microsoft.com/office/drawing/2014/main" id="{F3DB413C-8D99-4048-B23B-898F693ACBE2}"/>
              </a:ext>
            </a:extLst>
          </p:cNvPr>
          <p:cNvSpPr txBox="1"/>
          <p:nvPr/>
        </p:nvSpPr>
        <p:spPr>
          <a:xfrm>
            <a:off x="11476135" y="2137635"/>
            <a:ext cx="738664" cy="201664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b="1" dirty="0">
                <a:solidFill>
                  <a:srgbClr val="FF0000"/>
                </a:solidFill>
              </a:rPr>
              <a:t>医療機関</a:t>
            </a:r>
            <a:endParaRPr kumimoji="1" lang="en-US" altLang="ja-JP" b="1" dirty="0">
              <a:solidFill>
                <a:srgbClr val="FF0000"/>
              </a:solidFill>
            </a:endParaRPr>
          </a:p>
          <a:p>
            <a:r>
              <a:rPr lang="ja-JP" altLang="en-US" b="1" dirty="0">
                <a:solidFill>
                  <a:srgbClr val="FF0000"/>
                </a:solidFill>
              </a:rPr>
              <a:t>福祉避難所</a:t>
            </a:r>
            <a:endParaRPr lang="en-US" altLang="ja-JP" b="1" dirty="0">
              <a:solidFill>
                <a:srgbClr val="FF0000"/>
              </a:solidFill>
            </a:endParaRPr>
          </a:p>
        </p:txBody>
      </p:sp>
      <p:sp>
        <p:nvSpPr>
          <p:cNvPr id="83" name="左中かっこ 82">
            <a:extLst>
              <a:ext uri="{FF2B5EF4-FFF2-40B4-BE49-F238E27FC236}">
                <a16:creationId xmlns:a16="http://schemas.microsoft.com/office/drawing/2014/main" id="{23EE6D2A-C40E-45FE-B92E-8817105512B2}"/>
              </a:ext>
            </a:extLst>
          </p:cNvPr>
          <p:cNvSpPr/>
          <p:nvPr/>
        </p:nvSpPr>
        <p:spPr>
          <a:xfrm rot="5400000">
            <a:off x="11734493" y="1759091"/>
            <a:ext cx="265889" cy="608147"/>
          </a:xfrm>
          <a:prstGeom prst="leftBrace">
            <a:avLst>
              <a:gd name="adj1" fmla="val 8333"/>
              <a:gd name="adj2" fmla="val 50934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テキスト ボックス 83">
            <a:extLst>
              <a:ext uri="{FF2B5EF4-FFF2-40B4-BE49-F238E27FC236}">
                <a16:creationId xmlns:a16="http://schemas.microsoft.com/office/drawing/2014/main" id="{2FB74628-5E1D-4CCA-89A2-46BF0A54BB4B}"/>
              </a:ext>
            </a:extLst>
          </p:cNvPr>
          <p:cNvSpPr txBox="1"/>
          <p:nvPr/>
        </p:nvSpPr>
        <p:spPr>
          <a:xfrm>
            <a:off x="5705856" y="3874621"/>
            <a:ext cx="553998" cy="1792506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vert="eaVert" wrap="square" rtlCol="0">
            <a:spAutoFit/>
          </a:bodyPr>
          <a:lstStyle/>
          <a:p>
            <a:r>
              <a:rPr kumimoji="1" lang="ja-JP" altLang="en-US" sz="1200" b="1" dirty="0"/>
              <a:t>医療機器（人工呼吸器</a:t>
            </a:r>
            <a:r>
              <a:rPr lang="ja-JP" altLang="en-US" sz="1200" b="1" dirty="0"/>
              <a:t>・</a:t>
            </a:r>
            <a:r>
              <a:rPr kumimoji="1" lang="ja-JP" altLang="en-US" sz="1200" b="1" dirty="0"/>
              <a:t>吸引器等）の異常は？</a:t>
            </a:r>
            <a:endParaRPr kumimoji="1" lang="en-US" altLang="ja-JP" sz="1200" b="1" dirty="0">
              <a:solidFill>
                <a:srgbClr val="FF0000"/>
              </a:solidFill>
            </a:endParaRPr>
          </a:p>
        </p:txBody>
      </p:sp>
      <p:sp>
        <p:nvSpPr>
          <p:cNvPr id="85" name="テキスト ボックス 84">
            <a:extLst>
              <a:ext uri="{FF2B5EF4-FFF2-40B4-BE49-F238E27FC236}">
                <a16:creationId xmlns:a16="http://schemas.microsoft.com/office/drawing/2014/main" id="{717A63AC-4D82-4FF9-8548-37DE7998C987}"/>
              </a:ext>
            </a:extLst>
          </p:cNvPr>
          <p:cNvSpPr txBox="1"/>
          <p:nvPr/>
        </p:nvSpPr>
        <p:spPr>
          <a:xfrm>
            <a:off x="6861279" y="3221072"/>
            <a:ext cx="738664" cy="193483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vert="eaVert" wrap="square" rtlCol="0">
            <a:spAutoFit/>
          </a:bodyPr>
          <a:lstStyle/>
          <a:p>
            <a:r>
              <a:rPr kumimoji="1" lang="ja-JP" altLang="en-US" sz="1200" b="1" dirty="0"/>
              <a:t>代わりの医療機器</a:t>
            </a:r>
            <a:endParaRPr kumimoji="1" lang="en-US" altLang="ja-JP" sz="1200" b="1" dirty="0"/>
          </a:p>
          <a:p>
            <a:r>
              <a:rPr kumimoji="1" lang="ja-JP" altLang="en-US" sz="1200" b="1" dirty="0"/>
              <a:t>（人工呼吸器</a:t>
            </a:r>
            <a:r>
              <a:rPr lang="ja-JP" altLang="en-US" sz="1200" b="1" dirty="0"/>
              <a:t>・</a:t>
            </a:r>
            <a:r>
              <a:rPr kumimoji="1" lang="ja-JP" altLang="en-US" sz="1200" b="1" dirty="0"/>
              <a:t>吸引器等）の準備は？</a:t>
            </a:r>
          </a:p>
        </p:txBody>
      </p:sp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D9E2C290-B3E3-4307-AF0E-74076EE38C12}"/>
              </a:ext>
            </a:extLst>
          </p:cNvPr>
          <p:cNvSpPr txBox="1"/>
          <p:nvPr/>
        </p:nvSpPr>
        <p:spPr>
          <a:xfrm>
            <a:off x="8141983" y="3587707"/>
            <a:ext cx="369332" cy="208209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vert="eaVert" wrap="square" rtlCol="0">
            <a:spAutoFit/>
          </a:bodyPr>
          <a:lstStyle/>
          <a:p>
            <a:pPr algn="ctr"/>
            <a:r>
              <a:rPr kumimoji="1" lang="ja-JP" altLang="en-US" sz="1200" b="1" dirty="0"/>
              <a:t>ライフライン</a:t>
            </a:r>
            <a:r>
              <a:rPr kumimoji="1" lang="ja-JP" altLang="en-US" sz="1200" b="1" dirty="0">
                <a:solidFill>
                  <a:srgbClr val="FF0000"/>
                </a:solidFill>
              </a:rPr>
              <a:t>電気</a:t>
            </a:r>
            <a:r>
              <a:rPr kumimoji="1" lang="ja-JP" altLang="en-US" sz="1200" b="1" dirty="0"/>
              <a:t>の被害は？</a:t>
            </a:r>
          </a:p>
        </p:txBody>
      </p:sp>
      <p:sp>
        <p:nvSpPr>
          <p:cNvPr id="87" name="テキスト ボックス 86">
            <a:extLst>
              <a:ext uri="{FF2B5EF4-FFF2-40B4-BE49-F238E27FC236}">
                <a16:creationId xmlns:a16="http://schemas.microsoft.com/office/drawing/2014/main" id="{62834DBE-A6C1-463E-B051-B08F505C4CF4}"/>
              </a:ext>
            </a:extLst>
          </p:cNvPr>
          <p:cNvSpPr txBox="1"/>
          <p:nvPr/>
        </p:nvSpPr>
        <p:spPr>
          <a:xfrm>
            <a:off x="9017554" y="4386309"/>
            <a:ext cx="738664" cy="129474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vert="eaVert" wrap="square" rtlCol="0">
            <a:spAutoFit/>
          </a:bodyPr>
          <a:lstStyle/>
          <a:p>
            <a:pPr algn="ctr"/>
            <a:r>
              <a:rPr kumimoji="1" lang="ja-JP" altLang="en-US" sz="1200" b="1" dirty="0"/>
              <a:t>ライフライン</a:t>
            </a:r>
            <a:endParaRPr kumimoji="1" lang="en-US" altLang="ja-JP" sz="1200" b="1" dirty="0"/>
          </a:p>
          <a:p>
            <a:pPr algn="ctr"/>
            <a:r>
              <a:rPr kumimoji="1" lang="ja-JP" altLang="en-US" sz="1200" b="1" dirty="0"/>
              <a:t>（ガス、</a:t>
            </a:r>
            <a:r>
              <a:rPr kumimoji="1" lang="ja-JP" altLang="en-US" sz="1200" b="1" dirty="0">
                <a:solidFill>
                  <a:srgbClr val="FF0000"/>
                </a:solidFill>
              </a:rPr>
              <a:t>水道</a:t>
            </a:r>
            <a:r>
              <a:rPr kumimoji="1" lang="ja-JP" altLang="en-US" sz="1200" b="1" dirty="0"/>
              <a:t>）の被害は？</a:t>
            </a:r>
          </a:p>
        </p:txBody>
      </p:sp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B7F726A6-D071-4CFA-A0A6-2F6B93B2B0FD}"/>
              </a:ext>
            </a:extLst>
          </p:cNvPr>
          <p:cNvSpPr txBox="1"/>
          <p:nvPr/>
        </p:nvSpPr>
        <p:spPr>
          <a:xfrm>
            <a:off x="10106321" y="2471264"/>
            <a:ext cx="738664" cy="225536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vert="eaVert" wrap="square" rtlCol="0">
            <a:spAutoFit/>
          </a:bodyPr>
          <a:lstStyle/>
          <a:p>
            <a:r>
              <a:rPr kumimoji="1" lang="ja-JP" altLang="en-US" sz="1200" b="1" dirty="0"/>
              <a:t>ライフライン復旧の目途がわかり、復旧まで予備の医療機器や補助電源等で対応可能か？</a:t>
            </a:r>
          </a:p>
        </p:txBody>
      </p:sp>
      <p:sp>
        <p:nvSpPr>
          <p:cNvPr id="89" name="矢印: 右 88">
            <a:extLst>
              <a:ext uri="{FF2B5EF4-FFF2-40B4-BE49-F238E27FC236}">
                <a16:creationId xmlns:a16="http://schemas.microsoft.com/office/drawing/2014/main" id="{F9E929B8-6683-42D4-B0A4-0780BC49E0D9}"/>
              </a:ext>
            </a:extLst>
          </p:cNvPr>
          <p:cNvSpPr/>
          <p:nvPr/>
        </p:nvSpPr>
        <p:spPr>
          <a:xfrm>
            <a:off x="6252115" y="4292475"/>
            <a:ext cx="595990" cy="256861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テキスト ボックス 89">
            <a:extLst>
              <a:ext uri="{FF2B5EF4-FFF2-40B4-BE49-F238E27FC236}">
                <a16:creationId xmlns:a16="http://schemas.microsoft.com/office/drawing/2014/main" id="{D8F93E96-2F4D-4FCE-8124-5909A7FAA803}"/>
              </a:ext>
            </a:extLst>
          </p:cNvPr>
          <p:cNvSpPr txBox="1"/>
          <p:nvPr/>
        </p:nvSpPr>
        <p:spPr>
          <a:xfrm>
            <a:off x="7242583" y="2945808"/>
            <a:ext cx="907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/>
              <a:t>できない</a:t>
            </a:r>
          </a:p>
        </p:txBody>
      </p:sp>
      <p:sp>
        <p:nvSpPr>
          <p:cNvPr id="91" name="矢印: 右 90">
            <a:extLst>
              <a:ext uri="{FF2B5EF4-FFF2-40B4-BE49-F238E27FC236}">
                <a16:creationId xmlns:a16="http://schemas.microsoft.com/office/drawing/2014/main" id="{6840444F-A1E6-48B9-A8B4-52819CC02BFD}"/>
              </a:ext>
            </a:extLst>
          </p:cNvPr>
          <p:cNvSpPr/>
          <p:nvPr/>
        </p:nvSpPr>
        <p:spPr>
          <a:xfrm rot="16200000">
            <a:off x="7093976" y="2934539"/>
            <a:ext cx="275978" cy="261892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" name="テキスト ボックス 91">
            <a:extLst>
              <a:ext uri="{FF2B5EF4-FFF2-40B4-BE49-F238E27FC236}">
                <a16:creationId xmlns:a16="http://schemas.microsoft.com/office/drawing/2014/main" id="{E231B25F-642B-4940-BB9E-16CB393474E7}"/>
              </a:ext>
            </a:extLst>
          </p:cNvPr>
          <p:cNvSpPr txBox="1"/>
          <p:nvPr/>
        </p:nvSpPr>
        <p:spPr>
          <a:xfrm>
            <a:off x="6276890" y="4504289"/>
            <a:ext cx="6654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/>
              <a:t>あり</a:t>
            </a:r>
          </a:p>
        </p:txBody>
      </p:sp>
      <p:sp>
        <p:nvSpPr>
          <p:cNvPr id="93" name="矢印: 右 92">
            <a:extLst>
              <a:ext uri="{FF2B5EF4-FFF2-40B4-BE49-F238E27FC236}">
                <a16:creationId xmlns:a16="http://schemas.microsoft.com/office/drawing/2014/main" id="{A265B1BF-527D-4B1E-B877-C1C7A05D1C64}"/>
              </a:ext>
            </a:extLst>
          </p:cNvPr>
          <p:cNvSpPr/>
          <p:nvPr/>
        </p:nvSpPr>
        <p:spPr>
          <a:xfrm>
            <a:off x="6295369" y="5165846"/>
            <a:ext cx="1850955" cy="222604"/>
          </a:xfrm>
          <a:prstGeom prst="rightArrow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矢印: 右 93">
            <a:extLst>
              <a:ext uri="{FF2B5EF4-FFF2-40B4-BE49-F238E27FC236}">
                <a16:creationId xmlns:a16="http://schemas.microsoft.com/office/drawing/2014/main" id="{C3B52D0C-6D7A-427E-B855-D10C768F8D53}"/>
              </a:ext>
            </a:extLst>
          </p:cNvPr>
          <p:cNvSpPr/>
          <p:nvPr/>
        </p:nvSpPr>
        <p:spPr>
          <a:xfrm>
            <a:off x="8538115" y="5182300"/>
            <a:ext cx="479440" cy="206150"/>
          </a:xfrm>
          <a:prstGeom prst="rightArrow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6EE1E394-BA84-47AC-A9C0-8113D64EA405}"/>
              </a:ext>
            </a:extLst>
          </p:cNvPr>
          <p:cNvSpPr txBox="1"/>
          <p:nvPr/>
        </p:nvSpPr>
        <p:spPr>
          <a:xfrm>
            <a:off x="8520774" y="5316372"/>
            <a:ext cx="6654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/>
              <a:t>なし</a:t>
            </a:r>
          </a:p>
        </p:txBody>
      </p:sp>
      <p:sp>
        <p:nvSpPr>
          <p:cNvPr id="96" name="矢印: 右 95">
            <a:extLst>
              <a:ext uri="{FF2B5EF4-FFF2-40B4-BE49-F238E27FC236}">
                <a16:creationId xmlns:a16="http://schemas.microsoft.com/office/drawing/2014/main" id="{47A3EEC3-6E8B-4C8A-A22E-0F471F696AEA}"/>
              </a:ext>
            </a:extLst>
          </p:cNvPr>
          <p:cNvSpPr/>
          <p:nvPr/>
        </p:nvSpPr>
        <p:spPr>
          <a:xfrm>
            <a:off x="8518234" y="4021520"/>
            <a:ext cx="1583106" cy="233673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テキスト ボックス 96">
            <a:extLst>
              <a:ext uri="{FF2B5EF4-FFF2-40B4-BE49-F238E27FC236}">
                <a16:creationId xmlns:a16="http://schemas.microsoft.com/office/drawing/2014/main" id="{74C17C1B-84A2-41AA-8163-2144DC8176B2}"/>
              </a:ext>
            </a:extLst>
          </p:cNvPr>
          <p:cNvSpPr txBox="1"/>
          <p:nvPr/>
        </p:nvSpPr>
        <p:spPr>
          <a:xfrm>
            <a:off x="8470026" y="4241559"/>
            <a:ext cx="6654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/>
              <a:t>あり</a:t>
            </a:r>
          </a:p>
        </p:txBody>
      </p:sp>
      <p:sp>
        <p:nvSpPr>
          <p:cNvPr id="98" name="テキスト ボックス 97">
            <a:extLst>
              <a:ext uri="{FF2B5EF4-FFF2-40B4-BE49-F238E27FC236}">
                <a16:creationId xmlns:a16="http://schemas.microsoft.com/office/drawing/2014/main" id="{D7534DB4-B0DC-404F-BBE8-7F84C9EBAD0E}"/>
              </a:ext>
            </a:extLst>
          </p:cNvPr>
          <p:cNvSpPr txBox="1"/>
          <p:nvPr/>
        </p:nvSpPr>
        <p:spPr>
          <a:xfrm>
            <a:off x="10759109" y="4157935"/>
            <a:ext cx="8009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/>
              <a:t>できる</a:t>
            </a:r>
          </a:p>
        </p:txBody>
      </p:sp>
      <p:sp>
        <p:nvSpPr>
          <p:cNvPr id="99" name="矢印: 右 98">
            <a:extLst>
              <a:ext uri="{FF2B5EF4-FFF2-40B4-BE49-F238E27FC236}">
                <a16:creationId xmlns:a16="http://schemas.microsoft.com/office/drawing/2014/main" id="{89240D61-9829-43F5-8E74-8ADB3C597545}"/>
              </a:ext>
            </a:extLst>
          </p:cNvPr>
          <p:cNvSpPr/>
          <p:nvPr/>
        </p:nvSpPr>
        <p:spPr>
          <a:xfrm rot="19083487">
            <a:off x="10747482" y="2882805"/>
            <a:ext cx="923352" cy="180223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テキスト ボックス 99">
            <a:extLst>
              <a:ext uri="{FF2B5EF4-FFF2-40B4-BE49-F238E27FC236}">
                <a16:creationId xmlns:a16="http://schemas.microsoft.com/office/drawing/2014/main" id="{AAAE1281-BA41-43B9-9467-FA53D71FD492}"/>
              </a:ext>
            </a:extLst>
          </p:cNvPr>
          <p:cNvSpPr txBox="1"/>
          <p:nvPr/>
        </p:nvSpPr>
        <p:spPr>
          <a:xfrm rot="19022364">
            <a:off x="10694155" y="2497638"/>
            <a:ext cx="9151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/>
              <a:t>できない</a:t>
            </a:r>
          </a:p>
        </p:txBody>
      </p:sp>
      <p:sp>
        <p:nvSpPr>
          <p:cNvPr id="101" name="矢印: 右 100">
            <a:extLst>
              <a:ext uri="{FF2B5EF4-FFF2-40B4-BE49-F238E27FC236}">
                <a16:creationId xmlns:a16="http://schemas.microsoft.com/office/drawing/2014/main" id="{87DE9CA6-D8C5-4300-8B20-A036FF733D52}"/>
              </a:ext>
            </a:extLst>
          </p:cNvPr>
          <p:cNvSpPr/>
          <p:nvPr/>
        </p:nvSpPr>
        <p:spPr>
          <a:xfrm>
            <a:off x="9774908" y="5478626"/>
            <a:ext cx="2028166" cy="199798"/>
          </a:xfrm>
          <a:prstGeom prst="rightArrow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" name="テキスト ボックス 101">
            <a:extLst>
              <a:ext uri="{FF2B5EF4-FFF2-40B4-BE49-F238E27FC236}">
                <a16:creationId xmlns:a16="http://schemas.microsoft.com/office/drawing/2014/main" id="{4EA4C074-1DEF-439A-BC62-6750DF70E481}"/>
              </a:ext>
            </a:extLst>
          </p:cNvPr>
          <p:cNvSpPr txBox="1"/>
          <p:nvPr/>
        </p:nvSpPr>
        <p:spPr>
          <a:xfrm>
            <a:off x="9687076" y="4839933"/>
            <a:ext cx="6654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/>
              <a:t>あり</a:t>
            </a:r>
          </a:p>
        </p:txBody>
      </p:sp>
      <p:sp>
        <p:nvSpPr>
          <p:cNvPr id="103" name="テキスト ボックス 102">
            <a:extLst>
              <a:ext uri="{FF2B5EF4-FFF2-40B4-BE49-F238E27FC236}">
                <a16:creationId xmlns:a16="http://schemas.microsoft.com/office/drawing/2014/main" id="{80ED79A4-C194-4C08-9304-FC2DA6697D7C}"/>
              </a:ext>
            </a:extLst>
          </p:cNvPr>
          <p:cNvSpPr txBox="1"/>
          <p:nvPr/>
        </p:nvSpPr>
        <p:spPr>
          <a:xfrm>
            <a:off x="9680986" y="5290427"/>
            <a:ext cx="6654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/>
              <a:t>なし</a:t>
            </a:r>
          </a:p>
        </p:txBody>
      </p:sp>
      <p:sp>
        <p:nvSpPr>
          <p:cNvPr id="104" name="矢印: 右 103">
            <a:extLst>
              <a:ext uri="{FF2B5EF4-FFF2-40B4-BE49-F238E27FC236}">
                <a16:creationId xmlns:a16="http://schemas.microsoft.com/office/drawing/2014/main" id="{9D5A3792-88CC-4526-BD00-FA81E61E382E}"/>
              </a:ext>
            </a:extLst>
          </p:cNvPr>
          <p:cNvSpPr/>
          <p:nvPr/>
        </p:nvSpPr>
        <p:spPr>
          <a:xfrm>
            <a:off x="10812707" y="5289892"/>
            <a:ext cx="903043" cy="199334"/>
          </a:xfrm>
          <a:prstGeom prst="rightArrow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" name="テキスト ボックス 104">
            <a:extLst>
              <a:ext uri="{FF2B5EF4-FFF2-40B4-BE49-F238E27FC236}">
                <a16:creationId xmlns:a16="http://schemas.microsoft.com/office/drawing/2014/main" id="{A698C531-A8B6-4984-AB18-95F7FB65A1BC}"/>
              </a:ext>
            </a:extLst>
          </p:cNvPr>
          <p:cNvSpPr txBox="1"/>
          <p:nvPr/>
        </p:nvSpPr>
        <p:spPr>
          <a:xfrm>
            <a:off x="10761282" y="5103404"/>
            <a:ext cx="6654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/>
              <a:t>あり</a:t>
            </a:r>
          </a:p>
        </p:txBody>
      </p:sp>
      <p:sp>
        <p:nvSpPr>
          <p:cNvPr id="106" name="テキスト ボックス 105">
            <a:extLst>
              <a:ext uri="{FF2B5EF4-FFF2-40B4-BE49-F238E27FC236}">
                <a16:creationId xmlns:a16="http://schemas.microsoft.com/office/drawing/2014/main" id="{E71FEE20-8AF1-4394-B945-4C945C3C229E}"/>
              </a:ext>
            </a:extLst>
          </p:cNvPr>
          <p:cNvSpPr txBox="1"/>
          <p:nvPr/>
        </p:nvSpPr>
        <p:spPr>
          <a:xfrm>
            <a:off x="10749821" y="4725790"/>
            <a:ext cx="6654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/>
              <a:t>なし</a:t>
            </a:r>
          </a:p>
        </p:txBody>
      </p:sp>
      <p:sp>
        <p:nvSpPr>
          <p:cNvPr id="107" name="矢印: 上向き折線 106">
            <a:extLst>
              <a:ext uri="{FF2B5EF4-FFF2-40B4-BE49-F238E27FC236}">
                <a16:creationId xmlns:a16="http://schemas.microsoft.com/office/drawing/2014/main" id="{1B3659B4-B4C6-44F7-8A5F-F2BA64C6C29A}"/>
              </a:ext>
            </a:extLst>
          </p:cNvPr>
          <p:cNvSpPr/>
          <p:nvPr/>
        </p:nvSpPr>
        <p:spPr>
          <a:xfrm>
            <a:off x="11079300" y="3019304"/>
            <a:ext cx="468947" cy="2071605"/>
          </a:xfrm>
          <a:prstGeom prst="bent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" name="正方形/長方形 107">
            <a:extLst>
              <a:ext uri="{FF2B5EF4-FFF2-40B4-BE49-F238E27FC236}">
                <a16:creationId xmlns:a16="http://schemas.microsoft.com/office/drawing/2014/main" id="{6C7C9114-B15E-49F4-9F6F-5478EA71073A}"/>
              </a:ext>
            </a:extLst>
          </p:cNvPr>
          <p:cNvSpPr/>
          <p:nvPr/>
        </p:nvSpPr>
        <p:spPr>
          <a:xfrm>
            <a:off x="10812707" y="4968134"/>
            <a:ext cx="336960" cy="13468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" name="矢印: 右 108">
            <a:extLst>
              <a:ext uri="{FF2B5EF4-FFF2-40B4-BE49-F238E27FC236}">
                <a16:creationId xmlns:a16="http://schemas.microsoft.com/office/drawing/2014/main" id="{C2648050-0865-4268-84EF-289F0C4B60F3}"/>
              </a:ext>
            </a:extLst>
          </p:cNvPr>
          <p:cNvSpPr/>
          <p:nvPr/>
        </p:nvSpPr>
        <p:spPr>
          <a:xfrm>
            <a:off x="7599373" y="4307985"/>
            <a:ext cx="536797" cy="214289"/>
          </a:xfrm>
          <a:prstGeom prst="rightArrow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" name="テキスト ボックス 109">
            <a:extLst>
              <a:ext uri="{FF2B5EF4-FFF2-40B4-BE49-F238E27FC236}">
                <a16:creationId xmlns:a16="http://schemas.microsoft.com/office/drawing/2014/main" id="{4D5D4E87-33E1-4CF1-A264-9282E27DB32D}"/>
              </a:ext>
            </a:extLst>
          </p:cNvPr>
          <p:cNvSpPr txBox="1"/>
          <p:nvPr/>
        </p:nvSpPr>
        <p:spPr>
          <a:xfrm>
            <a:off x="7501529" y="4495553"/>
            <a:ext cx="907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/>
              <a:t>できる</a:t>
            </a: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6325F688-EF12-4246-8D86-3127F26456ED}"/>
              </a:ext>
            </a:extLst>
          </p:cNvPr>
          <p:cNvSpPr txBox="1"/>
          <p:nvPr/>
        </p:nvSpPr>
        <p:spPr>
          <a:xfrm>
            <a:off x="6198738" y="5298356"/>
            <a:ext cx="6654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/>
              <a:t>なし</a:t>
            </a: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E5C172A0-B35E-4131-BD7F-DA36DE63A3C8}"/>
              </a:ext>
            </a:extLst>
          </p:cNvPr>
          <p:cNvSpPr txBox="1"/>
          <p:nvPr/>
        </p:nvSpPr>
        <p:spPr>
          <a:xfrm>
            <a:off x="10251526" y="4793932"/>
            <a:ext cx="553998" cy="66299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vert="eaVert" wrap="square" rtlCol="0">
            <a:spAutoFit/>
          </a:bodyPr>
          <a:lstStyle/>
          <a:p>
            <a:pPr algn="ctr"/>
            <a:r>
              <a:rPr kumimoji="1" lang="ja-JP" altLang="en-US" sz="1200" b="1" dirty="0"/>
              <a:t>備蓄はあるか</a:t>
            </a:r>
          </a:p>
        </p:txBody>
      </p:sp>
      <p:sp>
        <p:nvSpPr>
          <p:cNvPr id="69" name="矢印: 右 68">
            <a:extLst>
              <a:ext uri="{FF2B5EF4-FFF2-40B4-BE49-F238E27FC236}">
                <a16:creationId xmlns:a16="http://schemas.microsoft.com/office/drawing/2014/main" id="{21420D42-E26A-4718-81FE-615B484CDED9}"/>
              </a:ext>
            </a:extLst>
          </p:cNvPr>
          <p:cNvSpPr/>
          <p:nvPr/>
        </p:nvSpPr>
        <p:spPr>
          <a:xfrm>
            <a:off x="9769392" y="5022946"/>
            <a:ext cx="479440" cy="20615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3CB226C5-0ECB-4955-B9BA-F78D754EDF75}"/>
              </a:ext>
            </a:extLst>
          </p:cNvPr>
          <p:cNvSpPr txBox="1"/>
          <p:nvPr/>
        </p:nvSpPr>
        <p:spPr>
          <a:xfrm flipH="1">
            <a:off x="11639219" y="4353264"/>
            <a:ext cx="461665" cy="142465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b="1" dirty="0"/>
              <a:t>自宅待機</a:t>
            </a:r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721DF1F0-BFA3-4C1A-B7CD-627DB874EA92}"/>
              </a:ext>
            </a:extLst>
          </p:cNvPr>
          <p:cNvSpPr txBox="1"/>
          <p:nvPr/>
        </p:nvSpPr>
        <p:spPr>
          <a:xfrm>
            <a:off x="6070021" y="1313372"/>
            <a:ext cx="5477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rgbClr val="FF0000"/>
                </a:solidFill>
              </a:rPr>
              <a:t>搬送（訪問看護ステーション等の車両、救急車）</a:t>
            </a:r>
          </a:p>
        </p:txBody>
      </p:sp>
      <p:sp>
        <p:nvSpPr>
          <p:cNvPr id="74" name="矢印: 右 73">
            <a:extLst>
              <a:ext uri="{FF2B5EF4-FFF2-40B4-BE49-F238E27FC236}">
                <a16:creationId xmlns:a16="http://schemas.microsoft.com/office/drawing/2014/main" id="{C83C79DB-1CF3-48E0-BC6E-99CB5690B260}"/>
              </a:ext>
            </a:extLst>
          </p:cNvPr>
          <p:cNvSpPr/>
          <p:nvPr/>
        </p:nvSpPr>
        <p:spPr>
          <a:xfrm rot="21032154">
            <a:off x="5964717" y="2447208"/>
            <a:ext cx="5390262" cy="295227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1AFB3F07-64FD-4F21-B2F5-26D934DCFC48}"/>
              </a:ext>
            </a:extLst>
          </p:cNvPr>
          <p:cNvSpPr txBox="1"/>
          <p:nvPr/>
        </p:nvSpPr>
        <p:spPr>
          <a:xfrm rot="20996365">
            <a:off x="5820796" y="2211240"/>
            <a:ext cx="57010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solidFill>
                  <a:srgbClr val="FF0000"/>
                </a:solidFill>
              </a:rPr>
              <a:t>搬送（自家用車、訪問看護ステーション等の車両、救急車）</a:t>
            </a:r>
          </a:p>
        </p:txBody>
      </p:sp>
      <p:sp>
        <p:nvSpPr>
          <p:cNvPr id="77" name="矢印: 右 76">
            <a:extLst>
              <a:ext uri="{FF2B5EF4-FFF2-40B4-BE49-F238E27FC236}">
                <a16:creationId xmlns:a16="http://schemas.microsoft.com/office/drawing/2014/main" id="{E76CC1D1-678A-466A-A797-DCE273EBA003}"/>
              </a:ext>
            </a:extLst>
          </p:cNvPr>
          <p:cNvSpPr/>
          <p:nvPr/>
        </p:nvSpPr>
        <p:spPr>
          <a:xfrm>
            <a:off x="10853260" y="4387795"/>
            <a:ext cx="791032" cy="213757"/>
          </a:xfrm>
          <a:prstGeom prst="rightArrow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吹き出し: 右矢印 110">
            <a:extLst>
              <a:ext uri="{FF2B5EF4-FFF2-40B4-BE49-F238E27FC236}">
                <a16:creationId xmlns:a16="http://schemas.microsoft.com/office/drawing/2014/main" id="{5A87AC6B-8133-45B8-9836-72AD0B4A0573}"/>
              </a:ext>
            </a:extLst>
          </p:cNvPr>
          <p:cNvSpPr/>
          <p:nvPr/>
        </p:nvSpPr>
        <p:spPr>
          <a:xfrm>
            <a:off x="2350891" y="2425466"/>
            <a:ext cx="3644180" cy="1481549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2053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" name="吹き出し: 右矢印 111">
            <a:extLst>
              <a:ext uri="{FF2B5EF4-FFF2-40B4-BE49-F238E27FC236}">
                <a16:creationId xmlns:a16="http://schemas.microsoft.com/office/drawing/2014/main" id="{6363A73F-CCCB-4DA5-9165-82DD6ABDC426}"/>
              </a:ext>
            </a:extLst>
          </p:cNvPr>
          <p:cNvSpPr/>
          <p:nvPr/>
        </p:nvSpPr>
        <p:spPr>
          <a:xfrm>
            <a:off x="2306829" y="3970695"/>
            <a:ext cx="3355425" cy="1481549"/>
          </a:xfrm>
          <a:prstGeom prst="rightArrowCallout">
            <a:avLst>
              <a:gd name="adj1" fmla="val 25000"/>
              <a:gd name="adj2" fmla="val 25000"/>
              <a:gd name="adj3" fmla="val 18560"/>
              <a:gd name="adj4" fmla="val 88013"/>
            </a:avLst>
          </a:prstGeom>
          <a:noFill/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" name="テキスト ボックス 112">
            <a:extLst>
              <a:ext uri="{FF2B5EF4-FFF2-40B4-BE49-F238E27FC236}">
                <a16:creationId xmlns:a16="http://schemas.microsoft.com/office/drawing/2014/main" id="{C261A0D2-F327-41AA-854A-DDFA2E25188D}"/>
              </a:ext>
            </a:extLst>
          </p:cNvPr>
          <p:cNvSpPr txBox="1"/>
          <p:nvPr/>
        </p:nvSpPr>
        <p:spPr>
          <a:xfrm>
            <a:off x="1508974" y="923100"/>
            <a:ext cx="615553" cy="113178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en-US" altLang="ja-JP" sz="1400" b="1" dirty="0"/>
              <a:t>※</a:t>
            </a:r>
            <a:r>
              <a:rPr kumimoji="1" lang="ja-JP" altLang="en-US" sz="1400" b="1" dirty="0"/>
              <a:t>連絡でき</a:t>
            </a:r>
            <a:endParaRPr kumimoji="1" lang="en-US" altLang="ja-JP" sz="1400" b="1" dirty="0"/>
          </a:p>
          <a:p>
            <a:r>
              <a:rPr lang="ja-JP" altLang="en-US" sz="1400" b="1" dirty="0"/>
              <a:t>　ない状態</a:t>
            </a:r>
            <a:endParaRPr kumimoji="1" lang="ja-JP" altLang="en-US" sz="1400" b="1" dirty="0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972A11DE-9777-43E8-878F-F5FAB871C378}"/>
              </a:ext>
            </a:extLst>
          </p:cNvPr>
          <p:cNvSpPr/>
          <p:nvPr/>
        </p:nvSpPr>
        <p:spPr>
          <a:xfrm>
            <a:off x="1505640" y="953006"/>
            <a:ext cx="665153" cy="10234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F889C274-4F4B-4CB5-8A44-AC0A6F02A508}"/>
              </a:ext>
            </a:extLst>
          </p:cNvPr>
          <p:cNvCxnSpPr>
            <a:cxnSpLocks/>
          </p:cNvCxnSpPr>
          <p:nvPr/>
        </p:nvCxnSpPr>
        <p:spPr>
          <a:xfrm>
            <a:off x="10791049" y="4965885"/>
            <a:ext cx="444345" cy="2172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線コネクタ 77">
            <a:extLst>
              <a:ext uri="{FF2B5EF4-FFF2-40B4-BE49-F238E27FC236}">
                <a16:creationId xmlns:a16="http://schemas.microsoft.com/office/drawing/2014/main" id="{C3CCF860-2DC4-4595-BE97-C8C5B643B6D5}"/>
              </a:ext>
            </a:extLst>
          </p:cNvPr>
          <p:cNvCxnSpPr>
            <a:cxnSpLocks/>
          </p:cNvCxnSpPr>
          <p:nvPr/>
        </p:nvCxnSpPr>
        <p:spPr>
          <a:xfrm>
            <a:off x="10812270" y="5088301"/>
            <a:ext cx="444345" cy="2172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4" name="図 113">
            <a:extLst>
              <a:ext uri="{FF2B5EF4-FFF2-40B4-BE49-F238E27FC236}">
                <a16:creationId xmlns:a16="http://schemas.microsoft.com/office/drawing/2014/main" id="{8F15A2B8-F6D6-42D8-95D4-474C7A964C5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7893" t="37454" r="52051" b="15169"/>
          <a:stretch/>
        </p:blipFill>
        <p:spPr>
          <a:xfrm>
            <a:off x="40263" y="3611466"/>
            <a:ext cx="1445060" cy="2138152"/>
          </a:xfrm>
          <a:prstGeom prst="rect">
            <a:avLst/>
          </a:prstGeom>
        </p:spPr>
      </p:pic>
      <p:pic>
        <p:nvPicPr>
          <p:cNvPr id="115" name="図 114">
            <a:extLst>
              <a:ext uri="{FF2B5EF4-FFF2-40B4-BE49-F238E27FC236}">
                <a16:creationId xmlns:a16="http://schemas.microsoft.com/office/drawing/2014/main" id="{513CCC55-A3CA-4DC3-9C89-BA8603041F5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1976" t="51104" r="54041" b="26511"/>
          <a:stretch/>
        </p:blipFill>
        <p:spPr>
          <a:xfrm>
            <a:off x="4372985" y="5667127"/>
            <a:ext cx="1727611" cy="1166059"/>
          </a:xfrm>
          <a:prstGeom prst="rect">
            <a:avLst/>
          </a:prstGeom>
        </p:spPr>
      </p:pic>
      <p:pic>
        <p:nvPicPr>
          <p:cNvPr id="116" name="図 115">
            <a:extLst>
              <a:ext uri="{FF2B5EF4-FFF2-40B4-BE49-F238E27FC236}">
                <a16:creationId xmlns:a16="http://schemas.microsoft.com/office/drawing/2014/main" id="{9F345F35-5852-4A79-82FA-C209C2BDEFB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3775" t="40934" r="39775" b="31332"/>
          <a:stretch/>
        </p:blipFill>
        <p:spPr>
          <a:xfrm>
            <a:off x="6110682" y="5706362"/>
            <a:ext cx="3386258" cy="1151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9273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963</TotalTime>
  <Words>256</Words>
  <Application>Microsoft Office PowerPoint</Application>
  <PresentationFormat>ワイド画面</PresentationFormat>
  <Paragraphs>55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游ゴシック</vt:lpstr>
      <vt:lpstr>游ゴシック Light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福田　照美</dc:creator>
  <cp:lastModifiedBy>福田　照美</cp:lastModifiedBy>
  <cp:revision>148</cp:revision>
  <cp:lastPrinted>2023-03-15T02:24:36Z</cp:lastPrinted>
  <dcterms:created xsi:type="dcterms:W3CDTF">2022-11-18T00:33:15Z</dcterms:created>
  <dcterms:modified xsi:type="dcterms:W3CDTF">2023-03-23T04:56:26Z</dcterms:modified>
</cp:coreProperties>
</file>