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CCECFF"/>
    <a:srgbClr val="F1DBED"/>
    <a:srgbClr val="CCFFFF"/>
    <a:srgbClr val="FFFFCC"/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1" autoAdjust="0"/>
    <p:restoredTop sz="92568" autoAdjust="0"/>
  </p:normalViewPr>
  <p:slideViewPr>
    <p:cSldViewPr snapToGrid="0">
      <p:cViewPr varScale="1">
        <p:scale>
          <a:sx n="62" d="100"/>
          <a:sy n="62" d="100"/>
        </p:scale>
        <p:origin x="113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C79B4-D4E4-4916-A70A-257F48E18CDC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6E28D-2BD2-439C-A3FE-7930A8B6B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26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6E28D-2BD2-439C-A3FE-7930A8B6BB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83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36794E-0A97-4C56-A2E9-1B7DAF9AD7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17CA105-0D4B-41BD-869D-3F531C76F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1F5A28-4301-4F02-A541-14C5425EC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2E0A85-0FA0-483D-9C40-E1F01C49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F4F5CF-991C-45EF-83F5-688432F61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620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68CA7-A642-489C-B75C-DE706025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DD1AA2-D50B-45C8-91F4-242489906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47FD4C-BC30-407F-B8EF-0385F35A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5D4681-C3BE-4AAC-8A20-BC4DED772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878616-52FE-4307-AE03-C0000B21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37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31415AE-221F-40BF-B7C5-D66A65C7D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415796E-18F2-40AD-A652-295AF335E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AC02D7-96A0-44A9-9201-90FA4703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781EE-47F7-473C-B2C1-FC166712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ED478-F2C6-424A-9942-5D28D9FC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99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0C0DA0-A0C9-4621-9C11-30512E55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419001-43DF-46B4-B1FD-30D013001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47C68F-FC4D-4CE1-A76C-D32AEE4E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DE412A-B299-4464-AD1E-59F4E28D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0D0C9B-B4B4-49CD-90DE-5392BD90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9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5DE04B-4AC9-4C11-A2C0-013A28D6B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8B1264-593C-438F-A8FD-5D1DB770B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0CBD3C-1CD8-42D0-B879-CB543B4E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A2EB66-8BC4-4E82-BBF9-CEA17845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78B41A-A818-4F08-8B8B-A00BCA4D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063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5EE748-BA99-4699-B06F-91C02EC40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BAE6689-0829-4108-991C-88A393AE2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DF5E22-6481-4121-9059-F84E5A38D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35433-6EB6-4308-ACE9-4679481B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79EFCD-056D-4D99-A350-C8A17C534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395350-304F-4659-B665-19A3221C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784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426959-B80F-4B43-8FFF-9818CB21A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8083D8-17DA-4D11-A125-35331D6D9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1D221F9-4B36-4741-B13D-54BBA51CE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4FB3302-669F-4B0A-8342-E68E4526FD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C24932-4339-441D-9D29-6AE0F1ACA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6310EC-4FB8-4CE5-8A3C-FBEF313AF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47D4DA-F969-41D7-BBEA-2347C412A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67B8DD5-12DF-44AF-9A27-9247CEFA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18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4E4731-A6C1-42C5-B3A4-91490774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C30061-34DA-4DC6-8111-6D64E814B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55E5CE-176B-44DA-B9FF-33F805FB6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B970FE-40E2-4A06-AB75-29E30187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8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AAC7C4-8371-48C0-A46E-40B1B678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F2BF41-B8E4-4FB6-BD59-988FCA832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5653D5-0130-4825-8667-95EE3827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04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3860B1-76CE-40BC-9437-1F5F59FAF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C213A6-583B-4D47-A6B6-7461AF8F0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F296D1-4F1E-46F2-A2ED-7F3DEC10C9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28467-B684-49C0-A011-1EAE86E9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E437CE7-C881-48EA-9072-DE29E0B32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E0B3D2-C16C-49F3-AFDF-71F3DC8A4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89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C49C2E-1069-46E8-893F-2346BF754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6BB42EB-4AEC-425C-A34C-8D4FD7186D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E58023-F5DB-4620-A2DA-46B91A0B8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E21224-33E3-44A7-B0B4-4C4FB6684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6903E6-B1B9-475F-82E5-D2F9EF399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E8167C-8C9E-414D-8E04-35C5A643F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00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58A9C5F-E5A3-4939-BC43-14B57ED0B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5E6FE7-9342-448B-88D0-E7000A844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B89C43-6DEF-4D4E-A146-0A1EB635FC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A83C0-2581-434C-A3BC-B103C7DA4DD5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7988D1-F2E6-4959-87C2-0E897C0D54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956BB2-8A75-4047-8E10-628C95504B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D290D-E65D-4E90-8896-344269294F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6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EC3F3C-B3B3-4362-A462-68DE74E6DB71}"/>
              </a:ext>
            </a:extLst>
          </p:cNvPr>
          <p:cNvSpPr txBox="1"/>
          <p:nvPr/>
        </p:nvSpPr>
        <p:spPr>
          <a:xfrm>
            <a:off x="3216100" y="52067"/>
            <a:ext cx="5970093" cy="369332"/>
          </a:xfrm>
          <a:prstGeom prst="rect">
            <a:avLst/>
          </a:prstGeom>
          <a:solidFill>
            <a:schemeClr val="bg1"/>
          </a:solidFill>
          <a:ln w="254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熊本市難病患者・ご家族のための緊急時フローチャート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08B38BB-46AE-4625-B792-8B074B1CA54D}"/>
              </a:ext>
            </a:extLst>
          </p:cNvPr>
          <p:cNvSpPr txBox="1"/>
          <p:nvPr/>
        </p:nvSpPr>
        <p:spPr>
          <a:xfrm>
            <a:off x="42697" y="504042"/>
            <a:ext cx="2021313" cy="38161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地震・風水害</a:t>
            </a:r>
            <a:r>
              <a:rPr lang="ja-JP" altLang="en-US" b="1" dirty="0"/>
              <a:t>など</a:t>
            </a:r>
            <a:endParaRPr lang="en-US" altLang="ja-JP" b="1" dirty="0"/>
          </a:p>
        </p:txBody>
      </p:sp>
      <p:sp>
        <p:nvSpPr>
          <p:cNvPr id="14" name="爆発: 8 pt 13">
            <a:extLst>
              <a:ext uri="{FF2B5EF4-FFF2-40B4-BE49-F238E27FC236}">
                <a16:creationId xmlns:a16="http://schemas.microsoft.com/office/drawing/2014/main" id="{41C12B9A-2D52-4D44-AA87-CA78A5D39437}"/>
              </a:ext>
            </a:extLst>
          </p:cNvPr>
          <p:cNvSpPr/>
          <p:nvPr/>
        </p:nvSpPr>
        <p:spPr>
          <a:xfrm>
            <a:off x="125186" y="1289520"/>
            <a:ext cx="665153" cy="2082046"/>
          </a:xfrm>
          <a:prstGeom prst="irregularSeal1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AB6C6A1-663A-4CBA-86AC-6881AADC50FA}"/>
              </a:ext>
            </a:extLst>
          </p:cNvPr>
          <p:cNvSpPr txBox="1"/>
          <p:nvPr/>
        </p:nvSpPr>
        <p:spPr>
          <a:xfrm>
            <a:off x="260784" y="1907258"/>
            <a:ext cx="400110" cy="851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/>
              <a:t>災害発生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893B0A6-46AC-47A7-8476-9F77C0A7BF45}"/>
              </a:ext>
            </a:extLst>
          </p:cNvPr>
          <p:cNvSpPr txBox="1"/>
          <p:nvPr/>
        </p:nvSpPr>
        <p:spPr>
          <a:xfrm>
            <a:off x="761582" y="1496456"/>
            <a:ext cx="400110" cy="1883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b="1" dirty="0"/>
              <a:t>同居家族等の状態</a:t>
            </a:r>
          </a:p>
        </p:txBody>
      </p:sp>
      <p:sp>
        <p:nvSpPr>
          <p:cNvPr id="23" name="矢印: 右 22">
            <a:extLst>
              <a:ext uri="{FF2B5EF4-FFF2-40B4-BE49-F238E27FC236}">
                <a16:creationId xmlns:a16="http://schemas.microsoft.com/office/drawing/2014/main" id="{3CD1989C-F24B-42D2-8C2B-FC5B3D29CE9A}"/>
              </a:ext>
            </a:extLst>
          </p:cNvPr>
          <p:cNvSpPr/>
          <p:nvPr/>
        </p:nvSpPr>
        <p:spPr>
          <a:xfrm>
            <a:off x="1196576" y="1981561"/>
            <a:ext cx="1147358" cy="256919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406BC3D-C18E-4819-9C9D-20F0FBA88D4B}"/>
              </a:ext>
            </a:extLst>
          </p:cNvPr>
          <p:cNvSpPr txBox="1"/>
          <p:nvPr/>
        </p:nvSpPr>
        <p:spPr>
          <a:xfrm flipH="1">
            <a:off x="1523564" y="2496628"/>
            <a:ext cx="400110" cy="2052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400" b="1" dirty="0"/>
              <a:t>患者の状態</a:t>
            </a:r>
          </a:p>
        </p:txBody>
      </p:sp>
      <p:sp>
        <p:nvSpPr>
          <p:cNvPr id="27" name="矢印: 右 26">
            <a:extLst>
              <a:ext uri="{FF2B5EF4-FFF2-40B4-BE49-F238E27FC236}">
                <a16:creationId xmlns:a16="http://schemas.microsoft.com/office/drawing/2014/main" id="{2C5014FF-F1BD-426E-8355-CC4271E7053F}"/>
              </a:ext>
            </a:extLst>
          </p:cNvPr>
          <p:cNvSpPr/>
          <p:nvPr/>
        </p:nvSpPr>
        <p:spPr>
          <a:xfrm>
            <a:off x="1951668" y="4174286"/>
            <a:ext cx="343319" cy="291594"/>
          </a:xfrm>
          <a:prstGeom prst="rightArrow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矢印: 右 27">
            <a:extLst>
              <a:ext uri="{FF2B5EF4-FFF2-40B4-BE49-F238E27FC236}">
                <a16:creationId xmlns:a16="http://schemas.microsoft.com/office/drawing/2014/main" id="{328EA3B7-75B2-4BF5-9103-7A6AA8295AEF}"/>
              </a:ext>
            </a:extLst>
          </p:cNvPr>
          <p:cNvSpPr/>
          <p:nvPr/>
        </p:nvSpPr>
        <p:spPr>
          <a:xfrm>
            <a:off x="1179366" y="2625108"/>
            <a:ext cx="329799" cy="291594"/>
          </a:xfrm>
          <a:prstGeom prst="rightArrow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B1C2632-14BB-4676-8C39-E7BCFD3C78CC}"/>
              </a:ext>
            </a:extLst>
          </p:cNvPr>
          <p:cNvSpPr txBox="1"/>
          <p:nvPr/>
        </p:nvSpPr>
        <p:spPr>
          <a:xfrm>
            <a:off x="1113714" y="1199022"/>
            <a:ext cx="400110" cy="97243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/>
              <a:t>問題あり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15461D5-6103-469D-922B-EB39ED7E1ED3}"/>
              </a:ext>
            </a:extLst>
          </p:cNvPr>
          <p:cNvSpPr txBox="1"/>
          <p:nvPr/>
        </p:nvSpPr>
        <p:spPr>
          <a:xfrm>
            <a:off x="1073212" y="2843181"/>
            <a:ext cx="400110" cy="8684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/>
              <a:t>問題なし</a:t>
            </a:r>
          </a:p>
        </p:txBody>
      </p:sp>
      <p:sp>
        <p:nvSpPr>
          <p:cNvPr id="33" name="矢印: 右 32">
            <a:extLst>
              <a:ext uri="{FF2B5EF4-FFF2-40B4-BE49-F238E27FC236}">
                <a16:creationId xmlns:a16="http://schemas.microsoft.com/office/drawing/2014/main" id="{8AA7C855-8A55-4FE9-B636-F3E2D1F8C83A}"/>
              </a:ext>
            </a:extLst>
          </p:cNvPr>
          <p:cNvSpPr/>
          <p:nvPr/>
        </p:nvSpPr>
        <p:spPr>
          <a:xfrm>
            <a:off x="1949978" y="3088182"/>
            <a:ext cx="343319" cy="291594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4BF67A1-23F7-4177-9874-66EA7700343A}"/>
              </a:ext>
            </a:extLst>
          </p:cNvPr>
          <p:cNvSpPr txBox="1"/>
          <p:nvPr/>
        </p:nvSpPr>
        <p:spPr>
          <a:xfrm>
            <a:off x="1864034" y="3340927"/>
            <a:ext cx="400110" cy="8327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/>
              <a:t>問題あり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161930C-343B-4B6C-AB87-19D8BD43F21D}"/>
              </a:ext>
            </a:extLst>
          </p:cNvPr>
          <p:cNvSpPr txBox="1"/>
          <p:nvPr/>
        </p:nvSpPr>
        <p:spPr>
          <a:xfrm>
            <a:off x="1842405" y="4388904"/>
            <a:ext cx="400110" cy="83275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/>
              <a:t>問題なし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B72ED73-9658-41FF-8BC9-EECD1F585A55}"/>
              </a:ext>
            </a:extLst>
          </p:cNvPr>
          <p:cNvSpPr txBox="1"/>
          <p:nvPr/>
        </p:nvSpPr>
        <p:spPr>
          <a:xfrm>
            <a:off x="2324570" y="943423"/>
            <a:ext cx="31833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rgbClr val="FF0000"/>
                </a:solidFill>
              </a:rPr>
              <a:t>SOS</a:t>
            </a:r>
            <a:r>
              <a:rPr lang="ja-JP" altLang="en-US" sz="1600" b="1" dirty="0">
                <a:solidFill>
                  <a:srgbClr val="FF0000"/>
                </a:solidFill>
              </a:rPr>
              <a:t>発信不能で救援待ち</a:t>
            </a:r>
            <a:endParaRPr lang="en-US" altLang="ja-JP" sz="1600" b="1" dirty="0">
              <a:solidFill>
                <a:srgbClr val="FF0000"/>
              </a:solidFill>
            </a:endParaRPr>
          </a:p>
          <a:p>
            <a:r>
              <a:rPr lang="ja-JP" altLang="en-US" sz="1600" b="1" dirty="0">
                <a:solidFill>
                  <a:srgbClr val="FF0000"/>
                </a:solidFill>
              </a:rPr>
              <a:t>（患者の容態把握できない）</a:t>
            </a:r>
            <a:endParaRPr lang="en-US" altLang="ja-JP" sz="1600" dirty="0"/>
          </a:p>
          <a:p>
            <a:r>
              <a:rPr kumimoji="1" lang="ja-JP" altLang="en-US" sz="1200" dirty="0"/>
              <a:t>◎訪問看護ステーションが患者安否確認</a:t>
            </a:r>
            <a:endParaRPr kumimoji="1" lang="en-US" altLang="ja-JP" sz="1200" dirty="0"/>
          </a:p>
          <a:p>
            <a:r>
              <a:rPr lang="ja-JP" altLang="en-US" sz="1200" dirty="0"/>
              <a:t>◎ケアマネジャーが</a:t>
            </a:r>
            <a:r>
              <a:rPr kumimoji="1" lang="ja-JP" altLang="en-US" sz="1200" dirty="0"/>
              <a:t>患者安否確認</a:t>
            </a:r>
            <a:endParaRPr lang="en-US" altLang="ja-JP" sz="1200" dirty="0"/>
          </a:p>
          <a:p>
            <a:r>
              <a:rPr lang="ja-JP" altLang="en-US" sz="1200" dirty="0"/>
              <a:t>○民生委員が</a:t>
            </a:r>
            <a:r>
              <a:rPr kumimoji="1" lang="ja-JP" altLang="en-US" sz="1200" dirty="0"/>
              <a:t>患者安否確認</a:t>
            </a:r>
            <a:endParaRPr lang="en-US" altLang="ja-JP" sz="1200" dirty="0"/>
          </a:p>
          <a:p>
            <a:r>
              <a:rPr lang="ja-JP" altLang="en-US" sz="1200" dirty="0"/>
              <a:t>○防災委員が</a:t>
            </a:r>
            <a:r>
              <a:rPr kumimoji="1" lang="ja-JP" altLang="en-US" sz="1200" dirty="0"/>
              <a:t>患者安否確認</a:t>
            </a:r>
            <a:endParaRPr lang="en-US" altLang="ja-JP" sz="1200" dirty="0"/>
          </a:p>
        </p:txBody>
      </p:sp>
      <p:sp>
        <p:nvSpPr>
          <p:cNvPr id="41" name="吹き出し: 右矢印 40">
            <a:extLst>
              <a:ext uri="{FF2B5EF4-FFF2-40B4-BE49-F238E27FC236}">
                <a16:creationId xmlns:a16="http://schemas.microsoft.com/office/drawing/2014/main" id="{3D082D6F-5441-400D-978E-5A6673D33D7C}"/>
              </a:ext>
            </a:extLst>
          </p:cNvPr>
          <p:cNvSpPr/>
          <p:nvPr/>
        </p:nvSpPr>
        <p:spPr>
          <a:xfrm>
            <a:off x="2345891" y="865526"/>
            <a:ext cx="3644180" cy="148154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053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5CF8131E-D50F-4DDF-AE76-13A4D545D182}"/>
              </a:ext>
            </a:extLst>
          </p:cNvPr>
          <p:cNvSpPr txBox="1"/>
          <p:nvPr/>
        </p:nvSpPr>
        <p:spPr>
          <a:xfrm>
            <a:off x="2325566" y="2510759"/>
            <a:ext cx="315254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FF0000"/>
                </a:solidFill>
              </a:rPr>
              <a:t>同居家族等が連絡（電話・</a:t>
            </a:r>
            <a:r>
              <a:rPr lang="en-US" altLang="ja-JP" sz="1600" b="1" dirty="0">
                <a:solidFill>
                  <a:srgbClr val="FF0000"/>
                </a:solidFill>
              </a:rPr>
              <a:t>SNS</a:t>
            </a:r>
            <a:r>
              <a:rPr lang="ja-JP" altLang="en-US" sz="1600" b="1" dirty="0">
                <a:solidFill>
                  <a:srgbClr val="FF0000"/>
                </a:solidFill>
              </a:rPr>
              <a:t>等）し自主避難</a:t>
            </a:r>
            <a:r>
              <a:rPr lang="en-US" altLang="ja-JP" sz="1600" b="1" dirty="0">
                <a:solidFill>
                  <a:srgbClr val="FF0000"/>
                </a:solidFill>
              </a:rPr>
              <a:t>or</a:t>
            </a:r>
            <a:r>
              <a:rPr lang="ja-JP" altLang="en-US" sz="1600" b="1" dirty="0">
                <a:solidFill>
                  <a:srgbClr val="FF0000"/>
                </a:solidFill>
              </a:rPr>
              <a:t>救援待ち</a:t>
            </a:r>
            <a:endParaRPr kumimoji="1" lang="en-US" altLang="ja-JP" sz="1600" dirty="0"/>
          </a:p>
          <a:p>
            <a:r>
              <a:rPr lang="ja-JP" altLang="en-US" sz="1200" dirty="0"/>
              <a:t>◎</a:t>
            </a:r>
            <a:r>
              <a:rPr kumimoji="1" lang="ja-JP" altLang="en-US" sz="1200" dirty="0"/>
              <a:t>家族</a:t>
            </a:r>
            <a:endParaRPr kumimoji="1" lang="en-US" altLang="ja-JP" sz="1200" dirty="0"/>
          </a:p>
          <a:p>
            <a:r>
              <a:rPr lang="ja-JP" altLang="en-US" sz="1200" dirty="0"/>
              <a:t>◎</a:t>
            </a:r>
            <a:r>
              <a:rPr kumimoji="1" lang="ja-JP" altLang="en-US" sz="1200" dirty="0"/>
              <a:t>訪問看護ステーション</a:t>
            </a:r>
            <a:endParaRPr kumimoji="1" lang="en-US" altLang="ja-JP" sz="1200" dirty="0"/>
          </a:p>
          <a:p>
            <a:r>
              <a:rPr lang="ja-JP" altLang="en-US" sz="1200" dirty="0"/>
              <a:t>◎ケアマネジャー</a:t>
            </a:r>
            <a:endParaRPr lang="en-US" altLang="ja-JP" sz="1200" dirty="0"/>
          </a:p>
          <a:p>
            <a:r>
              <a:rPr lang="ja-JP" altLang="en-US" sz="1200" dirty="0"/>
              <a:t>〇介護サービス事業所</a:t>
            </a:r>
            <a:endParaRPr lang="en-US" altLang="ja-JP" sz="1200" dirty="0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3B3F9A4-C5F9-4944-88B2-9FCFDFD5719D}"/>
              </a:ext>
            </a:extLst>
          </p:cNvPr>
          <p:cNvSpPr txBox="1"/>
          <p:nvPr/>
        </p:nvSpPr>
        <p:spPr>
          <a:xfrm>
            <a:off x="2282987" y="4043856"/>
            <a:ext cx="30926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0000CC"/>
                </a:solidFill>
              </a:rPr>
              <a:t>同居家族等が連絡（電話・</a:t>
            </a:r>
            <a:r>
              <a:rPr lang="en-US" altLang="ja-JP" sz="1600" b="1" dirty="0">
                <a:solidFill>
                  <a:srgbClr val="0000CC"/>
                </a:solidFill>
              </a:rPr>
              <a:t>SNS</a:t>
            </a:r>
            <a:r>
              <a:rPr lang="ja-JP" altLang="en-US" sz="1600" b="1" dirty="0">
                <a:solidFill>
                  <a:srgbClr val="0000CC"/>
                </a:solidFill>
              </a:rPr>
              <a:t>等）し自主避難</a:t>
            </a:r>
            <a:r>
              <a:rPr lang="en-US" altLang="ja-JP" sz="1600" b="1" dirty="0">
                <a:solidFill>
                  <a:srgbClr val="0000CC"/>
                </a:solidFill>
              </a:rPr>
              <a:t>or</a:t>
            </a:r>
            <a:r>
              <a:rPr lang="ja-JP" altLang="en-US" sz="1600" b="1" dirty="0">
                <a:solidFill>
                  <a:srgbClr val="0000CC"/>
                </a:solidFill>
              </a:rPr>
              <a:t>自宅待機</a:t>
            </a:r>
            <a:endParaRPr kumimoji="1" lang="en-US" altLang="ja-JP" sz="1600" dirty="0"/>
          </a:p>
          <a:p>
            <a:r>
              <a:rPr lang="ja-JP" altLang="en-US" sz="1200" dirty="0"/>
              <a:t>◎</a:t>
            </a:r>
            <a:r>
              <a:rPr kumimoji="1" lang="ja-JP" altLang="en-US" sz="1200" dirty="0"/>
              <a:t>家族</a:t>
            </a:r>
            <a:endParaRPr kumimoji="1" lang="en-US" altLang="ja-JP" sz="1200" dirty="0"/>
          </a:p>
          <a:p>
            <a:r>
              <a:rPr lang="ja-JP" altLang="en-US" sz="1200" dirty="0"/>
              <a:t>◎</a:t>
            </a:r>
            <a:r>
              <a:rPr kumimoji="1" lang="ja-JP" altLang="en-US" sz="1200" dirty="0"/>
              <a:t>訪問看護ステーション</a:t>
            </a:r>
            <a:endParaRPr kumimoji="1" lang="en-US" altLang="ja-JP" sz="1200" dirty="0"/>
          </a:p>
          <a:p>
            <a:r>
              <a:rPr lang="ja-JP" altLang="en-US" sz="1200" dirty="0"/>
              <a:t>◎ケアマネジャー</a:t>
            </a:r>
            <a:endParaRPr lang="en-US" altLang="ja-JP" sz="1200" dirty="0"/>
          </a:p>
          <a:p>
            <a:r>
              <a:rPr lang="ja-JP" altLang="en-US" sz="1200" dirty="0"/>
              <a:t>〇介護サービス事業所</a:t>
            </a:r>
            <a:endParaRPr lang="en-US" altLang="ja-JP" sz="1200" dirty="0"/>
          </a:p>
        </p:txBody>
      </p:sp>
      <p:sp>
        <p:nvSpPr>
          <p:cNvPr id="34" name="矢印: 右 33">
            <a:extLst>
              <a:ext uri="{FF2B5EF4-FFF2-40B4-BE49-F238E27FC236}">
                <a16:creationId xmlns:a16="http://schemas.microsoft.com/office/drawing/2014/main" id="{F82E5ECE-A6AF-4141-B544-DE6D06336280}"/>
              </a:ext>
            </a:extLst>
          </p:cNvPr>
          <p:cNvSpPr/>
          <p:nvPr/>
        </p:nvSpPr>
        <p:spPr>
          <a:xfrm>
            <a:off x="6065520" y="1564385"/>
            <a:ext cx="5259716" cy="302239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94A9015A-C099-47BC-8C9E-CCB76F8496EB}"/>
              </a:ext>
            </a:extLst>
          </p:cNvPr>
          <p:cNvSpPr txBox="1"/>
          <p:nvPr/>
        </p:nvSpPr>
        <p:spPr>
          <a:xfrm flipH="1">
            <a:off x="11585801" y="872265"/>
            <a:ext cx="461665" cy="9626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/>
              <a:t>避　難</a:t>
            </a:r>
          </a:p>
        </p:txBody>
      </p:sp>
      <p:sp>
        <p:nvSpPr>
          <p:cNvPr id="80" name="楕円 79">
            <a:extLst>
              <a:ext uri="{FF2B5EF4-FFF2-40B4-BE49-F238E27FC236}">
                <a16:creationId xmlns:a16="http://schemas.microsoft.com/office/drawing/2014/main" id="{4855D8BA-3ED7-48FA-BD2A-1121AC75A1DC}"/>
              </a:ext>
            </a:extLst>
          </p:cNvPr>
          <p:cNvSpPr/>
          <p:nvPr/>
        </p:nvSpPr>
        <p:spPr>
          <a:xfrm>
            <a:off x="11629133" y="4140600"/>
            <a:ext cx="515353" cy="1390985"/>
          </a:xfrm>
          <a:prstGeom prst="ellipse">
            <a:avLst/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>
            <a:extLst>
              <a:ext uri="{FF2B5EF4-FFF2-40B4-BE49-F238E27FC236}">
                <a16:creationId xmlns:a16="http://schemas.microsoft.com/office/drawing/2014/main" id="{08B28EA8-6B05-4864-BB82-5DF57C03F331}"/>
              </a:ext>
            </a:extLst>
          </p:cNvPr>
          <p:cNvSpPr/>
          <p:nvPr/>
        </p:nvSpPr>
        <p:spPr>
          <a:xfrm>
            <a:off x="11567513" y="671108"/>
            <a:ext cx="550608" cy="11135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F3DB413C-8D99-4048-B23B-898F693ACBE2}"/>
              </a:ext>
            </a:extLst>
          </p:cNvPr>
          <p:cNvSpPr txBox="1"/>
          <p:nvPr/>
        </p:nvSpPr>
        <p:spPr>
          <a:xfrm>
            <a:off x="11476135" y="2137635"/>
            <a:ext cx="738664" cy="201664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医療機関</a:t>
            </a:r>
            <a:endParaRPr kumimoji="1" lang="en-US" altLang="ja-JP" b="1" dirty="0">
              <a:solidFill>
                <a:srgbClr val="FF0000"/>
              </a:solidFill>
            </a:endParaRPr>
          </a:p>
          <a:p>
            <a:r>
              <a:rPr lang="ja-JP" altLang="en-US" b="1" dirty="0">
                <a:solidFill>
                  <a:srgbClr val="FF0000"/>
                </a:solidFill>
              </a:rPr>
              <a:t>福祉避難所</a:t>
            </a:r>
            <a:endParaRPr lang="en-US" altLang="ja-JP" b="1" dirty="0">
              <a:solidFill>
                <a:srgbClr val="FF0000"/>
              </a:solidFill>
            </a:endParaRPr>
          </a:p>
        </p:txBody>
      </p:sp>
      <p:sp>
        <p:nvSpPr>
          <p:cNvPr id="83" name="左中かっこ 82">
            <a:extLst>
              <a:ext uri="{FF2B5EF4-FFF2-40B4-BE49-F238E27FC236}">
                <a16:creationId xmlns:a16="http://schemas.microsoft.com/office/drawing/2014/main" id="{23EE6D2A-C40E-45FE-B92E-8817105512B2}"/>
              </a:ext>
            </a:extLst>
          </p:cNvPr>
          <p:cNvSpPr/>
          <p:nvPr/>
        </p:nvSpPr>
        <p:spPr>
          <a:xfrm rot="5400000">
            <a:off x="11734493" y="1759091"/>
            <a:ext cx="265889" cy="608147"/>
          </a:xfrm>
          <a:prstGeom prst="leftBrace">
            <a:avLst>
              <a:gd name="adj1" fmla="val 8333"/>
              <a:gd name="adj2" fmla="val 50934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2FB74628-5E1D-4CCA-89A2-46BF0A54BB4B}"/>
              </a:ext>
            </a:extLst>
          </p:cNvPr>
          <p:cNvSpPr txBox="1"/>
          <p:nvPr/>
        </p:nvSpPr>
        <p:spPr>
          <a:xfrm>
            <a:off x="5705856" y="3874621"/>
            <a:ext cx="553998" cy="179250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/>
              <a:t>医療機器（人工呼吸器</a:t>
            </a:r>
            <a:r>
              <a:rPr lang="ja-JP" altLang="en-US" sz="1200" b="1" dirty="0"/>
              <a:t>・</a:t>
            </a:r>
            <a:r>
              <a:rPr kumimoji="1" lang="ja-JP" altLang="en-US" sz="1200" b="1" dirty="0"/>
              <a:t>吸引器等）の異常は？</a:t>
            </a:r>
            <a:endParaRPr kumimoji="1" lang="en-US" altLang="ja-JP" sz="1200" b="1" dirty="0">
              <a:solidFill>
                <a:srgbClr val="FF0000"/>
              </a:solidFill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717A63AC-4D82-4FF9-8548-37DE7998C987}"/>
              </a:ext>
            </a:extLst>
          </p:cNvPr>
          <p:cNvSpPr txBox="1"/>
          <p:nvPr/>
        </p:nvSpPr>
        <p:spPr>
          <a:xfrm>
            <a:off x="6861279" y="3221072"/>
            <a:ext cx="738664" cy="193483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/>
              <a:t>代わりの医療機器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（人工呼吸器</a:t>
            </a:r>
            <a:r>
              <a:rPr lang="ja-JP" altLang="en-US" sz="1200" b="1" dirty="0"/>
              <a:t>・</a:t>
            </a:r>
            <a:r>
              <a:rPr kumimoji="1" lang="ja-JP" altLang="en-US" sz="1200" b="1" dirty="0"/>
              <a:t>吸引器等）の準備は？</a:t>
            </a:r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D9E2C290-B3E3-4307-AF0E-74076EE38C12}"/>
              </a:ext>
            </a:extLst>
          </p:cNvPr>
          <p:cNvSpPr txBox="1"/>
          <p:nvPr/>
        </p:nvSpPr>
        <p:spPr>
          <a:xfrm>
            <a:off x="8141983" y="3587707"/>
            <a:ext cx="369332" cy="20820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b="1" dirty="0"/>
              <a:t>ライフライン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電気</a:t>
            </a:r>
            <a:r>
              <a:rPr kumimoji="1" lang="ja-JP" altLang="en-US" sz="1200" b="1" dirty="0"/>
              <a:t>の被害は？</a:t>
            </a: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62834DBE-A6C1-463E-B051-B08F505C4CF4}"/>
              </a:ext>
            </a:extLst>
          </p:cNvPr>
          <p:cNvSpPr txBox="1"/>
          <p:nvPr/>
        </p:nvSpPr>
        <p:spPr>
          <a:xfrm>
            <a:off x="9017554" y="4386309"/>
            <a:ext cx="738664" cy="129474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b="1" dirty="0"/>
              <a:t>ライフライン</a:t>
            </a:r>
            <a:endParaRPr kumimoji="1" lang="en-US" altLang="ja-JP" sz="1200" b="1" dirty="0"/>
          </a:p>
          <a:p>
            <a:pPr algn="ctr"/>
            <a:r>
              <a:rPr kumimoji="1" lang="ja-JP" altLang="en-US" sz="1200" b="1" dirty="0"/>
              <a:t>（ガス、</a:t>
            </a:r>
            <a:r>
              <a:rPr kumimoji="1" lang="ja-JP" altLang="en-US" sz="1200" b="1" dirty="0">
                <a:solidFill>
                  <a:srgbClr val="FF0000"/>
                </a:solidFill>
              </a:rPr>
              <a:t>水道</a:t>
            </a:r>
            <a:r>
              <a:rPr kumimoji="1" lang="ja-JP" altLang="en-US" sz="1200" b="1" dirty="0"/>
              <a:t>）の被害は？</a:t>
            </a: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B7F726A6-D071-4CFA-A0A6-2F6B93B2B0FD}"/>
              </a:ext>
            </a:extLst>
          </p:cNvPr>
          <p:cNvSpPr txBox="1"/>
          <p:nvPr/>
        </p:nvSpPr>
        <p:spPr>
          <a:xfrm>
            <a:off x="10106321" y="2471264"/>
            <a:ext cx="738664" cy="225536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/>
              <a:t>ライフライン復旧の目途がわかり、復旧まで予備の医療機器や補助電源等で対応可能か？</a:t>
            </a:r>
          </a:p>
        </p:txBody>
      </p:sp>
      <p:sp>
        <p:nvSpPr>
          <p:cNvPr id="89" name="矢印: 右 88">
            <a:extLst>
              <a:ext uri="{FF2B5EF4-FFF2-40B4-BE49-F238E27FC236}">
                <a16:creationId xmlns:a16="http://schemas.microsoft.com/office/drawing/2014/main" id="{F9E929B8-6683-42D4-B0A4-0780BC49E0D9}"/>
              </a:ext>
            </a:extLst>
          </p:cNvPr>
          <p:cNvSpPr/>
          <p:nvPr/>
        </p:nvSpPr>
        <p:spPr>
          <a:xfrm>
            <a:off x="6252115" y="4292475"/>
            <a:ext cx="595990" cy="256861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D8F93E96-2F4D-4FCE-8124-5909A7FAA803}"/>
              </a:ext>
            </a:extLst>
          </p:cNvPr>
          <p:cNvSpPr txBox="1"/>
          <p:nvPr/>
        </p:nvSpPr>
        <p:spPr>
          <a:xfrm>
            <a:off x="7242583" y="2945808"/>
            <a:ext cx="907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できない</a:t>
            </a:r>
          </a:p>
        </p:txBody>
      </p:sp>
      <p:sp>
        <p:nvSpPr>
          <p:cNvPr id="91" name="矢印: 右 90">
            <a:extLst>
              <a:ext uri="{FF2B5EF4-FFF2-40B4-BE49-F238E27FC236}">
                <a16:creationId xmlns:a16="http://schemas.microsoft.com/office/drawing/2014/main" id="{6840444F-A1E6-48B9-A8B4-52819CC02BFD}"/>
              </a:ext>
            </a:extLst>
          </p:cNvPr>
          <p:cNvSpPr/>
          <p:nvPr/>
        </p:nvSpPr>
        <p:spPr>
          <a:xfrm rot="16200000">
            <a:off x="7093976" y="2934539"/>
            <a:ext cx="275978" cy="261892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E231B25F-642B-4940-BB9E-16CB393474E7}"/>
              </a:ext>
            </a:extLst>
          </p:cNvPr>
          <p:cNvSpPr txBox="1"/>
          <p:nvPr/>
        </p:nvSpPr>
        <p:spPr>
          <a:xfrm>
            <a:off x="6276890" y="4504289"/>
            <a:ext cx="66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あり</a:t>
            </a:r>
          </a:p>
        </p:txBody>
      </p:sp>
      <p:sp>
        <p:nvSpPr>
          <p:cNvPr id="93" name="矢印: 右 92">
            <a:extLst>
              <a:ext uri="{FF2B5EF4-FFF2-40B4-BE49-F238E27FC236}">
                <a16:creationId xmlns:a16="http://schemas.microsoft.com/office/drawing/2014/main" id="{A265B1BF-527D-4B1E-B877-C1C7A05D1C64}"/>
              </a:ext>
            </a:extLst>
          </p:cNvPr>
          <p:cNvSpPr/>
          <p:nvPr/>
        </p:nvSpPr>
        <p:spPr>
          <a:xfrm>
            <a:off x="6295369" y="5165846"/>
            <a:ext cx="1850955" cy="222604"/>
          </a:xfrm>
          <a:prstGeom prst="rightArrow">
            <a:avLst/>
          </a:prstGeom>
          <a:solidFill>
            <a:srgbClr val="00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矢印: 右 93">
            <a:extLst>
              <a:ext uri="{FF2B5EF4-FFF2-40B4-BE49-F238E27FC236}">
                <a16:creationId xmlns:a16="http://schemas.microsoft.com/office/drawing/2014/main" id="{C3B52D0C-6D7A-427E-B855-D10C768F8D53}"/>
              </a:ext>
            </a:extLst>
          </p:cNvPr>
          <p:cNvSpPr/>
          <p:nvPr/>
        </p:nvSpPr>
        <p:spPr>
          <a:xfrm>
            <a:off x="8538115" y="5182300"/>
            <a:ext cx="479440" cy="206150"/>
          </a:xfrm>
          <a:prstGeom prst="rightArrow">
            <a:avLst/>
          </a:prstGeom>
          <a:solidFill>
            <a:srgbClr val="00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6EE1E394-BA84-47AC-A9C0-8113D64EA405}"/>
              </a:ext>
            </a:extLst>
          </p:cNvPr>
          <p:cNvSpPr txBox="1"/>
          <p:nvPr/>
        </p:nvSpPr>
        <p:spPr>
          <a:xfrm>
            <a:off x="8520774" y="5316372"/>
            <a:ext cx="66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なし</a:t>
            </a:r>
          </a:p>
        </p:txBody>
      </p:sp>
      <p:sp>
        <p:nvSpPr>
          <p:cNvPr id="96" name="矢印: 右 95">
            <a:extLst>
              <a:ext uri="{FF2B5EF4-FFF2-40B4-BE49-F238E27FC236}">
                <a16:creationId xmlns:a16="http://schemas.microsoft.com/office/drawing/2014/main" id="{47A3EEC3-6E8B-4C8A-A22E-0F471F696AEA}"/>
              </a:ext>
            </a:extLst>
          </p:cNvPr>
          <p:cNvSpPr/>
          <p:nvPr/>
        </p:nvSpPr>
        <p:spPr>
          <a:xfrm>
            <a:off x="8518234" y="4021520"/>
            <a:ext cx="1583106" cy="23367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74C17C1B-84A2-41AA-8163-2144DC8176B2}"/>
              </a:ext>
            </a:extLst>
          </p:cNvPr>
          <p:cNvSpPr txBox="1"/>
          <p:nvPr/>
        </p:nvSpPr>
        <p:spPr>
          <a:xfrm>
            <a:off x="8470026" y="4241559"/>
            <a:ext cx="66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あり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D7534DB4-B0DC-404F-BBE8-7F84C9EBAD0E}"/>
              </a:ext>
            </a:extLst>
          </p:cNvPr>
          <p:cNvSpPr txBox="1"/>
          <p:nvPr/>
        </p:nvSpPr>
        <p:spPr>
          <a:xfrm>
            <a:off x="10759109" y="4157935"/>
            <a:ext cx="8009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できる</a:t>
            </a:r>
          </a:p>
        </p:txBody>
      </p:sp>
      <p:sp>
        <p:nvSpPr>
          <p:cNvPr id="99" name="矢印: 右 98">
            <a:extLst>
              <a:ext uri="{FF2B5EF4-FFF2-40B4-BE49-F238E27FC236}">
                <a16:creationId xmlns:a16="http://schemas.microsoft.com/office/drawing/2014/main" id="{89240D61-9829-43F5-8E74-8ADB3C597545}"/>
              </a:ext>
            </a:extLst>
          </p:cNvPr>
          <p:cNvSpPr/>
          <p:nvPr/>
        </p:nvSpPr>
        <p:spPr>
          <a:xfrm rot="19083487">
            <a:off x="10747482" y="2882805"/>
            <a:ext cx="923352" cy="180223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AAAE1281-BA41-43B9-9467-FA53D71FD492}"/>
              </a:ext>
            </a:extLst>
          </p:cNvPr>
          <p:cNvSpPr txBox="1"/>
          <p:nvPr/>
        </p:nvSpPr>
        <p:spPr>
          <a:xfrm rot="19022364">
            <a:off x="10694155" y="2497638"/>
            <a:ext cx="9151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できない</a:t>
            </a:r>
          </a:p>
        </p:txBody>
      </p:sp>
      <p:sp>
        <p:nvSpPr>
          <p:cNvPr id="101" name="矢印: 右 100">
            <a:extLst>
              <a:ext uri="{FF2B5EF4-FFF2-40B4-BE49-F238E27FC236}">
                <a16:creationId xmlns:a16="http://schemas.microsoft.com/office/drawing/2014/main" id="{87DE9CA6-D8C5-4300-8B20-A036FF733D52}"/>
              </a:ext>
            </a:extLst>
          </p:cNvPr>
          <p:cNvSpPr/>
          <p:nvPr/>
        </p:nvSpPr>
        <p:spPr>
          <a:xfrm>
            <a:off x="9774908" y="5478626"/>
            <a:ext cx="2028166" cy="199798"/>
          </a:xfrm>
          <a:prstGeom prst="rightArrow">
            <a:avLst/>
          </a:prstGeom>
          <a:solidFill>
            <a:srgbClr val="00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4EA4C074-1DEF-439A-BC62-6750DF70E481}"/>
              </a:ext>
            </a:extLst>
          </p:cNvPr>
          <p:cNvSpPr txBox="1"/>
          <p:nvPr/>
        </p:nvSpPr>
        <p:spPr>
          <a:xfrm>
            <a:off x="9687076" y="4839933"/>
            <a:ext cx="66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あり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80ED79A4-C194-4C08-9304-FC2DA6697D7C}"/>
              </a:ext>
            </a:extLst>
          </p:cNvPr>
          <p:cNvSpPr txBox="1"/>
          <p:nvPr/>
        </p:nvSpPr>
        <p:spPr>
          <a:xfrm>
            <a:off x="9680986" y="5290427"/>
            <a:ext cx="66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なし</a:t>
            </a:r>
          </a:p>
        </p:txBody>
      </p:sp>
      <p:sp>
        <p:nvSpPr>
          <p:cNvPr id="104" name="矢印: 右 103">
            <a:extLst>
              <a:ext uri="{FF2B5EF4-FFF2-40B4-BE49-F238E27FC236}">
                <a16:creationId xmlns:a16="http://schemas.microsoft.com/office/drawing/2014/main" id="{9D5A3792-88CC-4526-BD00-FA81E61E382E}"/>
              </a:ext>
            </a:extLst>
          </p:cNvPr>
          <p:cNvSpPr/>
          <p:nvPr/>
        </p:nvSpPr>
        <p:spPr>
          <a:xfrm>
            <a:off x="10812707" y="5289892"/>
            <a:ext cx="903043" cy="199334"/>
          </a:xfrm>
          <a:prstGeom prst="rightArrow">
            <a:avLst/>
          </a:prstGeom>
          <a:solidFill>
            <a:srgbClr val="00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A698C531-A8B6-4984-AB18-95F7FB65A1BC}"/>
              </a:ext>
            </a:extLst>
          </p:cNvPr>
          <p:cNvSpPr txBox="1"/>
          <p:nvPr/>
        </p:nvSpPr>
        <p:spPr>
          <a:xfrm>
            <a:off x="10761282" y="5103404"/>
            <a:ext cx="66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あり</a:t>
            </a:r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E71FEE20-8AF1-4394-B945-4C945C3C229E}"/>
              </a:ext>
            </a:extLst>
          </p:cNvPr>
          <p:cNvSpPr txBox="1"/>
          <p:nvPr/>
        </p:nvSpPr>
        <p:spPr>
          <a:xfrm>
            <a:off x="10749821" y="4725790"/>
            <a:ext cx="66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なし</a:t>
            </a:r>
          </a:p>
        </p:txBody>
      </p:sp>
      <p:sp>
        <p:nvSpPr>
          <p:cNvPr id="107" name="矢印: 上向き折線 106">
            <a:extLst>
              <a:ext uri="{FF2B5EF4-FFF2-40B4-BE49-F238E27FC236}">
                <a16:creationId xmlns:a16="http://schemas.microsoft.com/office/drawing/2014/main" id="{1B3659B4-B4C6-44F7-8A5F-F2BA64C6C29A}"/>
              </a:ext>
            </a:extLst>
          </p:cNvPr>
          <p:cNvSpPr/>
          <p:nvPr/>
        </p:nvSpPr>
        <p:spPr>
          <a:xfrm>
            <a:off x="11079300" y="3019304"/>
            <a:ext cx="468947" cy="2071605"/>
          </a:xfrm>
          <a:prstGeom prst="bentUp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6C7C9114-B15E-49F4-9F6F-5478EA71073A}"/>
              </a:ext>
            </a:extLst>
          </p:cNvPr>
          <p:cNvSpPr/>
          <p:nvPr/>
        </p:nvSpPr>
        <p:spPr>
          <a:xfrm>
            <a:off x="10812707" y="4968134"/>
            <a:ext cx="336960" cy="13468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矢印: 右 108">
            <a:extLst>
              <a:ext uri="{FF2B5EF4-FFF2-40B4-BE49-F238E27FC236}">
                <a16:creationId xmlns:a16="http://schemas.microsoft.com/office/drawing/2014/main" id="{C2648050-0865-4268-84EF-289F0C4B60F3}"/>
              </a:ext>
            </a:extLst>
          </p:cNvPr>
          <p:cNvSpPr/>
          <p:nvPr/>
        </p:nvSpPr>
        <p:spPr>
          <a:xfrm>
            <a:off x="7599373" y="4307985"/>
            <a:ext cx="536797" cy="214289"/>
          </a:xfrm>
          <a:prstGeom prst="rightArrow">
            <a:avLst/>
          </a:prstGeom>
          <a:solidFill>
            <a:srgbClr val="00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4D5D4E87-33E1-4CF1-A264-9282E27DB32D}"/>
              </a:ext>
            </a:extLst>
          </p:cNvPr>
          <p:cNvSpPr txBox="1"/>
          <p:nvPr/>
        </p:nvSpPr>
        <p:spPr>
          <a:xfrm>
            <a:off x="7501529" y="4495553"/>
            <a:ext cx="9070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できる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6325F688-EF12-4246-8D86-3127F26456ED}"/>
              </a:ext>
            </a:extLst>
          </p:cNvPr>
          <p:cNvSpPr txBox="1"/>
          <p:nvPr/>
        </p:nvSpPr>
        <p:spPr>
          <a:xfrm>
            <a:off x="6198738" y="5298356"/>
            <a:ext cx="6654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/>
              <a:t>なし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5C172A0-B35E-4131-BD7F-DA36DE63A3C8}"/>
              </a:ext>
            </a:extLst>
          </p:cNvPr>
          <p:cNvSpPr txBox="1"/>
          <p:nvPr/>
        </p:nvSpPr>
        <p:spPr>
          <a:xfrm>
            <a:off x="10251526" y="4793932"/>
            <a:ext cx="553998" cy="662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200" b="1" dirty="0"/>
              <a:t>備蓄はあるか</a:t>
            </a:r>
          </a:p>
        </p:txBody>
      </p:sp>
      <p:sp>
        <p:nvSpPr>
          <p:cNvPr id="69" name="矢印: 右 68">
            <a:extLst>
              <a:ext uri="{FF2B5EF4-FFF2-40B4-BE49-F238E27FC236}">
                <a16:creationId xmlns:a16="http://schemas.microsoft.com/office/drawing/2014/main" id="{21420D42-E26A-4718-81FE-615B484CDED9}"/>
              </a:ext>
            </a:extLst>
          </p:cNvPr>
          <p:cNvSpPr/>
          <p:nvPr/>
        </p:nvSpPr>
        <p:spPr>
          <a:xfrm>
            <a:off x="9769392" y="5022946"/>
            <a:ext cx="479440" cy="20615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3CB226C5-0ECB-4955-B9BA-F78D754EDF75}"/>
              </a:ext>
            </a:extLst>
          </p:cNvPr>
          <p:cNvSpPr txBox="1"/>
          <p:nvPr/>
        </p:nvSpPr>
        <p:spPr>
          <a:xfrm flipH="1">
            <a:off x="11639219" y="4353264"/>
            <a:ext cx="461665" cy="142465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b="1" dirty="0"/>
              <a:t>自宅待機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21DF1F0-BFA3-4C1A-B7CD-627DB874EA92}"/>
              </a:ext>
            </a:extLst>
          </p:cNvPr>
          <p:cNvSpPr txBox="1"/>
          <p:nvPr/>
        </p:nvSpPr>
        <p:spPr>
          <a:xfrm>
            <a:off x="6070021" y="1313372"/>
            <a:ext cx="5477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</a:rPr>
              <a:t>搬送（訪問看護ステーション等の車両、救急車）</a:t>
            </a:r>
          </a:p>
        </p:txBody>
      </p:sp>
      <p:sp>
        <p:nvSpPr>
          <p:cNvPr id="74" name="矢印: 右 73">
            <a:extLst>
              <a:ext uri="{FF2B5EF4-FFF2-40B4-BE49-F238E27FC236}">
                <a16:creationId xmlns:a16="http://schemas.microsoft.com/office/drawing/2014/main" id="{C83C79DB-1CF3-48E0-BC6E-99CB5690B260}"/>
              </a:ext>
            </a:extLst>
          </p:cNvPr>
          <p:cNvSpPr/>
          <p:nvPr/>
        </p:nvSpPr>
        <p:spPr>
          <a:xfrm rot="21032154">
            <a:off x="5964717" y="2447208"/>
            <a:ext cx="5390262" cy="295227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AFB3F07-64FD-4F21-B2F5-26D934DCFC48}"/>
              </a:ext>
            </a:extLst>
          </p:cNvPr>
          <p:cNvSpPr txBox="1"/>
          <p:nvPr/>
        </p:nvSpPr>
        <p:spPr>
          <a:xfrm rot="20996365">
            <a:off x="5820796" y="2211240"/>
            <a:ext cx="5701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0000"/>
                </a:solidFill>
              </a:rPr>
              <a:t>搬送（自家用車、訪問看護ステーション等の車両、救急車）</a:t>
            </a:r>
          </a:p>
        </p:txBody>
      </p:sp>
      <p:sp>
        <p:nvSpPr>
          <p:cNvPr id="77" name="矢印: 右 76">
            <a:extLst>
              <a:ext uri="{FF2B5EF4-FFF2-40B4-BE49-F238E27FC236}">
                <a16:creationId xmlns:a16="http://schemas.microsoft.com/office/drawing/2014/main" id="{E76CC1D1-678A-466A-A797-DCE273EBA003}"/>
              </a:ext>
            </a:extLst>
          </p:cNvPr>
          <p:cNvSpPr/>
          <p:nvPr/>
        </p:nvSpPr>
        <p:spPr>
          <a:xfrm>
            <a:off x="10853260" y="4387795"/>
            <a:ext cx="791032" cy="213757"/>
          </a:xfrm>
          <a:prstGeom prst="rightArrow">
            <a:avLst/>
          </a:prstGeom>
          <a:solidFill>
            <a:srgbClr val="0000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" name="吹き出し: 右矢印 110">
            <a:extLst>
              <a:ext uri="{FF2B5EF4-FFF2-40B4-BE49-F238E27FC236}">
                <a16:creationId xmlns:a16="http://schemas.microsoft.com/office/drawing/2014/main" id="{5A87AC6B-8133-45B8-9836-72AD0B4A0573}"/>
              </a:ext>
            </a:extLst>
          </p:cNvPr>
          <p:cNvSpPr/>
          <p:nvPr/>
        </p:nvSpPr>
        <p:spPr>
          <a:xfrm>
            <a:off x="2350891" y="2425466"/>
            <a:ext cx="3644180" cy="1481549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82053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吹き出し: 右矢印 111">
            <a:extLst>
              <a:ext uri="{FF2B5EF4-FFF2-40B4-BE49-F238E27FC236}">
                <a16:creationId xmlns:a16="http://schemas.microsoft.com/office/drawing/2014/main" id="{6363A73F-CCCB-4DA5-9165-82DD6ABDC426}"/>
              </a:ext>
            </a:extLst>
          </p:cNvPr>
          <p:cNvSpPr/>
          <p:nvPr/>
        </p:nvSpPr>
        <p:spPr>
          <a:xfrm>
            <a:off x="2306829" y="3970695"/>
            <a:ext cx="3355425" cy="1481549"/>
          </a:xfrm>
          <a:prstGeom prst="rightArrowCallout">
            <a:avLst>
              <a:gd name="adj1" fmla="val 25000"/>
              <a:gd name="adj2" fmla="val 25000"/>
              <a:gd name="adj3" fmla="val 18560"/>
              <a:gd name="adj4" fmla="val 88013"/>
            </a:avLst>
          </a:prstGeom>
          <a:noFill/>
          <a:ln w="381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C261A0D2-F327-41AA-854A-DDFA2E25188D}"/>
              </a:ext>
            </a:extLst>
          </p:cNvPr>
          <p:cNvSpPr txBox="1"/>
          <p:nvPr/>
        </p:nvSpPr>
        <p:spPr>
          <a:xfrm>
            <a:off x="1508974" y="923100"/>
            <a:ext cx="615553" cy="113178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en-US" altLang="ja-JP" sz="1400" b="1" dirty="0"/>
              <a:t>※</a:t>
            </a:r>
            <a:r>
              <a:rPr kumimoji="1" lang="ja-JP" altLang="en-US" sz="1400" b="1" dirty="0"/>
              <a:t>連絡でき</a:t>
            </a:r>
            <a:endParaRPr kumimoji="1" lang="en-US" altLang="ja-JP" sz="1400" b="1" dirty="0"/>
          </a:p>
          <a:p>
            <a:r>
              <a:rPr lang="ja-JP" altLang="en-US" sz="1400" b="1" dirty="0"/>
              <a:t>　ない状態</a:t>
            </a:r>
            <a:endParaRPr kumimoji="1" lang="ja-JP" altLang="en-US" sz="1400" b="1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72A11DE-9777-43E8-878F-F5FAB871C378}"/>
              </a:ext>
            </a:extLst>
          </p:cNvPr>
          <p:cNvSpPr/>
          <p:nvPr/>
        </p:nvSpPr>
        <p:spPr>
          <a:xfrm>
            <a:off x="1505640" y="953006"/>
            <a:ext cx="665153" cy="10234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89C274-4F4B-4CB5-8A44-AC0A6F02A508}"/>
              </a:ext>
            </a:extLst>
          </p:cNvPr>
          <p:cNvCxnSpPr>
            <a:cxnSpLocks/>
          </p:cNvCxnSpPr>
          <p:nvPr/>
        </p:nvCxnSpPr>
        <p:spPr>
          <a:xfrm>
            <a:off x="10791049" y="4965885"/>
            <a:ext cx="444345" cy="21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C3CCF860-2DC4-4595-BE97-C8C5B643B6D5}"/>
              </a:ext>
            </a:extLst>
          </p:cNvPr>
          <p:cNvCxnSpPr>
            <a:cxnSpLocks/>
          </p:cNvCxnSpPr>
          <p:nvPr/>
        </p:nvCxnSpPr>
        <p:spPr>
          <a:xfrm>
            <a:off x="10812270" y="5088301"/>
            <a:ext cx="444345" cy="21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927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253</Words>
  <Application>Microsoft Office PowerPoint</Application>
  <PresentationFormat>ワイド画面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福田　照美</dc:creator>
  <cp:lastModifiedBy>福田　照美</cp:lastModifiedBy>
  <cp:revision>147</cp:revision>
  <cp:lastPrinted>2023-03-15T02:24:36Z</cp:lastPrinted>
  <dcterms:created xsi:type="dcterms:W3CDTF">2022-11-18T00:33:15Z</dcterms:created>
  <dcterms:modified xsi:type="dcterms:W3CDTF">2023-03-23T05:04:14Z</dcterms:modified>
</cp:coreProperties>
</file>