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62" r:id="rId2"/>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CC"/>
    <a:srgbClr val="FFFF66"/>
    <a:srgbClr val="DDF8A0"/>
    <a:srgbClr val="FFFF99"/>
    <a:srgbClr val="FF9999"/>
    <a:srgbClr val="FF7C80"/>
    <a:srgbClr val="FF66FF"/>
    <a:srgbClr val="FF99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195" autoAdjust="0"/>
    <p:restoredTop sz="94660"/>
  </p:normalViewPr>
  <p:slideViewPr>
    <p:cSldViewPr snapToGrid="0">
      <p:cViewPr varScale="1">
        <p:scale>
          <a:sx n="73" d="100"/>
          <a:sy n="73" d="100"/>
        </p:scale>
        <p:origin x="17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r>
              <a:rPr kumimoji="1" lang="en-US" altLang="ja-JP"/>
              <a:t>R2.4.28</a:t>
            </a:r>
            <a:r>
              <a:rPr kumimoji="1" lang="ja-JP" altLang="en-US"/>
              <a:t>時点</a:t>
            </a:r>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FBAEE765-25C6-4959-B864-13FEE7366BEF}" type="datetimeFigureOut">
              <a:rPr kumimoji="1" lang="ja-JP" altLang="en-US" smtClean="0"/>
              <a:t>2023/5/19</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2254B453-3149-40F2-9FE9-834BD261B302}" type="slidenum">
              <a:rPr kumimoji="1" lang="ja-JP" altLang="en-US" smtClean="0"/>
              <a:t>‹#›</a:t>
            </a:fld>
            <a:endParaRPr kumimoji="1" lang="ja-JP" altLang="en-US"/>
          </a:p>
        </p:txBody>
      </p:sp>
    </p:spTree>
    <p:extLst>
      <p:ext uri="{BB962C8B-B14F-4D97-AF65-F5344CB8AC3E}">
        <p14:creationId xmlns:p14="http://schemas.microsoft.com/office/powerpoint/2010/main" val="3148908389"/>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r>
              <a:rPr kumimoji="1" lang="en-US" altLang="ja-JP"/>
              <a:t>R2.4.28</a:t>
            </a:r>
            <a:r>
              <a:rPr kumimoji="1" lang="ja-JP" altLang="en-US"/>
              <a:t>時点</a:t>
            </a:r>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885A34F9-D326-4D23-8230-B3DC96A7EFD6}" type="datetimeFigureOut">
              <a:rPr kumimoji="1" lang="ja-JP" altLang="en-US" smtClean="0"/>
              <a:t>2023/5/19</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CEE242A7-6A44-45AE-AF31-359A9B286D8C}" type="slidenum">
              <a:rPr kumimoji="1" lang="ja-JP" altLang="en-US" smtClean="0"/>
              <a:t>‹#›</a:t>
            </a:fld>
            <a:endParaRPr kumimoji="1" lang="ja-JP" altLang="en-US"/>
          </a:p>
        </p:txBody>
      </p:sp>
    </p:spTree>
    <p:extLst>
      <p:ext uri="{BB962C8B-B14F-4D97-AF65-F5344CB8AC3E}">
        <p14:creationId xmlns:p14="http://schemas.microsoft.com/office/powerpoint/2010/main" val="2915655848"/>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9C043C6-1B68-45ED-AA6B-944862865ED7}" type="datetime1">
              <a:rPr kumimoji="1" lang="ja-JP" altLang="en-US" smtClean="0"/>
              <a:t>2023/5/19</a:t>
            </a:fld>
            <a:endParaRPr kumimoji="1" lang="ja-JP" altLang="en-US"/>
          </a:p>
        </p:txBody>
      </p:sp>
      <p:sp>
        <p:nvSpPr>
          <p:cNvPr id="5" name="Footer Placeholder 4"/>
          <p:cNvSpPr>
            <a:spLocks noGrp="1"/>
          </p:cNvSpPr>
          <p:nvPr>
            <p:ph type="ftr" sz="quarter" idx="11"/>
          </p:nvPr>
        </p:nvSpPr>
        <p:spPr/>
        <p:txBody>
          <a:bodyPr/>
          <a:lstStyle/>
          <a:p>
            <a:r>
              <a:rPr kumimoji="1" lang="en-US" altLang="ja-JP"/>
              <a:t>R2.4.28</a:t>
            </a:r>
            <a:r>
              <a:rPr kumimoji="1" lang="ja-JP" altLang="en-US"/>
              <a:t>時点</a:t>
            </a:r>
          </a:p>
        </p:txBody>
      </p:sp>
      <p:sp>
        <p:nvSpPr>
          <p:cNvPr id="6" name="Slide Number Placeholder 5"/>
          <p:cNvSpPr>
            <a:spLocks noGrp="1"/>
          </p:cNvSpPr>
          <p:nvPr>
            <p:ph type="sldNum" sz="quarter" idx="12"/>
          </p:nvPr>
        </p:nvSpPr>
        <p:spPr/>
        <p:txBody>
          <a:bodyPr/>
          <a:lstStyle/>
          <a:p>
            <a:fld id="{5AEF494E-2DEA-48B3-9B27-8B59D5837D4E}" type="slidenum">
              <a:rPr kumimoji="1" lang="ja-JP" altLang="en-US" smtClean="0"/>
              <a:t>‹#›</a:t>
            </a:fld>
            <a:endParaRPr kumimoji="1" lang="ja-JP" altLang="en-US"/>
          </a:p>
        </p:txBody>
      </p:sp>
    </p:spTree>
    <p:extLst>
      <p:ext uri="{BB962C8B-B14F-4D97-AF65-F5344CB8AC3E}">
        <p14:creationId xmlns:p14="http://schemas.microsoft.com/office/powerpoint/2010/main" val="4294214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178555-505C-4337-8971-46FF4A4E4652}" type="datetime1">
              <a:rPr kumimoji="1" lang="ja-JP" altLang="en-US" smtClean="0"/>
              <a:t>2023/5/19</a:t>
            </a:fld>
            <a:endParaRPr kumimoji="1" lang="ja-JP" altLang="en-US"/>
          </a:p>
        </p:txBody>
      </p:sp>
      <p:sp>
        <p:nvSpPr>
          <p:cNvPr id="5" name="Footer Placeholder 4"/>
          <p:cNvSpPr>
            <a:spLocks noGrp="1"/>
          </p:cNvSpPr>
          <p:nvPr>
            <p:ph type="ftr" sz="quarter" idx="11"/>
          </p:nvPr>
        </p:nvSpPr>
        <p:spPr/>
        <p:txBody>
          <a:bodyPr/>
          <a:lstStyle/>
          <a:p>
            <a:r>
              <a:rPr kumimoji="1" lang="en-US" altLang="ja-JP"/>
              <a:t>R2.4.28</a:t>
            </a:r>
            <a:r>
              <a:rPr kumimoji="1" lang="ja-JP" altLang="en-US"/>
              <a:t>時点</a:t>
            </a:r>
          </a:p>
        </p:txBody>
      </p:sp>
      <p:sp>
        <p:nvSpPr>
          <p:cNvPr id="6" name="Slide Number Placeholder 5"/>
          <p:cNvSpPr>
            <a:spLocks noGrp="1"/>
          </p:cNvSpPr>
          <p:nvPr>
            <p:ph type="sldNum" sz="quarter" idx="12"/>
          </p:nvPr>
        </p:nvSpPr>
        <p:spPr/>
        <p:txBody>
          <a:bodyPr/>
          <a:lstStyle/>
          <a:p>
            <a:fld id="{5AEF494E-2DEA-48B3-9B27-8B59D5837D4E}" type="slidenum">
              <a:rPr kumimoji="1" lang="ja-JP" altLang="en-US" smtClean="0"/>
              <a:t>‹#›</a:t>
            </a:fld>
            <a:endParaRPr kumimoji="1" lang="ja-JP" altLang="en-US"/>
          </a:p>
        </p:txBody>
      </p:sp>
    </p:spTree>
    <p:extLst>
      <p:ext uri="{BB962C8B-B14F-4D97-AF65-F5344CB8AC3E}">
        <p14:creationId xmlns:p14="http://schemas.microsoft.com/office/powerpoint/2010/main" val="319899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989C9A-2397-41FE-BB37-9CDA38DB167C}" type="datetime1">
              <a:rPr kumimoji="1" lang="ja-JP" altLang="en-US" smtClean="0"/>
              <a:t>2023/5/19</a:t>
            </a:fld>
            <a:endParaRPr kumimoji="1" lang="ja-JP" altLang="en-US"/>
          </a:p>
        </p:txBody>
      </p:sp>
      <p:sp>
        <p:nvSpPr>
          <p:cNvPr id="5" name="Footer Placeholder 4"/>
          <p:cNvSpPr>
            <a:spLocks noGrp="1"/>
          </p:cNvSpPr>
          <p:nvPr>
            <p:ph type="ftr" sz="quarter" idx="11"/>
          </p:nvPr>
        </p:nvSpPr>
        <p:spPr/>
        <p:txBody>
          <a:bodyPr/>
          <a:lstStyle/>
          <a:p>
            <a:r>
              <a:rPr kumimoji="1" lang="en-US" altLang="ja-JP"/>
              <a:t>R2.4.28</a:t>
            </a:r>
            <a:r>
              <a:rPr kumimoji="1" lang="ja-JP" altLang="en-US"/>
              <a:t>時点</a:t>
            </a:r>
          </a:p>
        </p:txBody>
      </p:sp>
      <p:sp>
        <p:nvSpPr>
          <p:cNvPr id="6" name="Slide Number Placeholder 5"/>
          <p:cNvSpPr>
            <a:spLocks noGrp="1"/>
          </p:cNvSpPr>
          <p:nvPr>
            <p:ph type="sldNum" sz="quarter" idx="12"/>
          </p:nvPr>
        </p:nvSpPr>
        <p:spPr/>
        <p:txBody>
          <a:bodyPr/>
          <a:lstStyle/>
          <a:p>
            <a:fld id="{5AEF494E-2DEA-48B3-9B27-8B59D5837D4E}" type="slidenum">
              <a:rPr kumimoji="1" lang="ja-JP" altLang="en-US" smtClean="0"/>
              <a:t>‹#›</a:t>
            </a:fld>
            <a:endParaRPr kumimoji="1" lang="ja-JP" altLang="en-US"/>
          </a:p>
        </p:txBody>
      </p:sp>
    </p:spTree>
    <p:extLst>
      <p:ext uri="{BB962C8B-B14F-4D97-AF65-F5344CB8AC3E}">
        <p14:creationId xmlns:p14="http://schemas.microsoft.com/office/powerpoint/2010/main" val="3667350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2129E5-3049-4471-A374-4EC93F5ED3AD}" type="datetime1">
              <a:rPr kumimoji="1" lang="ja-JP" altLang="en-US" smtClean="0"/>
              <a:t>2023/5/19</a:t>
            </a:fld>
            <a:endParaRPr kumimoji="1" lang="ja-JP" altLang="en-US"/>
          </a:p>
        </p:txBody>
      </p:sp>
      <p:sp>
        <p:nvSpPr>
          <p:cNvPr id="5" name="Footer Placeholder 4"/>
          <p:cNvSpPr>
            <a:spLocks noGrp="1"/>
          </p:cNvSpPr>
          <p:nvPr>
            <p:ph type="ftr" sz="quarter" idx="11"/>
          </p:nvPr>
        </p:nvSpPr>
        <p:spPr/>
        <p:txBody>
          <a:bodyPr/>
          <a:lstStyle/>
          <a:p>
            <a:r>
              <a:rPr kumimoji="1" lang="en-US" altLang="ja-JP"/>
              <a:t>R2.4.28</a:t>
            </a:r>
            <a:r>
              <a:rPr kumimoji="1" lang="ja-JP" altLang="en-US"/>
              <a:t>時点</a:t>
            </a:r>
          </a:p>
        </p:txBody>
      </p:sp>
      <p:sp>
        <p:nvSpPr>
          <p:cNvPr id="6" name="Slide Number Placeholder 5"/>
          <p:cNvSpPr>
            <a:spLocks noGrp="1"/>
          </p:cNvSpPr>
          <p:nvPr>
            <p:ph type="sldNum" sz="quarter" idx="12"/>
          </p:nvPr>
        </p:nvSpPr>
        <p:spPr/>
        <p:txBody>
          <a:bodyPr/>
          <a:lstStyle/>
          <a:p>
            <a:fld id="{5AEF494E-2DEA-48B3-9B27-8B59D5837D4E}" type="slidenum">
              <a:rPr kumimoji="1" lang="ja-JP" altLang="en-US" smtClean="0"/>
              <a:t>‹#›</a:t>
            </a:fld>
            <a:endParaRPr kumimoji="1" lang="ja-JP" altLang="en-US"/>
          </a:p>
        </p:txBody>
      </p:sp>
    </p:spTree>
    <p:extLst>
      <p:ext uri="{BB962C8B-B14F-4D97-AF65-F5344CB8AC3E}">
        <p14:creationId xmlns:p14="http://schemas.microsoft.com/office/powerpoint/2010/main" val="3981197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8879398-F0B9-4F09-A889-85D855402E92}" type="datetime1">
              <a:rPr kumimoji="1" lang="ja-JP" altLang="en-US" smtClean="0"/>
              <a:t>2023/5/19</a:t>
            </a:fld>
            <a:endParaRPr kumimoji="1" lang="ja-JP" altLang="en-US"/>
          </a:p>
        </p:txBody>
      </p:sp>
      <p:sp>
        <p:nvSpPr>
          <p:cNvPr id="5" name="Footer Placeholder 4"/>
          <p:cNvSpPr>
            <a:spLocks noGrp="1"/>
          </p:cNvSpPr>
          <p:nvPr>
            <p:ph type="ftr" sz="quarter" idx="11"/>
          </p:nvPr>
        </p:nvSpPr>
        <p:spPr/>
        <p:txBody>
          <a:bodyPr/>
          <a:lstStyle/>
          <a:p>
            <a:r>
              <a:rPr kumimoji="1" lang="en-US" altLang="ja-JP"/>
              <a:t>R2.4.28</a:t>
            </a:r>
            <a:r>
              <a:rPr kumimoji="1" lang="ja-JP" altLang="en-US"/>
              <a:t>時点</a:t>
            </a:r>
          </a:p>
        </p:txBody>
      </p:sp>
      <p:sp>
        <p:nvSpPr>
          <p:cNvPr id="6" name="Slide Number Placeholder 5"/>
          <p:cNvSpPr>
            <a:spLocks noGrp="1"/>
          </p:cNvSpPr>
          <p:nvPr>
            <p:ph type="sldNum" sz="quarter" idx="12"/>
          </p:nvPr>
        </p:nvSpPr>
        <p:spPr/>
        <p:txBody>
          <a:bodyPr/>
          <a:lstStyle/>
          <a:p>
            <a:fld id="{5AEF494E-2DEA-48B3-9B27-8B59D5837D4E}" type="slidenum">
              <a:rPr kumimoji="1" lang="ja-JP" altLang="en-US" smtClean="0"/>
              <a:t>‹#›</a:t>
            </a:fld>
            <a:endParaRPr kumimoji="1" lang="ja-JP" altLang="en-US"/>
          </a:p>
        </p:txBody>
      </p:sp>
    </p:spTree>
    <p:extLst>
      <p:ext uri="{BB962C8B-B14F-4D97-AF65-F5344CB8AC3E}">
        <p14:creationId xmlns:p14="http://schemas.microsoft.com/office/powerpoint/2010/main" val="2824029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527467D-9B88-4236-AB18-8CFA08B263AE}" type="datetime1">
              <a:rPr kumimoji="1" lang="ja-JP" altLang="en-US" smtClean="0"/>
              <a:t>2023/5/19</a:t>
            </a:fld>
            <a:endParaRPr kumimoji="1" lang="ja-JP" altLang="en-US"/>
          </a:p>
        </p:txBody>
      </p:sp>
      <p:sp>
        <p:nvSpPr>
          <p:cNvPr id="6" name="Footer Placeholder 5"/>
          <p:cNvSpPr>
            <a:spLocks noGrp="1"/>
          </p:cNvSpPr>
          <p:nvPr>
            <p:ph type="ftr" sz="quarter" idx="11"/>
          </p:nvPr>
        </p:nvSpPr>
        <p:spPr/>
        <p:txBody>
          <a:bodyPr/>
          <a:lstStyle/>
          <a:p>
            <a:r>
              <a:rPr kumimoji="1" lang="en-US" altLang="ja-JP"/>
              <a:t>R2.4.28</a:t>
            </a:r>
            <a:r>
              <a:rPr kumimoji="1" lang="ja-JP" altLang="en-US"/>
              <a:t>時点</a:t>
            </a:r>
          </a:p>
        </p:txBody>
      </p:sp>
      <p:sp>
        <p:nvSpPr>
          <p:cNvPr id="7" name="Slide Number Placeholder 6"/>
          <p:cNvSpPr>
            <a:spLocks noGrp="1"/>
          </p:cNvSpPr>
          <p:nvPr>
            <p:ph type="sldNum" sz="quarter" idx="12"/>
          </p:nvPr>
        </p:nvSpPr>
        <p:spPr/>
        <p:txBody>
          <a:bodyPr/>
          <a:lstStyle/>
          <a:p>
            <a:fld id="{5AEF494E-2DEA-48B3-9B27-8B59D5837D4E}" type="slidenum">
              <a:rPr kumimoji="1" lang="ja-JP" altLang="en-US" smtClean="0"/>
              <a:t>‹#›</a:t>
            </a:fld>
            <a:endParaRPr kumimoji="1" lang="ja-JP" altLang="en-US"/>
          </a:p>
        </p:txBody>
      </p:sp>
    </p:spTree>
    <p:extLst>
      <p:ext uri="{BB962C8B-B14F-4D97-AF65-F5344CB8AC3E}">
        <p14:creationId xmlns:p14="http://schemas.microsoft.com/office/powerpoint/2010/main" val="1058472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E5E8A86-38C4-490C-9308-6521FFC69EE8}" type="datetime1">
              <a:rPr kumimoji="1" lang="ja-JP" altLang="en-US" smtClean="0"/>
              <a:t>2023/5/19</a:t>
            </a:fld>
            <a:endParaRPr kumimoji="1" lang="ja-JP" altLang="en-US"/>
          </a:p>
        </p:txBody>
      </p:sp>
      <p:sp>
        <p:nvSpPr>
          <p:cNvPr id="8" name="Footer Placeholder 7"/>
          <p:cNvSpPr>
            <a:spLocks noGrp="1"/>
          </p:cNvSpPr>
          <p:nvPr>
            <p:ph type="ftr" sz="quarter" idx="11"/>
          </p:nvPr>
        </p:nvSpPr>
        <p:spPr/>
        <p:txBody>
          <a:bodyPr/>
          <a:lstStyle/>
          <a:p>
            <a:r>
              <a:rPr kumimoji="1" lang="en-US" altLang="ja-JP"/>
              <a:t>R2.4.28</a:t>
            </a:r>
            <a:r>
              <a:rPr kumimoji="1" lang="ja-JP" altLang="en-US"/>
              <a:t>時点</a:t>
            </a:r>
          </a:p>
        </p:txBody>
      </p:sp>
      <p:sp>
        <p:nvSpPr>
          <p:cNvPr id="9" name="Slide Number Placeholder 8"/>
          <p:cNvSpPr>
            <a:spLocks noGrp="1"/>
          </p:cNvSpPr>
          <p:nvPr>
            <p:ph type="sldNum" sz="quarter" idx="12"/>
          </p:nvPr>
        </p:nvSpPr>
        <p:spPr/>
        <p:txBody>
          <a:bodyPr/>
          <a:lstStyle/>
          <a:p>
            <a:fld id="{5AEF494E-2DEA-48B3-9B27-8B59D5837D4E}" type="slidenum">
              <a:rPr kumimoji="1" lang="ja-JP" altLang="en-US" smtClean="0"/>
              <a:t>‹#›</a:t>
            </a:fld>
            <a:endParaRPr kumimoji="1" lang="ja-JP" altLang="en-US"/>
          </a:p>
        </p:txBody>
      </p:sp>
    </p:spTree>
    <p:extLst>
      <p:ext uri="{BB962C8B-B14F-4D97-AF65-F5344CB8AC3E}">
        <p14:creationId xmlns:p14="http://schemas.microsoft.com/office/powerpoint/2010/main" val="33977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00FACAA-E3E9-4046-97FE-5EA023E74612}" type="datetime1">
              <a:rPr kumimoji="1" lang="ja-JP" altLang="en-US" smtClean="0"/>
              <a:t>2023/5/19</a:t>
            </a:fld>
            <a:endParaRPr kumimoji="1" lang="ja-JP" altLang="en-US"/>
          </a:p>
        </p:txBody>
      </p:sp>
      <p:sp>
        <p:nvSpPr>
          <p:cNvPr id="4" name="Footer Placeholder 3"/>
          <p:cNvSpPr>
            <a:spLocks noGrp="1"/>
          </p:cNvSpPr>
          <p:nvPr>
            <p:ph type="ftr" sz="quarter" idx="11"/>
          </p:nvPr>
        </p:nvSpPr>
        <p:spPr/>
        <p:txBody>
          <a:bodyPr/>
          <a:lstStyle/>
          <a:p>
            <a:r>
              <a:rPr kumimoji="1" lang="en-US" altLang="ja-JP"/>
              <a:t>R2.4.28</a:t>
            </a:r>
            <a:r>
              <a:rPr kumimoji="1" lang="ja-JP" altLang="en-US"/>
              <a:t>時点</a:t>
            </a:r>
          </a:p>
        </p:txBody>
      </p:sp>
      <p:sp>
        <p:nvSpPr>
          <p:cNvPr id="5" name="Slide Number Placeholder 4"/>
          <p:cNvSpPr>
            <a:spLocks noGrp="1"/>
          </p:cNvSpPr>
          <p:nvPr>
            <p:ph type="sldNum" sz="quarter" idx="12"/>
          </p:nvPr>
        </p:nvSpPr>
        <p:spPr/>
        <p:txBody>
          <a:bodyPr/>
          <a:lstStyle/>
          <a:p>
            <a:fld id="{5AEF494E-2DEA-48B3-9B27-8B59D5837D4E}" type="slidenum">
              <a:rPr kumimoji="1" lang="ja-JP" altLang="en-US" smtClean="0"/>
              <a:t>‹#›</a:t>
            </a:fld>
            <a:endParaRPr kumimoji="1" lang="ja-JP" altLang="en-US"/>
          </a:p>
        </p:txBody>
      </p:sp>
    </p:spTree>
    <p:extLst>
      <p:ext uri="{BB962C8B-B14F-4D97-AF65-F5344CB8AC3E}">
        <p14:creationId xmlns:p14="http://schemas.microsoft.com/office/powerpoint/2010/main" val="2271950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70B2A2-E2A7-47C4-B8BC-47AFF3A28AD3}" type="datetime1">
              <a:rPr kumimoji="1" lang="ja-JP" altLang="en-US" smtClean="0"/>
              <a:t>2023/5/19</a:t>
            </a:fld>
            <a:endParaRPr kumimoji="1" lang="ja-JP" altLang="en-US"/>
          </a:p>
        </p:txBody>
      </p:sp>
      <p:sp>
        <p:nvSpPr>
          <p:cNvPr id="3" name="Footer Placeholder 2"/>
          <p:cNvSpPr>
            <a:spLocks noGrp="1"/>
          </p:cNvSpPr>
          <p:nvPr>
            <p:ph type="ftr" sz="quarter" idx="11"/>
          </p:nvPr>
        </p:nvSpPr>
        <p:spPr/>
        <p:txBody>
          <a:bodyPr/>
          <a:lstStyle/>
          <a:p>
            <a:r>
              <a:rPr kumimoji="1" lang="en-US" altLang="ja-JP"/>
              <a:t>R2.4.28</a:t>
            </a:r>
            <a:r>
              <a:rPr kumimoji="1" lang="ja-JP" altLang="en-US"/>
              <a:t>時点</a:t>
            </a:r>
          </a:p>
        </p:txBody>
      </p:sp>
      <p:sp>
        <p:nvSpPr>
          <p:cNvPr id="4" name="Slide Number Placeholder 3"/>
          <p:cNvSpPr>
            <a:spLocks noGrp="1"/>
          </p:cNvSpPr>
          <p:nvPr>
            <p:ph type="sldNum" sz="quarter" idx="12"/>
          </p:nvPr>
        </p:nvSpPr>
        <p:spPr/>
        <p:txBody>
          <a:bodyPr/>
          <a:lstStyle/>
          <a:p>
            <a:fld id="{5AEF494E-2DEA-48B3-9B27-8B59D5837D4E}" type="slidenum">
              <a:rPr kumimoji="1" lang="ja-JP" altLang="en-US" smtClean="0"/>
              <a:t>‹#›</a:t>
            </a:fld>
            <a:endParaRPr kumimoji="1" lang="ja-JP" altLang="en-US"/>
          </a:p>
        </p:txBody>
      </p:sp>
    </p:spTree>
    <p:extLst>
      <p:ext uri="{BB962C8B-B14F-4D97-AF65-F5344CB8AC3E}">
        <p14:creationId xmlns:p14="http://schemas.microsoft.com/office/powerpoint/2010/main" val="355993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37D636-C29A-4A0E-98BC-91C5E8AC416E}" type="datetime1">
              <a:rPr kumimoji="1" lang="ja-JP" altLang="en-US" smtClean="0"/>
              <a:t>2023/5/19</a:t>
            </a:fld>
            <a:endParaRPr kumimoji="1" lang="ja-JP" altLang="en-US"/>
          </a:p>
        </p:txBody>
      </p:sp>
      <p:sp>
        <p:nvSpPr>
          <p:cNvPr id="6" name="Footer Placeholder 5"/>
          <p:cNvSpPr>
            <a:spLocks noGrp="1"/>
          </p:cNvSpPr>
          <p:nvPr>
            <p:ph type="ftr" sz="quarter" idx="11"/>
          </p:nvPr>
        </p:nvSpPr>
        <p:spPr/>
        <p:txBody>
          <a:bodyPr/>
          <a:lstStyle/>
          <a:p>
            <a:r>
              <a:rPr kumimoji="1" lang="en-US" altLang="ja-JP"/>
              <a:t>R2.4.28</a:t>
            </a:r>
            <a:r>
              <a:rPr kumimoji="1" lang="ja-JP" altLang="en-US"/>
              <a:t>時点</a:t>
            </a:r>
          </a:p>
        </p:txBody>
      </p:sp>
      <p:sp>
        <p:nvSpPr>
          <p:cNvPr id="7" name="Slide Number Placeholder 6"/>
          <p:cNvSpPr>
            <a:spLocks noGrp="1"/>
          </p:cNvSpPr>
          <p:nvPr>
            <p:ph type="sldNum" sz="quarter" idx="12"/>
          </p:nvPr>
        </p:nvSpPr>
        <p:spPr/>
        <p:txBody>
          <a:bodyPr/>
          <a:lstStyle/>
          <a:p>
            <a:fld id="{5AEF494E-2DEA-48B3-9B27-8B59D5837D4E}" type="slidenum">
              <a:rPr kumimoji="1" lang="ja-JP" altLang="en-US" smtClean="0"/>
              <a:t>‹#›</a:t>
            </a:fld>
            <a:endParaRPr kumimoji="1" lang="ja-JP" altLang="en-US"/>
          </a:p>
        </p:txBody>
      </p:sp>
    </p:spTree>
    <p:extLst>
      <p:ext uri="{BB962C8B-B14F-4D97-AF65-F5344CB8AC3E}">
        <p14:creationId xmlns:p14="http://schemas.microsoft.com/office/powerpoint/2010/main" val="3019587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B810A38-79BA-4BD3-B601-338F44196FFB}" type="datetime1">
              <a:rPr kumimoji="1" lang="ja-JP" altLang="en-US" smtClean="0"/>
              <a:t>2023/5/19</a:t>
            </a:fld>
            <a:endParaRPr kumimoji="1" lang="ja-JP" altLang="en-US"/>
          </a:p>
        </p:txBody>
      </p:sp>
      <p:sp>
        <p:nvSpPr>
          <p:cNvPr id="6" name="Footer Placeholder 5"/>
          <p:cNvSpPr>
            <a:spLocks noGrp="1"/>
          </p:cNvSpPr>
          <p:nvPr>
            <p:ph type="ftr" sz="quarter" idx="11"/>
          </p:nvPr>
        </p:nvSpPr>
        <p:spPr/>
        <p:txBody>
          <a:bodyPr/>
          <a:lstStyle/>
          <a:p>
            <a:r>
              <a:rPr kumimoji="1" lang="en-US" altLang="ja-JP"/>
              <a:t>R2.4.28</a:t>
            </a:r>
            <a:r>
              <a:rPr kumimoji="1" lang="ja-JP" altLang="en-US"/>
              <a:t>時点</a:t>
            </a:r>
          </a:p>
        </p:txBody>
      </p:sp>
      <p:sp>
        <p:nvSpPr>
          <p:cNvPr id="7" name="Slide Number Placeholder 6"/>
          <p:cNvSpPr>
            <a:spLocks noGrp="1"/>
          </p:cNvSpPr>
          <p:nvPr>
            <p:ph type="sldNum" sz="quarter" idx="12"/>
          </p:nvPr>
        </p:nvSpPr>
        <p:spPr/>
        <p:txBody>
          <a:bodyPr/>
          <a:lstStyle/>
          <a:p>
            <a:fld id="{5AEF494E-2DEA-48B3-9B27-8B59D5837D4E}" type="slidenum">
              <a:rPr kumimoji="1" lang="ja-JP" altLang="en-US" smtClean="0"/>
              <a:t>‹#›</a:t>
            </a:fld>
            <a:endParaRPr kumimoji="1" lang="ja-JP" altLang="en-US"/>
          </a:p>
        </p:txBody>
      </p:sp>
    </p:spTree>
    <p:extLst>
      <p:ext uri="{BB962C8B-B14F-4D97-AF65-F5344CB8AC3E}">
        <p14:creationId xmlns:p14="http://schemas.microsoft.com/office/powerpoint/2010/main" val="3363675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B6B011-169B-44D6-A2AA-DE0613F6882D}" type="datetime1">
              <a:rPr kumimoji="1" lang="ja-JP" altLang="en-US" smtClean="0"/>
              <a:t>2023/5/19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R2.4.28</a:t>
            </a:r>
            <a:r>
              <a:rPr kumimoji="1" lang="ja-JP" altLang="en-US"/>
              <a:t>時点</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F494E-2DEA-48B3-9B27-8B59D5837D4E}" type="slidenum">
              <a:rPr kumimoji="1" lang="ja-JP" altLang="en-US" smtClean="0"/>
              <a:t>‹#›</a:t>
            </a:fld>
            <a:endParaRPr kumimoji="1" lang="ja-JP" altLang="en-US"/>
          </a:p>
        </p:txBody>
      </p:sp>
    </p:spTree>
    <p:extLst>
      <p:ext uri="{BB962C8B-B14F-4D97-AF65-F5344CB8AC3E}">
        <p14:creationId xmlns:p14="http://schemas.microsoft.com/office/powerpoint/2010/main" val="32949353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角丸四角形 208"/>
          <p:cNvSpPr/>
          <p:nvPr/>
        </p:nvSpPr>
        <p:spPr>
          <a:xfrm>
            <a:off x="5829950" y="1261695"/>
            <a:ext cx="3252763" cy="3259203"/>
          </a:xfrm>
          <a:prstGeom prst="roundRect">
            <a:avLst>
              <a:gd name="adj" fmla="val 7175"/>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角丸四角形 111"/>
          <p:cNvSpPr/>
          <p:nvPr/>
        </p:nvSpPr>
        <p:spPr>
          <a:xfrm>
            <a:off x="5853396" y="4697807"/>
            <a:ext cx="3229316" cy="738557"/>
          </a:xfrm>
          <a:prstGeom prst="roundRect">
            <a:avLst>
              <a:gd name="adj" fmla="val 17768"/>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角丸四角形 207"/>
          <p:cNvSpPr/>
          <p:nvPr/>
        </p:nvSpPr>
        <p:spPr>
          <a:xfrm>
            <a:off x="2236132" y="2391009"/>
            <a:ext cx="2714716" cy="4077570"/>
          </a:xfrm>
          <a:prstGeom prst="roundRect">
            <a:avLst>
              <a:gd name="adj" fmla="val 7175"/>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メモ 4"/>
          <p:cNvSpPr/>
          <p:nvPr/>
        </p:nvSpPr>
        <p:spPr>
          <a:xfrm>
            <a:off x="2335433" y="4720983"/>
            <a:ext cx="2544204" cy="1312851"/>
          </a:xfrm>
          <a:prstGeom prst="foldedCorner">
            <a:avLst>
              <a:gd name="adj" fmla="val 9267"/>
            </a:avLst>
          </a:prstGeom>
          <a:solidFill>
            <a:schemeClr val="accent2">
              <a:lumMod val="60000"/>
              <a:lumOff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kumimoji="1" lang="en-US" altLang="ja-JP" sz="1000" dirty="0" smtClean="0">
                <a:solidFill>
                  <a:srgbClr val="0000FF"/>
                </a:solidFill>
                <a:latin typeface="ＭＳ Ｐ明朝" panose="02020600040205080304" pitchFamily="18" charset="-128"/>
                <a:ea typeface="ＭＳ Ｐ明朝" panose="02020600040205080304" pitchFamily="18" charset="-128"/>
              </a:rPr>
              <a:t>※</a:t>
            </a:r>
            <a:r>
              <a:rPr kumimoji="1" lang="ja-JP" altLang="en-US" sz="1000" dirty="0" smtClean="0">
                <a:solidFill>
                  <a:srgbClr val="0000FF"/>
                </a:solidFill>
                <a:latin typeface="ＭＳ Ｐ明朝" panose="02020600040205080304" pitchFamily="18" charset="-128"/>
                <a:ea typeface="ＭＳ Ｐ明朝" panose="02020600040205080304" pitchFamily="18" charset="-128"/>
              </a:rPr>
              <a:t>２　医学的適応あり</a:t>
            </a:r>
            <a:r>
              <a:rPr kumimoji="1" lang="ja-JP" altLang="en-US" sz="1000" dirty="0">
                <a:solidFill>
                  <a:srgbClr val="0000FF"/>
                </a:solidFill>
                <a:latin typeface="ＭＳ Ｐ明朝" panose="02020600040205080304" pitchFamily="18" charset="-128"/>
                <a:ea typeface="ＭＳ Ｐ明朝" panose="02020600040205080304" pitchFamily="18" charset="-128"/>
              </a:rPr>
              <a:t>・・・</a:t>
            </a:r>
            <a:endParaRPr kumimoji="1" lang="en-US" altLang="ja-JP" sz="1000" dirty="0">
              <a:solidFill>
                <a:srgbClr val="0000FF"/>
              </a:solidFill>
              <a:latin typeface="ＭＳ Ｐ明朝" panose="02020600040205080304" pitchFamily="18" charset="-128"/>
              <a:ea typeface="ＭＳ Ｐ明朝" panose="02020600040205080304" pitchFamily="18" charset="-128"/>
            </a:endParaRPr>
          </a:p>
          <a:p>
            <a:r>
              <a:rPr kumimoji="1" lang="ja-JP" altLang="en-US" sz="1000" dirty="0">
                <a:solidFill>
                  <a:srgbClr val="0000FF"/>
                </a:solidFill>
                <a:latin typeface="ＭＳ Ｐ明朝" panose="02020600040205080304" pitchFamily="18" charset="-128"/>
                <a:ea typeface="ＭＳ Ｐ明朝" panose="02020600040205080304" pitchFamily="18" charset="-128"/>
              </a:rPr>
              <a:t>凝固障害あるいは静脈血栓症が疑われる場合など</a:t>
            </a:r>
          </a:p>
          <a:p>
            <a:pPr algn="ctr"/>
            <a:endParaRPr kumimoji="1" lang="en-US" altLang="ja-JP" sz="900" dirty="0" smtClean="0">
              <a:solidFill>
                <a:srgbClr val="0000FF"/>
              </a:solidFill>
              <a:latin typeface="ＭＳ Ｐゴシック" panose="020B0600070205080204" pitchFamily="50" charset="-128"/>
              <a:ea typeface="ＭＳ Ｐゴシック" panose="020B0600070205080204" pitchFamily="50" charset="-128"/>
            </a:endParaRPr>
          </a:p>
          <a:p>
            <a:r>
              <a:rPr kumimoji="1" lang="ja-JP" altLang="en-US" sz="900" dirty="0" smtClean="0">
                <a:solidFill>
                  <a:srgbClr val="0000FF"/>
                </a:solidFill>
                <a:latin typeface="ＭＳ Ｐゴシック" panose="020B0600070205080204" pitchFamily="50" charset="-128"/>
                <a:ea typeface="ＭＳ Ｐゴシック" panose="020B0600070205080204" pitchFamily="50" charset="-128"/>
              </a:rPr>
              <a:t>・ 妊婦の</a:t>
            </a:r>
            <a:r>
              <a:rPr kumimoji="1" lang="ja-JP" altLang="en-US" sz="900" u="sng" dirty="0" smtClean="0">
                <a:solidFill>
                  <a:srgbClr val="0000FF"/>
                </a:solidFill>
                <a:latin typeface="ＭＳ Ｐゴシック" panose="020B0600070205080204" pitchFamily="50" charset="-128"/>
                <a:ea typeface="ＭＳ Ｐゴシック" panose="020B0600070205080204" pitchFamily="50" charset="-128"/>
              </a:rPr>
              <a:t>かかりつけ医等による医学的適応に応じた検査の実施</a:t>
            </a:r>
            <a:endParaRPr kumimoji="1" lang="en-US" altLang="ja-JP" sz="900" u="sng" dirty="0" smtClean="0">
              <a:solidFill>
                <a:srgbClr val="0000FF"/>
              </a:solidFill>
              <a:latin typeface="ＭＳ Ｐゴシック" panose="020B0600070205080204" pitchFamily="50" charset="-128"/>
              <a:ea typeface="ＭＳ Ｐゴシック" panose="020B0600070205080204" pitchFamily="50" charset="-128"/>
            </a:endParaRPr>
          </a:p>
          <a:p>
            <a:r>
              <a:rPr kumimoji="1" lang="en-US" altLang="ja-JP" sz="900" dirty="0">
                <a:solidFill>
                  <a:srgbClr val="0000FF"/>
                </a:solidFill>
                <a:latin typeface="ＭＳ Ｐゴシック" panose="020B0600070205080204" pitchFamily="50" charset="-128"/>
                <a:ea typeface="ＭＳ Ｐゴシック" panose="020B0600070205080204" pitchFamily="50" charset="-128"/>
              </a:rPr>
              <a:t> </a:t>
            </a:r>
            <a:r>
              <a:rPr kumimoji="1" lang="en-US" altLang="ja-JP" sz="900" dirty="0" smtClean="0">
                <a:solidFill>
                  <a:srgbClr val="0000FF"/>
                </a:solidFill>
                <a:latin typeface="ＭＳ Ｐゴシック" panose="020B0600070205080204" pitchFamily="50" charset="-128"/>
                <a:ea typeface="ＭＳ Ｐゴシック" panose="020B0600070205080204" pitchFamily="50" charset="-128"/>
              </a:rPr>
              <a:t>   </a:t>
            </a:r>
            <a:r>
              <a:rPr kumimoji="1" lang="ja-JP" altLang="en-US" sz="900" dirty="0" smtClean="0">
                <a:solidFill>
                  <a:srgbClr val="0000FF"/>
                </a:solidFill>
                <a:latin typeface="ＭＳ Ｐゴシック" panose="020B0600070205080204" pitchFamily="50" charset="-128"/>
                <a:ea typeface="ＭＳ Ｐゴシック" panose="020B0600070205080204" pitchFamily="50" charset="-128"/>
              </a:rPr>
              <a:t>⇒　入院、宿泊、自宅療養の判断</a:t>
            </a:r>
            <a:endParaRPr kumimoji="1" lang="en-US" altLang="ja-JP" sz="900" dirty="0" smtClean="0">
              <a:solidFill>
                <a:srgbClr val="0000FF"/>
              </a:solidFill>
              <a:latin typeface="ＭＳ Ｐゴシック" panose="020B0600070205080204" pitchFamily="50" charset="-128"/>
              <a:ea typeface="ＭＳ Ｐゴシック" panose="020B0600070205080204" pitchFamily="50" charset="-128"/>
            </a:endParaRPr>
          </a:p>
          <a:p>
            <a:r>
              <a:rPr kumimoji="1" lang="ja-JP" altLang="en-US" sz="900" dirty="0">
                <a:solidFill>
                  <a:srgbClr val="0000FF"/>
                </a:solidFill>
                <a:latin typeface="ＭＳ Ｐゴシック" panose="020B0600070205080204" pitchFamily="50" charset="-128"/>
                <a:ea typeface="ＭＳ Ｐゴシック" panose="020B0600070205080204" pitchFamily="50" charset="-128"/>
              </a:rPr>
              <a:t>　</a:t>
            </a:r>
            <a:r>
              <a:rPr kumimoji="1" lang="ja-JP" altLang="en-US" sz="900" dirty="0" smtClean="0">
                <a:solidFill>
                  <a:srgbClr val="0000FF"/>
                </a:solidFill>
                <a:latin typeface="ＭＳ Ｐゴシック" panose="020B0600070205080204" pitchFamily="50" charset="-128"/>
                <a:ea typeface="ＭＳ Ｐゴシック" panose="020B0600070205080204" pitchFamily="50" charset="-128"/>
              </a:rPr>
              <a:t>　　　　（保健所と情報共有）</a:t>
            </a:r>
            <a:endParaRPr kumimoji="1" lang="en-US" altLang="ja-JP" sz="900" dirty="0" smtClean="0">
              <a:solidFill>
                <a:srgbClr val="0000FF"/>
              </a:solidFill>
              <a:latin typeface="ＭＳ Ｐゴシック" panose="020B0600070205080204" pitchFamily="50" charset="-128"/>
              <a:ea typeface="ＭＳ Ｐゴシック" panose="020B0600070205080204" pitchFamily="50" charset="-128"/>
            </a:endParaRPr>
          </a:p>
        </p:txBody>
      </p:sp>
      <p:sp>
        <p:nvSpPr>
          <p:cNvPr id="96" name="角丸四角形 95"/>
          <p:cNvSpPr/>
          <p:nvPr/>
        </p:nvSpPr>
        <p:spPr>
          <a:xfrm>
            <a:off x="2285090" y="1258797"/>
            <a:ext cx="2714716" cy="956500"/>
          </a:xfrm>
          <a:prstGeom prst="roundRect">
            <a:avLst>
              <a:gd name="adj" fmla="val 7175"/>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角丸四角形 209"/>
          <p:cNvSpPr/>
          <p:nvPr/>
        </p:nvSpPr>
        <p:spPr>
          <a:xfrm>
            <a:off x="5286907" y="5479999"/>
            <a:ext cx="3795805" cy="974229"/>
          </a:xfrm>
          <a:prstGeom prst="roundRect">
            <a:avLst>
              <a:gd name="adj" fmla="val 7175"/>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角丸四角形 206"/>
          <p:cNvSpPr/>
          <p:nvPr/>
        </p:nvSpPr>
        <p:spPr>
          <a:xfrm>
            <a:off x="36428" y="4796451"/>
            <a:ext cx="2193754" cy="1657777"/>
          </a:xfrm>
          <a:prstGeom prst="roundRect">
            <a:avLst>
              <a:gd name="adj" fmla="val 7175"/>
            </a:avLst>
          </a:prstGeom>
          <a:gradFill flip="none" rotWithShape="1">
            <a:gsLst>
              <a:gs pos="0">
                <a:srgbClr val="FF66CC">
                  <a:tint val="66000"/>
                  <a:satMod val="160000"/>
                </a:srgbClr>
              </a:gs>
              <a:gs pos="50000">
                <a:srgbClr val="FF66CC">
                  <a:tint val="44500"/>
                  <a:satMod val="160000"/>
                </a:srgbClr>
              </a:gs>
              <a:gs pos="100000">
                <a:srgbClr val="FF66CC">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角丸四角形 205"/>
          <p:cNvSpPr/>
          <p:nvPr/>
        </p:nvSpPr>
        <p:spPr>
          <a:xfrm>
            <a:off x="36429" y="2880074"/>
            <a:ext cx="1705962" cy="1766948"/>
          </a:xfrm>
          <a:prstGeom prst="roundRect">
            <a:avLst>
              <a:gd name="adj" fmla="val 7175"/>
            </a:avLst>
          </a:prstGeom>
          <a:gradFill flip="none" rotWithShape="1">
            <a:gsLst>
              <a:gs pos="0">
                <a:srgbClr val="FF66CC">
                  <a:tint val="66000"/>
                  <a:satMod val="160000"/>
                </a:srgbClr>
              </a:gs>
              <a:gs pos="50000">
                <a:srgbClr val="FF66CC">
                  <a:tint val="44500"/>
                  <a:satMod val="160000"/>
                </a:srgbClr>
              </a:gs>
              <a:gs pos="100000">
                <a:srgbClr val="FF66CC">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角丸四角形 204"/>
          <p:cNvSpPr/>
          <p:nvPr/>
        </p:nvSpPr>
        <p:spPr>
          <a:xfrm>
            <a:off x="36429" y="1256486"/>
            <a:ext cx="1705962" cy="1365430"/>
          </a:xfrm>
          <a:prstGeom prst="roundRect">
            <a:avLst>
              <a:gd name="adj" fmla="val 7175"/>
            </a:avLst>
          </a:prstGeom>
          <a:gradFill flip="none" rotWithShape="1">
            <a:gsLst>
              <a:gs pos="0">
                <a:srgbClr val="FF66CC">
                  <a:tint val="66000"/>
                  <a:satMod val="160000"/>
                </a:srgbClr>
              </a:gs>
              <a:gs pos="50000">
                <a:srgbClr val="FF66CC">
                  <a:tint val="44500"/>
                  <a:satMod val="160000"/>
                </a:srgbClr>
              </a:gs>
              <a:gs pos="100000">
                <a:srgbClr val="FF66CC">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77" name="グループ化 176"/>
          <p:cNvGrpSpPr/>
          <p:nvPr/>
        </p:nvGrpSpPr>
        <p:grpSpPr>
          <a:xfrm>
            <a:off x="36428" y="23293"/>
            <a:ext cx="9168666" cy="6445286"/>
            <a:chOff x="29183" y="29635"/>
            <a:chExt cx="9168666" cy="6445286"/>
          </a:xfrm>
        </p:grpSpPr>
        <p:cxnSp>
          <p:nvCxnSpPr>
            <p:cNvPr id="111" name="直線矢印コネクタ 110"/>
            <p:cNvCxnSpPr/>
            <p:nvPr/>
          </p:nvCxnSpPr>
          <p:spPr>
            <a:xfrm>
              <a:off x="7796890" y="3457778"/>
              <a:ext cx="395999" cy="1310191"/>
            </a:xfrm>
            <a:prstGeom prst="straightConnector1">
              <a:avLst/>
            </a:prstGeom>
            <a:ln w="19050">
              <a:solidFill>
                <a:schemeClr val="accent5">
                  <a:lumMod val="60000"/>
                  <a:lumOff val="40000"/>
                </a:schemeClr>
              </a:solidFill>
              <a:prstDash val="lgDashDotDot"/>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p:nvPr/>
          </p:nvCxnSpPr>
          <p:spPr>
            <a:xfrm>
              <a:off x="7906499" y="2879161"/>
              <a:ext cx="416074" cy="1897239"/>
            </a:xfrm>
            <a:prstGeom prst="straightConnector1">
              <a:avLst/>
            </a:prstGeom>
            <a:ln w="19050">
              <a:solidFill>
                <a:schemeClr val="accent5">
                  <a:lumMod val="60000"/>
                  <a:lumOff val="40000"/>
                </a:schemeClr>
              </a:solidFill>
              <a:prstDash val="lgDashDotDot"/>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5051023" y="1760154"/>
              <a:ext cx="266235" cy="2178431"/>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36429" y="29635"/>
              <a:ext cx="9095899" cy="6328397"/>
              <a:chOff x="48232" y="61694"/>
              <a:chExt cx="9095899" cy="6328397"/>
            </a:xfrm>
          </p:grpSpPr>
          <p:grpSp>
            <p:nvGrpSpPr>
              <p:cNvPr id="3" name="グループ化 2"/>
              <p:cNvGrpSpPr/>
              <p:nvPr/>
            </p:nvGrpSpPr>
            <p:grpSpPr>
              <a:xfrm>
                <a:off x="48232" y="61694"/>
                <a:ext cx="9080005" cy="6328397"/>
                <a:chOff x="99873" y="-767908"/>
                <a:chExt cx="12106670" cy="7635974"/>
              </a:xfrm>
            </p:grpSpPr>
            <p:sp>
              <p:nvSpPr>
                <p:cNvPr id="6" name="テキスト ボックス 5"/>
                <p:cNvSpPr txBox="1"/>
                <p:nvPr/>
              </p:nvSpPr>
              <p:spPr>
                <a:xfrm>
                  <a:off x="378230" y="1364381"/>
                  <a:ext cx="2113551" cy="306380"/>
                </a:xfrm>
                <a:prstGeom prst="rect">
                  <a:avLst/>
                </a:prstGeom>
                <a:noFill/>
              </p:spPr>
              <p:txBody>
                <a:bodyPr vert="horz" wrap="square" rtlCol="0">
                  <a:spAutoFit/>
                </a:bodyPr>
                <a:lstStyle/>
                <a:p>
                  <a:r>
                    <a:rPr lang="ja-JP" altLang="en-US" sz="1050" dirty="0">
                      <a:latin typeface="ＭＳ Ｐ明朝" panose="02020600040205080304" pitchFamily="18" charset="-128"/>
                      <a:ea typeface="ＭＳ Ｐ明朝" panose="02020600040205080304" pitchFamily="18" charset="-128"/>
                    </a:rPr>
                    <a:t>☑</a:t>
                  </a:r>
                  <a:r>
                    <a:rPr lang="en-US" altLang="ja-JP" sz="1050" dirty="0">
                      <a:latin typeface="ＭＳ Ｐ明朝" panose="02020600040205080304" pitchFamily="18" charset="-128"/>
                      <a:ea typeface="ＭＳ Ｐ明朝" panose="02020600040205080304" pitchFamily="18" charset="-128"/>
                    </a:rPr>
                    <a:t>PCR</a:t>
                  </a:r>
                  <a:r>
                    <a:rPr lang="ja-JP" altLang="en-US" sz="1050" dirty="0">
                      <a:latin typeface="ＭＳ Ｐ明朝" panose="02020600040205080304" pitchFamily="18" charset="-128"/>
                      <a:ea typeface="ＭＳ Ｐ明朝" panose="02020600040205080304" pitchFamily="18" charset="-128"/>
                    </a:rPr>
                    <a:t>等による検査</a:t>
                  </a:r>
                </a:p>
              </p:txBody>
            </p:sp>
            <p:sp>
              <p:nvSpPr>
                <p:cNvPr id="7" name="正方形/長方形 6"/>
                <p:cNvSpPr/>
                <p:nvPr/>
              </p:nvSpPr>
              <p:spPr>
                <a:xfrm>
                  <a:off x="99873" y="712434"/>
                  <a:ext cx="2274615" cy="7325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診療・検査医療機関</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p>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県保健科学研究所</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p>
                <a:p>
                  <a:r>
                    <a:rPr lang="en-US" altLang="ja-JP" sz="1050" dirty="0">
                      <a:solidFill>
                        <a:schemeClr val="tx1"/>
                      </a:solidFill>
                      <a:latin typeface="ＭＳ Ｐゴシック" panose="020B0600070205080204" pitchFamily="50" charset="-128"/>
                      <a:ea typeface="ＭＳ Ｐゴシック" panose="020B0600070205080204" pitchFamily="50" charset="-128"/>
                    </a:rPr>
                    <a:t>《PCR</a:t>
                  </a:r>
                  <a:r>
                    <a:rPr lang="ja-JP" altLang="en-US" sz="1050" dirty="0">
                      <a:solidFill>
                        <a:schemeClr val="tx1"/>
                      </a:solidFill>
                      <a:latin typeface="ＭＳ Ｐゴシック" panose="020B0600070205080204" pitchFamily="50" charset="-128"/>
                      <a:ea typeface="ＭＳ Ｐゴシック" panose="020B0600070205080204" pitchFamily="50" charset="-128"/>
                    </a:rPr>
                    <a:t>検査センター</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等</a:t>
                  </a:r>
                </a:p>
                <a:p>
                  <a:endParaRPr lang="en-US" altLang="ja-JP" sz="1050" dirty="0">
                    <a:solidFill>
                      <a:schemeClr val="tx1"/>
                    </a:solidFill>
                    <a:latin typeface="ＭＳ Ｐゴシック" panose="020B0600070205080204" pitchFamily="50" charset="-128"/>
                    <a:ea typeface="ＭＳ Ｐゴシック" panose="020B0600070205080204" pitchFamily="50" charset="-128"/>
                  </a:endParaRPr>
                </a:p>
              </p:txBody>
            </p:sp>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01829" y="1609840"/>
                  <a:ext cx="388203" cy="750150"/>
                </a:xfrm>
                <a:prstGeom prst="rect">
                  <a:avLst/>
                </a:prstGeom>
              </p:spPr>
            </p:pic>
            <p:pic>
              <p:nvPicPr>
                <p:cNvPr id="9" name="図 8"/>
                <p:cNvPicPr>
                  <a:picLocks noChangeAspect="1"/>
                </p:cNvPicPr>
                <p:nvPr/>
              </p:nvPicPr>
              <p:blipFill rotWithShape="1">
                <a:blip r:embed="rId3" cstate="print">
                  <a:extLst>
                    <a:ext uri="{28A0092B-C50C-407E-A947-70E740481C1C}">
                      <a14:useLocalDpi xmlns:a14="http://schemas.microsoft.com/office/drawing/2010/main" val="0"/>
                    </a:ext>
                  </a:extLst>
                </a:blip>
                <a:srcRect l="55507"/>
                <a:stretch/>
              </p:blipFill>
              <p:spPr>
                <a:xfrm>
                  <a:off x="514586" y="1443756"/>
                  <a:ext cx="349525" cy="785582"/>
                </a:xfrm>
                <a:prstGeom prst="rect">
                  <a:avLst/>
                </a:prstGeom>
              </p:spPr>
            </p:pic>
            <p:pic>
              <p:nvPicPr>
                <p:cNvPr id="17" name="図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64280" y="2459788"/>
                  <a:ext cx="291804" cy="230525"/>
                </a:xfrm>
                <a:prstGeom prst="rect">
                  <a:avLst/>
                </a:prstGeom>
              </p:spPr>
            </p:pic>
            <p:pic>
              <p:nvPicPr>
                <p:cNvPr id="20" name="図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624947" y="5143194"/>
                  <a:ext cx="341353" cy="403968"/>
                </a:xfrm>
                <a:prstGeom prst="rect">
                  <a:avLst/>
                </a:prstGeom>
              </p:spPr>
            </p:pic>
            <p:sp>
              <p:nvSpPr>
                <p:cNvPr id="37" name="テキスト ボックス 36"/>
                <p:cNvSpPr txBox="1"/>
                <p:nvPr/>
              </p:nvSpPr>
              <p:spPr>
                <a:xfrm>
                  <a:off x="8379357" y="6078906"/>
                  <a:ext cx="3397278" cy="789160"/>
                </a:xfrm>
                <a:prstGeom prst="rect">
                  <a:avLst/>
                </a:prstGeom>
                <a:noFill/>
              </p:spPr>
              <p:txBody>
                <a:bodyPr wrap="square" rtlCol="0">
                  <a:spAutoFit/>
                </a:bodyPr>
                <a:lstStyle/>
                <a:p>
                  <a:r>
                    <a:rPr lang="ja-JP" altLang="en-US" sz="1050" dirty="0">
                      <a:latin typeface="ＭＳ Ｐ明朝" panose="02020600040205080304" pitchFamily="18" charset="-128"/>
                      <a:ea typeface="ＭＳ Ｐ明朝" panose="02020600040205080304" pitchFamily="18" charset="-128"/>
                    </a:rPr>
                    <a:t>☑電話での診療助言</a:t>
                  </a:r>
                  <a:endParaRPr lang="en-US" altLang="ja-JP" sz="1050" dirty="0">
                    <a:latin typeface="ＭＳ Ｐ明朝" panose="02020600040205080304" pitchFamily="18" charset="-128"/>
                    <a:ea typeface="ＭＳ Ｐ明朝" panose="02020600040205080304" pitchFamily="18" charset="-128"/>
                  </a:endParaRPr>
                </a:p>
                <a:p>
                  <a:pPr>
                    <a:lnSpc>
                      <a:spcPts val="600"/>
                    </a:lnSpc>
                  </a:pPr>
                  <a:endParaRPr lang="en-US" altLang="ja-JP" sz="1050" dirty="0">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　</a:t>
                  </a:r>
                  <a:r>
                    <a:rPr lang="en-US" altLang="ja-JP" sz="1050" dirty="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相談窓口</a:t>
                  </a:r>
                  <a:endParaRPr lang="en-US" altLang="ja-JP" sz="1050" dirty="0">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　　　☎</a:t>
                  </a:r>
                  <a:r>
                    <a:rPr lang="en-US" altLang="ja-JP" sz="1050" dirty="0">
                      <a:latin typeface="ＭＳ Ｐ明朝" panose="02020600040205080304" pitchFamily="18" charset="-128"/>
                      <a:ea typeface="ＭＳ Ｐ明朝" panose="02020600040205080304" pitchFamily="18" charset="-128"/>
                    </a:rPr>
                    <a:t>096</a:t>
                  </a:r>
                  <a:r>
                    <a:rPr lang="ja-JP" altLang="en-US" sz="1050" dirty="0">
                      <a:latin typeface="ＭＳ Ｐ明朝" panose="02020600040205080304" pitchFamily="18" charset="-128"/>
                      <a:ea typeface="ＭＳ Ｐ明朝" panose="02020600040205080304" pitchFamily="18" charset="-128"/>
                    </a:rPr>
                    <a:t>－</a:t>
                  </a:r>
                  <a:r>
                    <a:rPr lang="en-US" altLang="ja-JP" sz="1050" dirty="0">
                      <a:latin typeface="ＭＳ Ｐ明朝" panose="02020600040205080304" pitchFamily="18" charset="-128"/>
                      <a:ea typeface="ＭＳ Ｐ明朝" panose="02020600040205080304" pitchFamily="18" charset="-128"/>
                    </a:rPr>
                    <a:t>373</a:t>
                  </a:r>
                  <a:r>
                    <a:rPr lang="ja-JP" altLang="en-US" sz="1050" dirty="0">
                      <a:latin typeface="ＭＳ Ｐ明朝" panose="02020600040205080304" pitchFamily="18" charset="-128"/>
                      <a:ea typeface="ＭＳ Ｐ明朝" panose="02020600040205080304" pitchFamily="18" charset="-128"/>
                    </a:rPr>
                    <a:t>－</a:t>
                  </a:r>
                  <a:r>
                    <a:rPr lang="en-US" altLang="ja-JP" sz="1050" dirty="0" smtClean="0">
                      <a:latin typeface="ＭＳ Ｐ明朝" panose="02020600040205080304" pitchFamily="18" charset="-128"/>
                      <a:ea typeface="ＭＳ Ｐ明朝" panose="02020600040205080304" pitchFamily="18" charset="-128"/>
                    </a:rPr>
                    <a:t>7046</a:t>
                  </a:r>
                  <a:endParaRPr lang="en-US" altLang="ja-JP" sz="1050" dirty="0">
                    <a:latin typeface="ＭＳ Ｐ明朝" panose="02020600040205080304" pitchFamily="18" charset="-128"/>
                    <a:ea typeface="ＭＳ Ｐ明朝" panose="02020600040205080304" pitchFamily="18" charset="-128"/>
                  </a:endParaRPr>
                </a:p>
              </p:txBody>
            </p:sp>
            <p:sp>
              <p:nvSpPr>
                <p:cNvPr id="50" name="テキスト ボックス 49"/>
                <p:cNvSpPr txBox="1"/>
                <p:nvPr/>
              </p:nvSpPr>
              <p:spPr>
                <a:xfrm>
                  <a:off x="1057998" y="-724136"/>
                  <a:ext cx="10090064" cy="612759"/>
                </a:xfrm>
                <a:prstGeom prst="rect">
                  <a:avLst/>
                </a:prstGeom>
                <a:noFill/>
              </p:spPr>
              <p:txBody>
                <a:bodyPr wrap="square" rtlCol="0">
                  <a:spAutoFit/>
                </a:bodyPr>
                <a:lstStyle/>
                <a:p>
                  <a:pPr algn="ctr"/>
                  <a:r>
                    <a:rPr lang="ja-JP" altLang="en-US" sz="2700" dirty="0"/>
                    <a:t>陽性妊婦の対応</a:t>
                  </a:r>
                  <a:r>
                    <a:rPr lang="ja-JP" altLang="en-US" sz="2700" dirty="0" smtClean="0"/>
                    <a:t>方針</a:t>
                  </a:r>
                  <a:endParaRPr lang="ja-JP" altLang="en-US" sz="2700" dirty="0"/>
                </a:p>
              </p:txBody>
            </p:sp>
            <p:sp>
              <p:nvSpPr>
                <p:cNvPr id="51" name="正方形/長方形 50"/>
                <p:cNvSpPr/>
                <p:nvPr/>
              </p:nvSpPr>
              <p:spPr>
                <a:xfrm>
                  <a:off x="10173381" y="-767908"/>
                  <a:ext cx="2033162" cy="6807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b="1" dirty="0"/>
                    <a:t>取扱注意</a:t>
                  </a:r>
                  <a:endParaRPr lang="en-US" altLang="ja-JP" sz="1350" b="1" dirty="0"/>
                </a:p>
                <a:p>
                  <a:pPr algn="ctr"/>
                  <a:endParaRPr lang="ja-JP" altLang="en-US" sz="1350" b="1" dirty="0"/>
                </a:p>
              </p:txBody>
            </p:sp>
          </p:grpSp>
          <p:sp>
            <p:nvSpPr>
              <p:cNvPr id="64" name="正方形/長方形 63"/>
              <p:cNvSpPr/>
              <p:nvPr/>
            </p:nvSpPr>
            <p:spPr>
              <a:xfrm>
                <a:off x="7603365" y="342892"/>
                <a:ext cx="1540766" cy="2260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050" dirty="0" smtClean="0">
                    <a:solidFill>
                      <a:schemeClr val="bg1"/>
                    </a:solidFill>
                    <a:latin typeface="+mn-ea"/>
                  </a:rPr>
                  <a:t>令和</a:t>
                </a:r>
                <a:r>
                  <a:rPr lang="en-US" altLang="ja-JP" sz="1050" dirty="0" smtClean="0">
                    <a:solidFill>
                      <a:schemeClr val="bg1"/>
                    </a:solidFill>
                    <a:latin typeface="+mn-ea"/>
                  </a:rPr>
                  <a:t>4</a:t>
                </a:r>
                <a:r>
                  <a:rPr lang="ja-JP" altLang="en-US" sz="1050" dirty="0" smtClean="0">
                    <a:solidFill>
                      <a:schemeClr val="bg1"/>
                    </a:solidFill>
                    <a:latin typeface="+mn-ea"/>
                  </a:rPr>
                  <a:t>年８月</a:t>
                </a:r>
                <a:r>
                  <a:rPr lang="en-US" altLang="ja-JP" sz="1050" dirty="0">
                    <a:solidFill>
                      <a:schemeClr val="bg1"/>
                    </a:solidFill>
                    <a:latin typeface="+mn-ea"/>
                  </a:rPr>
                  <a:t>12</a:t>
                </a:r>
                <a:r>
                  <a:rPr lang="ja-JP" altLang="en-US" sz="1050" dirty="0" smtClean="0">
                    <a:solidFill>
                      <a:schemeClr val="bg1"/>
                    </a:solidFill>
                    <a:latin typeface="+mn-ea"/>
                  </a:rPr>
                  <a:t>日</a:t>
                </a:r>
                <a:r>
                  <a:rPr lang="ja-JP" altLang="en-US" sz="1050" dirty="0">
                    <a:solidFill>
                      <a:schemeClr val="bg1"/>
                    </a:solidFill>
                    <a:latin typeface="+mn-ea"/>
                  </a:rPr>
                  <a:t>現在</a:t>
                </a:r>
              </a:p>
            </p:txBody>
          </p:sp>
        </p:grpSp>
        <p:sp>
          <p:nvSpPr>
            <p:cNvPr id="11" name="右矢印 10"/>
            <p:cNvSpPr/>
            <p:nvPr/>
          </p:nvSpPr>
          <p:spPr>
            <a:xfrm>
              <a:off x="29183" y="676275"/>
              <a:ext cx="9082106" cy="440819"/>
            </a:xfrm>
            <a:prstGeom prst="rightArrow">
              <a:avLst>
                <a:gd name="adj1" fmla="val 70167"/>
                <a:gd name="adj2" fmla="val 50000"/>
              </a:avLst>
            </a:prstGeom>
            <a:gradFill flip="none" rotWithShape="1">
              <a:gsLst>
                <a:gs pos="0">
                  <a:srgbClr val="FF66CC"/>
                </a:gs>
                <a:gs pos="39000">
                  <a:srgbClr val="FFFF66"/>
                </a:gs>
                <a:gs pos="100000">
                  <a:srgbClr val="00B0F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437729" y="731298"/>
              <a:ext cx="1080000" cy="307777"/>
            </a:xfrm>
            <a:prstGeom prst="rect">
              <a:avLst/>
            </a:prstGeom>
            <a:noFill/>
          </p:spPr>
          <p:txBody>
            <a:bodyPr vert="horz" wrap="square" rtlCol="0">
              <a:spAutoFit/>
            </a:bodyPr>
            <a:lstStyle/>
            <a:p>
              <a:pPr algn="ctr"/>
              <a:r>
                <a:rPr lang="ja-JP" altLang="en-US" sz="1400" dirty="0">
                  <a:latin typeface="ＭＳ Ｐゴシック" panose="020B0600070205080204" pitchFamily="50" charset="-128"/>
                  <a:ea typeface="ＭＳ Ｐゴシック" panose="020B0600070205080204" pitchFamily="50" charset="-128"/>
                </a:rPr>
                <a:t>判明</a:t>
              </a:r>
            </a:p>
          </p:txBody>
        </p:sp>
        <p:sp>
          <p:nvSpPr>
            <p:cNvPr id="61" name="テキスト ボックス 60"/>
            <p:cNvSpPr txBox="1"/>
            <p:nvPr/>
          </p:nvSpPr>
          <p:spPr>
            <a:xfrm>
              <a:off x="2877615" y="731240"/>
              <a:ext cx="1080000" cy="307777"/>
            </a:xfrm>
            <a:prstGeom prst="rect">
              <a:avLst/>
            </a:prstGeom>
            <a:noFill/>
          </p:spPr>
          <p:txBody>
            <a:bodyPr vert="horz" wrap="square" rtlCol="0">
              <a:spAutoFit/>
            </a:bodyPr>
            <a:lstStyle/>
            <a:p>
              <a:pPr algn="ctr"/>
              <a:r>
                <a:rPr lang="ja-JP" altLang="en-US" sz="1400" dirty="0">
                  <a:latin typeface="ＭＳ Ｐゴシック" panose="020B0600070205080204" pitchFamily="50" charset="-128"/>
                  <a:ea typeface="ＭＳ Ｐゴシック" panose="020B0600070205080204" pitchFamily="50" charset="-128"/>
                </a:rPr>
                <a:t>判断</a:t>
              </a:r>
            </a:p>
          </p:txBody>
        </p:sp>
        <p:sp>
          <p:nvSpPr>
            <p:cNvPr id="63" name="テキスト ボックス 62"/>
            <p:cNvSpPr txBox="1"/>
            <p:nvPr/>
          </p:nvSpPr>
          <p:spPr>
            <a:xfrm>
              <a:off x="6260041" y="731551"/>
              <a:ext cx="1080000" cy="307777"/>
            </a:xfrm>
            <a:prstGeom prst="rect">
              <a:avLst/>
            </a:prstGeom>
            <a:noFill/>
          </p:spPr>
          <p:txBody>
            <a:bodyPr vert="horz" wrap="square" rtlCol="0">
              <a:spAutoFit/>
            </a:bodyPr>
            <a:lstStyle/>
            <a:p>
              <a:pPr algn="ctr"/>
              <a:r>
                <a:rPr lang="ja-JP" altLang="en-US" sz="1400" dirty="0">
                  <a:latin typeface="ＭＳ Ｐゴシック" panose="020B0600070205080204" pitchFamily="50" charset="-128"/>
                  <a:ea typeface="ＭＳ Ｐゴシック" panose="020B0600070205080204" pitchFamily="50" charset="-128"/>
                </a:rPr>
                <a:t>入院・療養</a:t>
              </a:r>
            </a:p>
          </p:txBody>
        </p:sp>
        <p:sp>
          <p:nvSpPr>
            <p:cNvPr id="65" name="正方形/長方形 64"/>
            <p:cNvSpPr/>
            <p:nvPr/>
          </p:nvSpPr>
          <p:spPr>
            <a:xfrm>
              <a:off x="46371" y="4821902"/>
              <a:ext cx="1440423" cy="4369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保健所</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　又は</a:t>
              </a:r>
              <a:endParaRPr lang="en-US" altLang="ja-JP" sz="1050" dirty="0">
                <a:solidFill>
                  <a:schemeClr val="tx1"/>
                </a:solidFill>
                <a:latin typeface="ＭＳ Ｐゴシック" panose="020B0600070205080204" pitchFamily="50" charset="-128"/>
                <a:ea typeface="ＭＳ Ｐゴシック" panose="020B0600070205080204" pitchFamily="50" charset="-128"/>
              </a:endParaRPr>
            </a:p>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県入院調整本部</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p>
          </p:txBody>
        </p:sp>
        <p:sp>
          <p:nvSpPr>
            <p:cNvPr id="66" name="テキスト ボックス 65"/>
            <p:cNvSpPr txBox="1"/>
            <p:nvPr/>
          </p:nvSpPr>
          <p:spPr>
            <a:xfrm>
              <a:off x="76291" y="5162181"/>
              <a:ext cx="2305982" cy="1061829"/>
            </a:xfrm>
            <a:prstGeom prst="rect">
              <a:avLst/>
            </a:prstGeom>
            <a:noFill/>
          </p:spPr>
          <p:txBody>
            <a:bodyPr vert="horz" wrap="square" rtlCol="0">
              <a:spAutoFit/>
            </a:bodyPr>
            <a:lstStyle/>
            <a:p>
              <a:r>
                <a:rPr lang="ja-JP" altLang="en-US" sz="1050" i="1" dirty="0" smtClean="0">
                  <a:solidFill>
                    <a:srgbClr val="C00000"/>
                  </a:solidFill>
                  <a:latin typeface="ＭＳ Ｐ明朝" panose="02020600040205080304" pitchFamily="18" charset="-128"/>
                  <a:ea typeface="ＭＳ Ｐ明朝" panose="02020600040205080304" pitchFamily="18" charset="-128"/>
                </a:rPr>
                <a:t>◎産科的適応“あり”</a:t>
              </a:r>
              <a:endParaRPr lang="en-US" altLang="ja-JP" sz="1050" i="1" dirty="0">
                <a:solidFill>
                  <a:srgbClr val="C00000"/>
                </a:solidFill>
                <a:latin typeface="ＭＳ Ｐ明朝" panose="02020600040205080304" pitchFamily="18" charset="-128"/>
                <a:ea typeface="ＭＳ Ｐ明朝" panose="02020600040205080304" pitchFamily="18" charset="-128"/>
              </a:endParaRPr>
            </a:p>
            <a:p>
              <a:r>
                <a:rPr lang="ja-JP" altLang="en-US" sz="1050" dirty="0" smtClean="0">
                  <a:latin typeface="ＭＳ Ｐ明朝" panose="02020600040205080304" pitchFamily="18" charset="-128"/>
                  <a:ea typeface="ＭＳ Ｐ明朝" panose="02020600040205080304" pitchFamily="18" charset="-128"/>
                </a:rPr>
                <a:t>　</a:t>
              </a: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☑入院先の調整</a:t>
              </a:r>
              <a:endParaRPr lang="en-US" altLang="ja-JP" sz="1050" dirty="0" smtClean="0">
                <a:latin typeface="ＭＳ Ｐ明朝" panose="02020600040205080304" pitchFamily="18" charset="-128"/>
                <a:ea typeface="ＭＳ Ｐ明朝" panose="02020600040205080304" pitchFamily="18" charset="-128"/>
              </a:endParaRPr>
            </a:p>
            <a:p>
              <a:r>
                <a:rPr lang="ja-JP" altLang="en-US" sz="1050" i="1" dirty="0" smtClean="0">
                  <a:solidFill>
                    <a:srgbClr val="C00000"/>
                  </a:solidFill>
                  <a:latin typeface="ＭＳ Ｐ明朝" panose="02020600040205080304" pitchFamily="18" charset="-128"/>
                  <a:ea typeface="ＭＳ Ｐ明朝" panose="02020600040205080304" pitchFamily="18" charset="-128"/>
                </a:rPr>
                <a:t>◎産科的適応“なし”</a:t>
              </a:r>
              <a:endParaRPr lang="en-US" altLang="ja-JP" sz="1050" i="1" dirty="0">
                <a:solidFill>
                  <a:srgbClr val="C00000"/>
                </a:solidFill>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　☑</a:t>
              </a:r>
              <a:r>
                <a:rPr lang="ja-JP" altLang="en-US" sz="1050" dirty="0" smtClean="0">
                  <a:solidFill>
                    <a:srgbClr val="0000FF"/>
                  </a:solidFill>
                  <a:latin typeface="ＭＳ Ｐ明朝" panose="02020600040205080304" pitchFamily="18" charset="-128"/>
                  <a:ea typeface="ＭＳ Ｐ明朝" panose="02020600040205080304" pitchFamily="18" charset="-128"/>
                </a:rPr>
                <a:t>医学的適応なし</a:t>
              </a:r>
              <a:endParaRPr lang="en-US" altLang="ja-JP" sz="1050" dirty="0" smtClean="0">
                <a:solidFill>
                  <a:srgbClr val="0000FF"/>
                </a:solidFill>
                <a:latin typeface="ＭＳ Ｐ明朝" panose="02020600040205080304" pitchFamily="18" charset="-128"/>
                <a:ea typeface="ＭＳ Ｐ明朝" panose="02020600040205080304" pitchFamily="18" charset="-128"/>
              </a:endParaRPr>
            </a:p>
            <a:p>
              <a:r>
                <a:rPr lang="ja-JP" altLang="en-US" sz="1050" dirty="0" smtClean="0">
                  <a:latin typeface="ＭＳ Ｐ明朝" panose="02020600040205080304" pitchFamily="18" charset="-128"/>
                  <a:ea typeface="ＭＳ Ｐ明朝" panose="02020600040205080304" pitchFamily="18" charset="-128"/>
                </a:rPr>
                <a:t> </a:t>
              </a: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a:t>
              </a:r>
              <a:r>
                <a:rPr lang="ja-JP" altLang="en-US" sz="1050" dirty="0" smtClean="0">
                  <a:solidFill>
                    <a:srgbClr val="0000FF"/>
                  </a:solidFill>
                  <a:latin typeface="ＭＳ Ｐ明朝" panose="02020600040205080304" pitchFamily="18" charset="-128"/>
                  <a:ea typeface="ＭＳ Ｐ明朝" panose="02020600040205080304" pitchFamily="18" charset="-128"/>
                </a:rPr>
                <a:t>医学的適応</a:t>
              </a:r>
              <a:r>
                <a:rPr lang="ja-JP" altLang="en-US" sz="900" dirty="0" smtClean="0">
                  <a:solidFill>
                    <a:srgbClr val="0000FF"/>
                  </a:solidFill>
                  <a:latin typeface="ＭＳ Ｐ明朝" panose="02020600040205080304" pitchFamily="18" charset="-128"/>
                  <a:ea typeface="ＭＳ Ｐ明朝" panose="02020600040205080304" pitchFamily="18" charset="-128"/>
                </a:rPr>
                <a:t>（</a:t>
              </a:r>
              <a:r>
                <a:rPr lang="en-US" altLang="ja-JP" sz="900" dirty="0">
                  <a:solidFill>
                    <a:srgbClr val="0000FF"/>
                  </a:solidFill>
                  <a:latin typeface="ＭＳ Ｐ明朝" panose="02020600040205080304" pitchFamily="18" charset="-128"/>
                  <a:ea typeface="ＭＳ Ｐ明朝" panose="02020600040205080304" pitchFamily="18" charset="-128"/>
                </a:rPr>
                <a:t>※</a:t>
              </a:r>
              <a:r>
                <a:rPr lang="ja-JP" altLang="en-US" sz="900" dirty="0">
                  <a:solidFill>
                    <a:srgbClr val="0000FF"/>
                  </a:solidFill>
                  <a:latin typeface="ＭＳ Ｐ明朝" panose="02020600040205080304" pitchFamily="18" charset="-128"/>
                  <a:ea typeface="ＭＳ Ｐ明朝" panose="02020600040205080304" pitchFamily="18" charset="-128"/>
                </a:rPr>
                <a:t>２）</a:t>
              </a:r>
              <a:r>
                <a:rPr lang="ja-JP" altLang="en-US" sz="1050" dirty="0">
                  <a:solidFill>
                    <a:srgbClr val="0000FF"/>
                  </a:solidFill>
                  <a:latin typeface="ＭＳ Ｐ明朝" panose="02020600040205080304" pitchFamily="18" charset="-128"/>
                  <a:ea typeface="ＭＳ Ｐ明朝" panose="02020600040205080304" pitchFamily="18" charset="-128"/>
                </a:rPr>
                <a:t>あり</a:t>
              </a:r>
              <a:endParaRPr lang="en-US" altLang="ja-JP" sz="1050" dirty="0" smtClean="0">
                <a:solidFill>
                  <a:srgbClr val="0000FF"/>
                </a:solidFill>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　</a:t>
              </a:r>
              <a:endParaRPr lang="en-US" altLang="ja-JP" sz="1050" dirty="0">
                <a:latin typeface="ＭＳ Ｐ明朝" panose="02020600040205080304" pitchFamily="18" charset="-128"/>
                <a:ea typeface="ＭＳ Ｐ明朝" panose="02020600040205080304" pitchFamily="18" charset="-128"/>
              </a:endParaRPr>
            </a:p>
          </p:txBody>
        </p:sp>
        <p:sp>
          <p:nvSpPr>
            <p:cNvPr id="67" name="正方形/長方形 66"/>
            <p:cNvSpPr/>
            <p:nvPr/>
          </p:nvSpPr>
          <p:spPr>
            <a:xfrm>
              <a:off x="48232" y="2885223"/>
              <a:ext cx="1716758" cy="272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保健所</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p>
          </p:txBody>
        </p:sp>
        <p:sp>
          <p:nvSpPr>
            <p:cNvPr id="68" name="テキスト ボックス 67"/>
            <p:cNvSpPr txBox="1"/>
            <p:nvPr/>
          </p:nvSpPr>
          <p:spPr>
            <a:xfrm>
              <a:off x="255291" y="3107922"/>
              <a:ext cx="1671934" cy="661720"/>
            </a:xfrm>
            <a:prstGeom prst="rect">
              <a:avLst/>
            </a:prstGeom>
            <a:noFill/>
          </p:spPr>
          <p:txBody>
            <a:bodyPr vert="horz" wrap="square" rtlCol="0">
              <a:spAutoFit/>
            </a:bodyPr>
            <a:lstStyle/>
            <a:p>
              <a:r>
                <a:rPr lang="ja-JP" altLang="en-US" sz="1050" dirty="0">
                  <a:latin typeface="ＭＳ Ｐ明朝" panose="02020600040205080304" pitchFamily="18" charset="-128"/>
                  <a:ea typeface="ＭＳ Ｐ明朝" panose="02020600040205080304" pitchFamily="18" charset="-128"/>
                </a:rPr>
                <a:t>☑内科的症状聞き取り</a:t>
              </a:r>
              <a:endParaRPr lang="en-US" altLang="ja-JP" sz="1050" dirty="0">
                <a:latin typeface="ＭＳ Ｐ明朝" panose="02020600040205080304" pitchFamily="18" charset="-128"/>
                <a:ea typeface="ＭＳ Ｐ明朝" panose="02020600040205080304" pitchFamily="18" charset="-128"/>
              </a:endParaRPr>
            </a:p>
            <a:p>
              <a:r>
                <a:rPr lang="ja-JP" altLang="en-US" sz="800" i="1" dirty="0">
                  <a:latin typeface="ＭＳ Ｐ明朝" panose="02020600040205080304" pitchFamily="18" charset="-128"/>
                  <a:ea typeface="ＭＳ Ｐ明朝" panose="02020600040205080304" pitchFamily="18" charset="-128"/>
                </a:rPr>
                <a:t>　　“疫学調査票”</a:t>
              </a:r>
              <a:endParaRPr lang="en-US" altLang="ja-JP" sz="800" i="1" dirty="0">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☑産科的症状聞き取り</a:t>
              </a:r>
              <a:endParaRPr lang="en-US" altLang="ja-JP" sz="1050" dirty="0">
                <a:latin typeface="ＭＳ Ｐ明朝" panose="02020600040205080304" pitchFamily="18" charset="-128"/>
                <a:ea typeface="ＭＳ Ｐ明朝" panose="02020600040205080304" pitchFamily="18" charset="-128"/>
              </a:endParaRPr>
            </a:p>
            <a:p>
              <a:r>
                <a:rPr lang="ja-JP" altLang="en-US" sz="800" i="1" dirty="0">
                  <a:latin typeface="ＭＳ Ｐ明朝" panose="02020600040205080304" pitchFamily="18" charset="-128"/>
                  <a:ea typeface="ＭＳ Ｐ明朝" panose="02020600040205080304" pitchFamily="18" charset="-128"/>
                </a:rPr>
                <a:t>　　「</a:t>
              </a:r>
              <a:r>
                <a:rPr lang="en-US" altLang="ja-JP" sz="800" i="1" dirty="0">
                  <a:latin typeface="ＭＳ Ｐ明朝" panose="02020600040205080304" pitchFamily="18" charset="-128"/>
                  <a:ea typeface="ＭＳ Ｐ明朝" panose="02020600040205080304" pitchFamily="18" charset="-128"/>
                </a:rPr>
                <a:t>【</a:t>
              </a:r>
              <a:r>
                <a:rPr lang="ja-JP" altLang="en-US" sz="800" i="1" dirty="0">
                  <a:latin typeface="ＭＳ Ｐ明朝" panose="02020600040205080304" pitchFamily="18" charset="-128"/>
                  <a:ea typeface="ＭＳ Ｐ明朝" panose="02020600040205080304" pitchFamily="18" charset="-128"/>
                </a:rPr>
                <a:t>妊婦</a:t>
              </a:r>
              <a:r>
                <a:rPr lang="en-US" altLang="ja-JP" sz="800" i="1" dirty="0">
                  <a:latin typeface="ＭＳ Ｐ明朝" panose="02020600040205080304" pitchFamily="18" charset="-128"/>
                  <a:ea typeface="ＭＳ Ｐ明朝" panose="02020600040205080304" pitchFamily="18" charset="-128"/>
                </a:rPr>
                <a:t>】</a:t>
              </a:r>
              <a:r>
                <a:rPr lang="ja-JP" altLang="en-US" sz="800" i="1" dirty="0">
                  <a:latin typeface="ＭＳ Ｐ明朝" panose="02020600040205080304" pitchFamily="18" charset="-128"/>
                  <a:ea typeface="ＭＳ Ｐ明朝" panose="02020600040205080304" pitchFamily="18" charset="-128"/>
                </a:rPr>
                <a:t>追加聞き取りシート」</a:t>
              </a:r>
              <a:endParaRPr lang="en-US" altLang="ja-JP" sz="800" i="1" dirty="0">
                <a:latin typeface="ＭＳ Ｐ明朝" panose="02020600040205080304" pitchFamily="18" charset="-128"/>
                <a:ea typeface="ＭＳ Ｐ明朝" panose="02020600040205080304" pitchFamily="18" charset="-128"/>
              </a:endParaRPr>
            </a:p>
          </p:txBody>
        </p:sp>
        <p:sp>
          <p:nvSpPr>
            <p:cNvPr id="15" name="下矢印 14"/>
            <p:cNvSpPr/>
            <p:nvPr/>
          </p:nvSpPr>
          <p:spPr>
            <a:xfrm>
              <a:off x="594815" y="2159974"/>
              <a:ext cx="487382" cy="649135"/>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陽性</a:t>
              </a:r>
            </a:p>
          </p:txBody>
        </p:sp>
        <p:sp>
          <p:nvSpPr>
            <p:cNvPr id="69" name="下矢印 68"/>
            <p:cNvSpPr/>
            <p:nvPr/>
          </p:nvSpPr>
          <p:spPr>
            <a:xfrm>
              <a:off x="598679" y="4554380"/>
              <a:ext cx="487382" cy="332406"/>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pic>
          <p:nvPicPr>
            <p:cNvPr id="24" name="図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114" y="3784876"/>
              <a:ext cx="546805" cy="546805"/>
            </a:xfrm>
            <a:prstGeom prst="rect">
              <a:avLst/>
            </a:prstGeom>
          </p:spPr>
        </p:pic>
        <p:sp>
          <p:nvSpPr>
            <p:cNvPr id="74" name="右矢印 73"/>
            <p:cNvSpPr/>
            <p:nvPr/>
          </p:nvSpPr>
          <p:spPr>
            <a:xfrm>
              <a:off x="5255346" y="1637897"/>
              <a:ext cx="1877418" cy="486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t>入院</a:t>
              </a:r>
              <a:r>
                <a:rPr kumimoji="1" lang="ja-JP" altLang="en-US" sz="1200" dirty="0" smtClean="0"/>
                <a:t>①　</a:t>
              </a:r>
              <a:endParaRPr kumimoji="1" lang="ja-JP" altLang="en-US" sz="1200" dirty="0"/>
            </a:p>
          </p:txBody>
        </p:sp>
        <p:sp>
          <p:nvSpPr>
            <p:cNvPr id="75" name="正方形/長方形 74"/>
            <p:cNvSpPr/>
            <p:nvPr/>
          </p:nvSpPr>
          <p:spPr>
            <a:xfrm>
              <a:off x="7225440" y="1291724"/>
              <a:ext cx="1972409" cy="272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産科併設コロナ受入病院</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p>
          </p:txBody>
        </p:sp>
        <p:sp>
          <p:nvSpPr>
            <p:cNvPr id="76" name="テキスト ボックス 75"/>
            <p:cNvSpPr txBox="1"/>
            <p:nvPr/>
          </p:nvSpPr>
          <p:spPr>
            <a:xfrm>
              <a:off x="7432500" y="1514423"/>
              <a:ext cx="1509699" cy="415498"/>
            </a:xfrm>
            <a:prstGeom prst="rect">
              <a:avLst/>
            </a:prstGeom>
            <a:noFill/>
          </p:spPr>
          <p:txBody>
            <a:bodyPr vert="horz" wrap="square" rtlCol="0">
              <a:spAutoFit/>
            </a:bodyPr>
            <a:lstStyle/>
            <a:p>
              <a:r>
                <a:rPr lang="ja-JP" altLang="en-US" sz="1050" dirty="0">
                  <a:latin typeface="ＭＳ Ｐ明朝" panose="02020600040205080304" pitchFamily="18" charset="-128"/>
                  <a:ea typeface="ＭＳ Ｐ明朝" panose="02020600040205080304" pitchFamily="18" charset="-128"/>
                </a:rPr>
                <a:t>☑内科的観察・治療</a:t>
              </a:r>
              <a:endParaRPr lang="en-US" altLang="ja-JP" sz="1050" dirty="0">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☑産科的観察・治療</a:t>
              </a:r>
              <a:endParaRPr lang="en-US" altLang="ja-JP" sz="1050" dirty="0">
                <a:latin typeface="ＭＳ Ｐ明朝" panose="02020600040205080304" pitchFamily="18" charset="-128"/>
                <a:ea typeface="ＭＳ Ｐ明朝" panose="02020600040205080304" pitchFamily="18" charset="-128"/>
              </a:endParaRPr>
            </a:p>
          </p:txBody>
        </p:sp>
        <p:sp>
          <p:nvSpPr>
            <p:cNvPr id="77" name="正方形/長方形 76"/>
            <p:cNvSpPr/>
            <p:nvPr/>
          </p:nvSpPr>
          <p:spPr>
            <a:xfrm>
              <a:off x="6084025" y="2152707"/>
              <a:ext cx="1972409" cy="272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産科なしコロナ受入病院</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p>
          </p:txBody>
        </p:sp>
        <p:sp>
          <p:nvSpPr>
            <p:cNvPr id="78" name="テキスト ボックス 77"/>
            <p:cNvSpPr txBox="1"/>
            <p:nvPr/>
          </p:nvSpPr>
          <p:spPr>
            <a:xfrm>
              <a:off x="6227585" y="2375406"/>
              <a:ext cx="1633907" cy="415498"/>
            </a:xfrm>
            <a:prstGeom prst="rect">
              <a:avLst/>
            </a:prstGeom>
            <a:noFill/>
          </p:spPr>
          <p:txBody>
            <a:bodyPr vert="horz" wrap="square" rtlCol="0">
              <a:spAutoFit/>
            </a:bodyPr>
            <a:lstStyle/>
            <a:p>
              <a:r>
                <a:rPr lang="ja-JP" altLang="en-US" sz="1050" dirty="0" smtClean="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内科的観察・治療</a:t>
              </a:r>
              <a:endParaRPr lang="en-US" altLang="ja-JP" sz="1050" dirty="0">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☑血液（血小板等）検査</a:t>
              </a:r>
              <a:endParaRPr lang="en-US" altLang="ja-JP" sz="1050" dirty="0">
                <a:latin typeface="ＭＳ Ｐ明朝" panose="02020600040205080304" pitchFamily="18" charset="-128"/>
                <a:ea typeface="ＭＳ Ｐ明朝" panose="02020600040205080304" pitchFamily="18" charset="-128"/>
              </a:endParaRPr>
            </a:p>
          </p:txBody>
        </p:sp>
        <p:sp>
          <p:nvSpPr>
            <p:cNvPr id="79" name="正方形/長方形 78"/>
            <p:cNvSpPr/>
            <p:nvPr/>
          </p:nvSpPr>
          <p:spPr>
            <a:xfrm>
              <a:off x="6082168" y="2848572"/>
              <a:ext cx="1730626" cy="3140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宿泊施設の看護師・医師</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p>
          </p:txBody>
        </p:sp>
        <p:sp>
          <p:nvSpPr>
            <p:cNvPr id="80" name="テキスト ボックス 79"/>
            <p:cNvSpPr txBox="1"/>
            <p:nvPr/>
          </p:nvSpPr>
          <p:spPr>
            <a:xfrm>
              <a:off x="6225727" y="3071271"/>
              <a:ext cx="1509699" cy="253916"/>
            </a:xfrm>
            <a:prstGeom prst="rect">
              <a:avLst/>
            </a:prstGeom>
            <a:noFill/>
          </p:spPr>
          <p:txBody>
            <a:bodyPr vert="horz" wrap="square" rtlCol="0">
              <a:spAutoFit/>
            </a:bodyPr>
            <a:lstStyle/>
            <a:p>
              <a:r>
                <a:rPr lang="ja-JP" altLang="en-US" sz="1050" dirty="0">
                  <a:latin typeface="ＭＳ Ｐ明朝" panose="02020600040205080304" pitchFamily="18" charset="-128"/>
                  <a:ea typeface="ＭＳ Ｐ明朝" panose="02020600040205080304" pitchFamily="18" charset="-128"/>
                </a:rPr>
                <a:t>☑内科的観察</a:t>
              </a:r>
              <a:endParaRPr lang="en-US" altLang="ja-JP" sz="1050" dirty="0">
                <a:latin typeface="ＭＳ Ｐ明朝" panose="02020600040205080304" pitchFamily="18" charset="-128"/>
                <a:ea typeface="ＭＳ Ｐ明朝" panose="02020600040205080304" pitchFamily="18" charset="-128"/>
              </a:endParaRPr>
            </a:p>
          </p:txBody>
        </p:sp>
        <p:sp>
          <p:nvSpPr>
            <p:cNvPr id="81" name="正方形/長方形 80"/>
            <p:cNvSpPr/>
            <p:nvPr/>
          </p:nvSpPr>
          <p:spPr>
            <a:xfrm>
              <a:off x="6100844" y="3551057"/>
              <a:ext cx="1427627" cy="2997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保健所</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p>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療養支援センター</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p>
          </p:txBody>
        </p:sp>
        <p:sp>
          <p:nvSpPr>
            <p:cNvPr id="82" name="テキスト ボックス 81"/>
            <p:cNvSpPr txBox="1"/>
            <p:nvPr/>
          </p:nvSpPr>
          <p:spPr>
            <a:xfrm>
              <a:off x="6244404" y="3919806"/>
              <a:ext cx="1509699" cy="253916"/>
            </a:xfrm>
            <a:prstGeom prst="rect">
              <a:avLst/>
            </a:prstGeom>
            <a:noFill/>
          </p:spPr>
          <p:txBody>
            <a:bodyPr vert="horz" wrap="square" rtlCol="0">
              <a:spAutoFit/>
            </a:bodyPr>
            <a:lstStyle/>
            <a:p>
              <a:r>
                <a:rPr lang="ja-JP" altLang="en-US" sz="1050" dirty="0">
                  <a:latin typeface="ＭＳ Ｐ明朝" panose="02020600040205080304" pitchFamily="18" charset="-128"/>
                  <a:ea typeface="ＭＳ Ｐ明朝" panose="02020600040205080304" pitchFamily="18" charset="-128"/>
                </a:rPr>
                <a:t>☑内科的観察</a:t>
              </a:r>
              <a:endParaRPr lang="en-US" altLang="ja-JP" sz="1050" dirty="0">
                <a:latin typeface="ＭＳ Ｐ明朝" panose="02020600040205080304" pitchFamily="18" charset="-128"/>
                <a:ea typeface="ＭＳ Ｐ明朝" panose="02020600040205080304" pitchFamily="18" charset="-128"/>
              </a:endParaRPr>
            </a:p>
          </p:txBody>
        </p:sp>
        <p:sp>
          <p:nvSpPr>
            <p:cNvPr id="83" name="右矢印 82"/>
            <p:cNvSpPr/>
            <p:nvPr/>
          </p:nvSpPr>
          <p:spPr>
            <a:xfrm>
              <a:off x="5260073" y="2280542"/>
              <a:ext cx="939093" cy="486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t>入院②</a:t>
              </a:r>
            </a:p>
          </p:txBody>
        </p:sp>
        <p:sp>
          <p:nvSpPr>
            <p:cNvPr id="84" name="右矢印 83"/>
            <p:cNvSpPr/>
            <p:nvPr/>
          </p:nvSpPr>
          <p:spPr>
            <a:xfrm>
              <a:off x="5269146" y="2947741"/>
              <a:ext cx="930020" cy="486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t>宿泊療養</a:t>
              </a:r>
            </a:p>
          </p:txBody>
        </p:sp>
        <p:sp>
          <p:nvSpPr>
            <p:cNvPr id="85" name="右矢印 84"/>
            <p:cNvSpPr/>
            <p:nvPr/>
          </p:nvSpPr>
          <p:spPr>
            <a:xfrm>
              <a:off x="5260073" y="3572112"/>
              <a:ext cx="939093" cy="486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t>自宅療養</a:t>
              </a:r>
            </a:p>
          </p:txBody>
        </p:sp>
        <p:sp>
          <p:nvSpPr>
            <p:cNvPr id="89" name="テキスト ボックス 88"/>
            <p:cNvSpPr txBox="1"/>
            <p:nvPr/>
          </p:nvSpPr>
          <p:spPr>
            <a:xfrm>
              <a:off x="2419923" y="1452343"/>
              <a:ext cx="2464728" cy="738664"/>
            </a:xfrm>
            <a:prstGeom prst="rect">
              <a:avLst/>
            </a:prstGeom>
            <a:noFill/>
          </p:spPr>
          <p:txBody>
            <a:bodyPr vert="horz" wrap="square" rtlCol="0">
              <a:spAutoFit/>
            </a:bodyPr>
            <a:lstStyle/>
            <a:p>
              <a:r>
                <a:rPr lang="ja-JP" altLang="en-US" sz="1050" dirty="0">
                  <a:latin typeface="ＭＳ Ｐ明朝" panose="02020600040205080304" pitchFamily="18" charset="-128"/>
                  <a:ea typeface="ＭＳ Ｐ明朝" panose="02020600040205080304" pitchFamily="18" charset="-128"/>
                </a:rPr>
                <a:t>☑入院・療養先の判断</a:t>
              </a:r>
              <a:endParaRPr lang="en-US" altLang="ja-JP" sz="1050" dirty="0">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☑搬送</a:t>
              </a:r>
              <a:r>
                <a:rPr lang="en-US" altLang="ja-JP" sz="1050" dirty="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車両</a:t>
              </a:r>
              <a:r>
                <a:rPr lang="en-US" altLang="ja-JP" sz="1050" dirty="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調整</a:t>
              </a:r>
              <a:endParaRPr lang="en-US" altLang="ja-JP" sz="1050" dirty="0">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☑妊婦の</a:t>
              </a:r>
              <a:r>
                <a:rPr lang="ja-JP" altLang="en-US" sz="1050" dirty="0" smtClean="0">
                  <a:latin typeface="ＭＳ Ｐ明朝" panose="02020600040205080304" pitchFamily="18" charset="-128"/>
                  <a:ea typeface="ＭＳ Ｐ明朝" panose="02020600040205080304" pitchFamily="18" charset="-128"/>
                </a:rPr>
                <a:t>かかりつけ医療機関に</a:t>
              </a:r>
              <a:endParaRPr lang="en-US" altLang="ja-JP" sz="1050" dirty="0" smtClean="0">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 協力</a:t>
              </a:r>
              <a:r>
                <a:rPr lang="ja-JP" altLang="en-US" sz="1050" dirty="0">
                  <a:latin typeface="ＭＳ Ｐ明朝" panose="02020600040205080304" pitchFamily="18" charset="-128"/>
                  <a:ea typeface="ＭＳ Ｐ明朝" panose="02020600040205080304" pitchFamily="18" charset="-128"/>
                </a:rPr>
                <a:t>依頼</a:t>
              </a:r>
              <a:endParaRPr lang="en-US" altLang="ja-JP" sz="1050" dirty="0">
                <a:latin typeface="ＭＳ Ｐ明朝" panose="02020600040205080304" pitchFamily="18" charset="-128"/>
                <a:ea typeface="ＭＳ Ｐ明朝" panose="02020600040205080304" pitchFamily="18" charset="-128"/>
              </a:endParaRPr>
            </a:p>
          </p:txBody>
        </p:sp>
        <p:sp>
          <p:nvSpPr>
            <p:cNvPr id="91" name="正方形/長方形 90"/>
            <p:cNvSpPr/>
            <p:nvPr/>
          </p:nvSpPr>
          <p:spPr>
            <a:xfrm>
              <a:off x="42822" y="5986489"/>
              <a:ext cx="1972409" cy="272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保健所</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p>
          </p:txBody>
        </p:sp>
        <p:sp>
          <p:nvSpPr>
            <p:cNvPr id="92" name="テキスト ボックス 91"/>
            <p:cNvSpPr txBox="1"/>
            <p:nvPr/>
          </p:nvSpPr>
          <p:spPr>
            <a:xfrm>
              <a:off x="215669" y="6180588"/>
              <a:ext cx="1509699" cy="253916"/>
            </a:xfrm>
            <a:prstGeom prst="rect">
              <a:avLst/>
            </a:prstGeom>
            <a:noFill/>
          </p:spPr>
          <p:txBody>
            <a:bodyPr vert="horz" wrap="square" rtlCol="0">
              <a:spAutoFit/>
            </a:bodyPr>
            <a:lstStyle/>
            <a:p>
              <a:r>
                <a:rPr lang="ja-JP" altLang="en-US" sz="1050" dirty="0">
                  <a:latin typeface="ＭＳ Ｐ明朝" panose="02020600040205080304" pitchFamily="18" charset="-128"/>
                  <a:ea typeface="ＭＳ Ｐ明朝" panose="02020600040205080304" pitchFamily="18" charset="-128"/>
                </a:rPr>
                <a:t>☑搬送</a:t>
              </a:r>
              <a:r>
                <a:rPr lang="en-US" altLang="ja-JP" sz="1050" dirty="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車両</a:t>
              </a:r>
              <a:r>
                <a:rPr lang="en-US" altLang="ja-JP" sz="1050" dirty="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調整</a:t>
              </a:r>
              <a:endParaRPr lang="en-US" altLang="ja-JP" sz="1050" dirty="0">
                <a:latin typeface="ＭＳ Ｐ明朝" panose="02020600040205080304" pitchFamily="18" charset="-128"/>
                <a:ea typeface="ＭＳ Ｐ明朝" panose="02020600040205080304" pitchFamily="18" charset="-128"/>
              </a:endParaRPr>
            </a:p>
          </p:txBody>
        </p:sp>
        <p:pic>
          <p:nvPicPr>
            <p:cNvPr id="93" name="図 9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40634" y="3095417"/>
              <a:ext cx="231823" cy="250282"/>
            </a:xfrm>
            <a:prstGeom prst="rect">
              <a:avLst/>
            </a:prstGeom>
          </p:spPr>
        </p:pic>
        <p:pic>
          <p:nvPicPr>
            <p:cNvPr id="94" name="図 9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154312" y="3932300"/>
              <a:ext cx="205083" cy="191325"/>
            </a:xfrm>
            <a:prstGeom prst="rect">
              <a:avLst/>
            </a:prstGeom>
          </p:spPr>
        </p:pic>
        <p:sp>
          <p:nvSpPr>
            <p:cNvPr id="98" name="上矢印 97"/>
            <p:cNvSpPr/>
            <p:nvPr/>
          </p:nvSpPr>
          <p:spPr>
            <a:xfrm>
              <a:off x="8543010" y="1892151"/>
              <a:ext cx="486000" cy="2562005"/>
            </a:xfrm>
            <a:prstGeom prst="up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入院①　</a:t>
              </a:r>
              <a:r>
                <a:rPr kumimoji="1" lang="ja-JP" altLang="en-US" sz="900" dirty="0"/>
                <a:t>又</a:t>
              </a:r>
              <a:r>
                <a:rPr kumimoji="1" lang="ja-JP" altLang="en-US" sz="900" dirty="0" smtClean="0"/>
                <a:t>は</a:t>
              </a:r>
              <a:r>
                <a:rPr kumimoji="1" lang="ja-JP" altLang="en-US" sz="1200" dirty="0" smtClean="0"/>
                <a:t>外来診療</a:t>
              </a:r>
              <a:endParaRPr kumimoji="1" lang="ja-JP" altLang="en-US" sz="1200" dirty="0"/>
            </a:p>
          </p:txBody>
        </p:sp>
        <p:sp>
          <p:nvSpPr>
            <p:cNvPr id="99" name="正方形/長方形 98"/>
            <p:cNvSpPr/>
            <p:nvPr/>
          </p:nvSpPr>
          <p:spPr>
            <a:xfrm>
              <a:off x="8015047" y="3704271"/>
              <a:ext cx="676245" cy="2306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p:cNvSpPr/>
            <p:nvPr/>
          </p:nvSpPr>
          <p:spPr>
            <a:xfrm>
              <a:off x="8018861" y="3008950"/>
              <a:ext cx="689457" cy="22611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p:cNvSpPr/>
            <p:nvPr/>
          </p:nvSpPr>
          <p:spPr>
            <a:xfrm>
              <a:off x="8018862" y="2281423"/>
              <a:ext cx="672430" cy="23782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テキスト ボックス 101"/>
            <p:cNvSpPr txBox="1"/>
            <p:nvPr/>
          </p:nvSpPr>
          <p:spPr>
            <a:xfrm>
              <a:off x="6055607" y="5495910"/>
              <a:ext cx="3047595" cy="253916"/>
            </a:xfrm>
            <a:prstGeom prst="rect">
              <a:avLst/>
            </a:prstGeom>
            <a:noFill/>
          </p:spPr>
          <p:txBody>
            <a:bodyPr wrap="square" rtlCol="0">
              <a:spAutoFit/>
            </a:bodyPr>
            <a:lstStyle/>
            <a:p>
              <a:r>
                <a:rPr lang="en-US" altLang="ja-JP" sz="1050" dirty="0">
                  <a:latin typeface="ＭＳ Ｐゴシック" panose="020B0600070205080204" pitchFamily="50" charset="-128"/>
                  <a:ea typeface="ＭＳ Ｐゴシック" panose="020B0600070205080204" pitchFamily="50" charset="-128"/>
                </a:rPr>
                <a:t>《</a:t>
              </a:r>
              <a:r>
                <a:rPr lang="ja-JP" altLang="en-US" sz="1050" dirty="0">
                  <a:latin typeface="ＭＳ Ｐゴシック" panose="020B0600070205080204" pitchFamily="50" charset="-128"/>
                  <a:ea typeface="ＭＳ Ｐゴシック" panose="020B0600070205080204" pitchFamily="50" charset="-128"/>
                </a:rPr>
                <a:t>熊本大学病院　総合周産期母子医療センター</a:t>
              </a:r>
              <a:r>
                <a:rPr lang="en-US" altLang="ja-JP" sz="1050" dirty="0">
                  <a:latin typeface="ＭＳ Ｐゴシック" panose="020B0600070205080204" pitchFamily="50" charset="-128"/>
                  <a:ea typeface="ＭＳ Ｐゴシック" panose="020B0600070205080204" pitchFamily="50" charset="-128"/>
                </a:rPr>
                <a:t>》</a:t>
              </a:r>
            </a:p>
          </p:txBody>
        </p:sp>
        <p:pic>
          <p:nvPicPr>
            <p:cNvPr id="103" name="図 10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316790" y="4685058"/>
              <a:ext cx="430187" cy="537385"/>
            </a:xfrm>
            <a:prstGeom prst="rect">
              <a:avLst/>
            </a:prstGeom>
          </p:spPr>
        </p:pic>
        <p:sp>
          <p:nvSpPr>
            <p:cNvPr id="104" name="正方形/長方形 103"/>
            <p:cNvSpPr/>
            <p:nvPr/>
          </p:nvSpPr>
          <p:spPr>
            <a:xfrm>
              <a:off x="6225927" y="4681816"/>
              <a:ext cx="1972409" cy="272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妊婦の</a:t>
              </a:r>
              <a:r>
                <a:rPr lang="ja-JP" altLang="en-US" sz="1050" dirty="0" smtClean="0">
                  <a:solidFill>
                    <a:schemeClr val="tx1"/>
                  </a:solidFill>
                  <a:latin typeface="ＭＳ Ｐゴシック" panose="020B0600070205080204" pitchFamily="50" charset="-128"/>
                  <a:ea typeface="ＭＳ Ｐゴシック" panose="020B0600070205080204" pitchFamily="50" charset="-128"/>
                </a:rPr>
                <a:t>かかりつけ医療機関</a:t>
              </a:r>
              <a:r>
                <a:rPr lang="en-US" altLang="ja-JP" sz="1050"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050" dirty="0">
                <a:solidFill>
                  <a:schemeClr val="tx1"/>
                </a:solidFill>
                <a:latin typeface="ＭＳ Ｐゴシック" panose="020B0600070205080204" pitchFamily="50" charset="-128"/>
                <a:ea typeface="ＭＳ Ｐゴシック" panose="020B0600070205080204" pitchFamily="50" charset="-128"/>
              </a:endParaRPr>
            </a:p>
          </p:txBody>
        </p:sp>
        <p:sp>
          <p:nvSpPr>
            <p:cNvPr id="105" name="テキスト ボックス 104"/>
            <p:cNvSpPr txBox="1"/>
            <p:nvPr/>
          </p:nvSpPr>
          <p:spPr>
            <a:xfrm>
              <a:off x="6326217" y="4886591"/>
              <a:ext cx="2610035" cy="577081"/>
            </a:xfrm>
            <a:prstGeom prst="rect">
              <a:avLst/>
            </a:prstGeom>
            <a:noFill/>
          </p:spPr>
          <p:txBody>
            <a:bodyPr vert="horz" wrap="square" rtlCol="0">
              <a:spAutoFit/>
            </a:bodyPr>
            <a:lstStyle/>
            <a:p>
              <a:r>
                <a:rPr lang="ja-JP" altLang="en-US" sz="1050" dirty="0">
                  <a:latin typeface="ＭＳ Ｐ明朝" panose="02020600040205080304" pitchFamily="18" charset="-128"/>
                  <a:ea typeface="ＭＳ Ｐ明朝" panose="02020600040205080304" pitchFamily="18" charset="-128"/>
                </a:rPr>
                <a:t>☑電話等による産科的</a:t>
              </a:r>
              <a:r>
                <a:rPr lang="ja-JP" altLang="en-US" sz="1050" dirty="0" smtClean="0">
                  <a:latin typeface="ＭＳ Ｐ明朝" panose="02020600040205080304" pitchFamily="18" charset="-128"/>
                  <a:ea typeface="ＭＳ Ｐ明朝" panose="02020600040205080304" pitchFamily="18" charset="-128"/>
                </a:rPr>
                <a:t>観察</a:t>
              </a:r>
              <a:endParaRPr lang="en-US" altLang="ja-JP" sz="1050" dirty="0" smtClean="0">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　</a:t>
              </a:r>
              <a:r>
                <a:rPr lang="ja-JP" altLang="en-US" sz="1050" dirty="0">
                  <a:latin typeface="ＭＳ Ｐ明朝" panose="02020600040205080304" pitchFamily="18" charset="-128"/>
                  <a:ea typeface="ＭＳ Ｐ明朝" panose="02020600040205080304" pitchFamily="18" charset="-128"/>
                </a:rPr>
                <a:t>・</a:t>
              </a:r>
              <a:r>
                <a:rPr lang="en-US" altLang="ja-JP" sz="1050" dirty="0" smtClean="0">
                  <a:latin typeface="ＭＳ Ｐ明朝" panose="02020600040205080304" pitchFamily="18" charset="-128"/>
                  <a:ea typeface="ＭＳ Ｐ明朝" panose="02020600040205080304" pitchFamily="18" charset="-128"/>
                </a:rPr>
                <a:t>10</a:t>
              </a:r>
              <a:r>
                <a:rPr lang="ja-JP" altLang="en-US" sz="1050" dirty="0" smtClean="0">
                  <a:latin typeface="ＭＳ Ｐ明朝" panose="02020600040205080304" pitchFamily="18" charset="-128"/>
                  <a:ea typeface="ＭＳ Ｐ明朝" panose="02020600040205080304" pitchFamily="18" charset="-128"/>
                </a:rPr>
                <a:t>カウントテストの指導等</a:t>
              </a:r>
              <a:endParaRPr lang="en-US" altLang="ja-JP" sz="1050" dirty="0" smtClean="0">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　</a:t>
              </a:r>
              <a:r>
                <a:rPr lang="ja-JP" altLang="en-US" sz="1050" dirty="0" smtClean="0">
                  <a:solidFill>
                    <a:srgbClr val="0000FF"/>
                  </a:solidFill>
                  <a:latin typeface="ＭＳ Ｐ明朝" panose="02020600040205080304" pitchFamily="18" charset="-128"/>
                  <a:ea typeface="ＭＳ Ｐ明朝" panose="02020600040205080304" pitchFamily="18" charset="-128"/>
                </a:rPr>
                <a:t>  ・頻度は症例の背景・症状に応じ判断</a:t>
              </a:r>
              <a:endParaRPr lang="en-US" altLang="ja-JP" sz="1050" dirty="0">
                <a:solidFill>
                  <a:srgbClr val="0000FF"/>
                </a:solidFill>
                <a:latin typeface="ＭＳ Ｐ明朝" panose="02020600040205080304" pitchFamily="18" charset="-128"/>
                <a:ea typeface="ＭＳ Ｐ明朝" panose="02020600040205080304" pitchFamily="18" charset="-128"/>
              </a:endParaRPr>
            </a:p>
          </p:txBody>
        </p:sp>
        <p:pic>
          <p:nvPicPr>
            <p:cNvPr id="106" name="図 10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389121" y="2891580"/>
              <a:ext cx="447889" cy="729588"/>
            </a:xfrm>
            <a:prstGeom prst="rect">
              <a:avLst/>
            </a:prstGeom>
          </p:spPr>
        </p:pic>
        <p:pic>
          <p:nvPicPr>
            <p:cNvPr id="107" name="図 10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570973" y="2177349"/>
              <a:ext cx="447889" cy="729588"/>
            </a:xfrm>
            <a:prstGeom prst="rect">
              <a:avLst/>
            </a:prstGeom>
          </p:spPr>
        </p:pic>
        <p:pic>
          <p:nvPicPr>
            <p:cNvPr id="108" name="図 10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338321" y="3656646"/>
              <a:ext cx="447889" cy="729588"/>
            </a:xfrm>
            <a:prstGeom prst="rect">
              <a:avLst/>
            </a:prstGeom>
          </p:spPr>
        </p:pic>
        <p:cxnSp>
          <p:nvCxnSpPr>
            <p:cNvPr id="110" name="直線矢印コネクタ 109"/>
            <p:cNvCxnSpPr/>
            <p:nvPr/>
          </p:nvCxnSpPr>
          <p:spPr>
            <a:xfrm>
              <a:off x="7722114" y="4229074"/>
              <a:ext cx="359181" cy="564573"/>
            </a:xfrm>
            <a:prstGeom prst="straightConnector1">
              <a:avLst/>
            </a:prstGeom>
            <a:ln w="19050">
              <a:solidFill>
                <a:schemeClr val="accent5">
                  <a:lumMod val="60000"/>
                  <a:lumOff val="40000"/>
                </a:schemeClr>
              </a:solidFill>
              <a:prstDash val="lgDashDotDot"/>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132" name="図 13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405134" y="5725848"/>
              <a:ext cx="599647" cy="749073"/>
            </a:xfrm>
            <a:prstGeom prst="rect">
              <a:avLst/>
            </a:prstGeom>
          </p:spPr>
        </p:pic>
        <p:sp>
          <p:nvSpPr>
            <p:cNvPr id="159" name="楕円 158"/>
            <p:cNvSpPr/>
            <p:nvPr/>
          </p:nvSpPr>
          <p:spPr>
            <a:xfrm>
              <a:off x="8119346" y="2209733"/>
              <a:ext cx="371874" cy="1823195"/>
            </a:xfrm>
            <a:prstGeom prst="ellipse">
              <a:avLst/>
            </a:prstGeom>
            <a:gradFill flip="none" rotWithShape="1">
              <a:gsLst>
                <a:gs pos="0">
                  <a:srgbClr val="FFFF00"/>
                </a:gs>
                <a:gs pos="69000">
                  <a:srgbClr val="FFFF00">
                    <a:tint val="44500"/>
                    <a:satMod val="160000"/>
                  </a:srgbClr>
                </a:gs>
                <a:gs pos="100000">
                  <a:srgbClr val="FFFF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C00000"/>
                  </a:solidFill>
                </a:rPr>
                <a:t>産科的観察・治療が必要</a:t>
              </a:r>
            </a:p>
          </p:txBody>
        </p:sp>
        <p:pic>
          <p:nvPicPr>
            <p:cNvPr id="163" name="図 16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97423" y="1639087"/>
              <a:ext cx="218853" cy="191050"/>
            </a:xfrm>
            <a:prstGeom prst="rect">
              <a:avLst/>
            </a:prstGeom>
          </p:spPr>
        </p:pic>
        <p:sp>
          <p:nvSpPr>
            <p:cNvPr id="88" name="正方形/長方形 87"/>
            <p:cNvSpPr/>
            <p:nvPr/>
          </p:nvSpPr>
          <p:spPr>
            <a:xfrm>
              <a:off x="2272893" y="1253109"/>
              <a:ext cx="1972409" cy="272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保健所</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p>
          </p:txBody>
        </p:sp>
        <p:pic>
          <p:nvPicPr>
            <p:cNvPr id="90" name="図 8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846844" y="1331742"/>
              <a:ext cx="420147" cy="393888"/>
            </a:xfrm>
            <a:prstGeom prst="rect">
              <a:avLst/>
            </a:prstGeom>
          </p:spPr>
        </p:pic>
        <p:pic>
          <p:nvPicPr>
            <p:cNvPr id="27" name="図 2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441385" y="2569718"/>
              <a:ext cx="441420" cy="457429"/>
            </a:xfrm>
            <a:prstGeom prst="rect">
              <a:avLst/>
            </a:prstGeom>
            <a:noFill/>
          </p:spPr>
        </p:pic>
      </p:grpSp>
      <p:sp>
        <p:nvSpPr>
          <p:cNvPr id="109" name="右矢印 108"/>
          <p:cNvSpPr/>
          <p:nvPr/>
        </p:nvSpPr>
        <p:spPr>
          <a:xfrm>
            <a:off x="4421286" y="1728969"/>
            <a:ext cx="614578" cy="486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t>判断</a:t>
            </a:r>
          </a:p>
        </p:txBody>
      </p:sp>
      <p:sp>
        <p:nvSpPr>
          <p:cNvPr id="2" name="正方形/長方形 1"/>
          <p:cNvSpPr/>
          <p:nvPr/>
        </p:nvSpPr>
        <p:spPr>
          <a:xfrm>
            <a:off x="1405052" y="5682696"/>
            <a:ext cx="617424" cy="12675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1339177" y="5299610"/>
            <a:ext cx="465331" cy="4571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p:cNvSpPr/>
          <p:nvPr/>
        </p:nvSpPr>
        <p:spPr>
          <a:xfrm>
            <a:off x="1744423" y="1468092"/>
            <a:ext cx="99788" cy="387723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正方形/長方形 119"/>
          <p:cNvSpPr/>
          <p:nvPr/>
        </p:nvSpPr>
        <p:spPr>
          <a:xfrm>
            <a:off x="2273952" y="1386988"/>
            <a:ext cx="2761912" cy="241200"/>
          </a:xfrm>
          <a:prstGeom prst="rect">
            <a:avLst/>
          </a:prstGeom>
          <a:solidFill>
            <a:schemeClr val="tx1">
              <a:lumMod val="65000"/>
              <a:lumOff val="3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テキスト ボックス 120"/>
          <p:cNvSpPr txBox="1"/>
          <p:nvPr/>
        </p:nvSpPr>
        <p:spPr>
          <a:xfrm>
            <a:off x="595096" y="3750949"/>
            <a:ext cx="1151641" cy="830997"/>
          </a:xfrm>
          <a:prstGeom prst="rect">
            <a:avLst/>
          </a:prstGeom>
          <a:noFill/>
        </p:spPr>
        <p:txBody>
          <a:bodyPr vert="horz" wrap="square" rtlCol="0">
            <a:spAutoFit/>
          </a:bodyPr>
          <a:lstStyle/>
          <a:p>
            <a:r>
              <a:rPr lang="ja-JP" altLang="en-US" sz="800" dirty="0" smtClean="0">
                <a:latin typeface="ＭＳ Ｐ明朝" panose="02020600040205080304" pitchFamily="18" charset="-128"/>
                <a:ea typeface="ＭＳ Ｐ明朝" panose="02020600040205080304" pitchFamily="18" charset="-128"/>
              </a:rPr>
              <a:t>＊産科的適応の判断</a:t>
            </a:r>
            <a:endParaRPr lang="en-US" altLang="ja-JP" sz="800" dirty="0" smtClean="0">
              <a:latin typeface="ＭＳ Ｐ明朝" panose="02020600040205080304" pitchFamily="18" charset="-128"/>
              <a:ea typeface="ＭＳ Ｐ明朝" panose="02020600040205080304" pitchFamily="18" charset="-128"/>
            </a:endParaRPr>
          </a:p>
          <a:p>
            <a:r>
              <a:rPr lang="ja-JP" altLang="en-US" sz="800" dirty="0" smtClean="0">
                <a:latin typeface="ＭＳ Ｐ明朝" panose="02020600040205080304" pitchFamily="18" charset="-128"/>
                <a:ea typeface="ＭＳ Ｐ明朝" panose="02020600040205080304" pitchFamily="18" charset="-128"/>
              </a:rPr>
              <a:t>　 いずれ</a:t>
            </a:r>
            <a:r>
              <a:rPr lang="ja-JP" altLang="en-US" sz="800" dirty="0">
                <a:latin typeface="ＭＳ Ｐ明朝" panose="02020600040205080304" pitchFamily="18" charset="-128"/>
                <a:ea typeface="ＭＳ Ｐ明朝" panose="02020600040205080304" pitchFamily="18" charset="-128"/>
              </a:rPr>
              <a:t>か</a:t>
            </a:r>
            <a:r>
              <a:rPr lang="ja-JP" altLang="en-US" sz="800" dirty="0" smtClean="0">
                <a:latin typeface="ＭＳ Ｐ明朝" panose="02020600040205080304" pitchFamily="18" charset="-128"/>
                <a:ea typeface="ＭＳ Ｐ明朝" panose="02020600040205080304" pitchFamily="18" charset="-128"/>
              </a:rPr>
              <a:t>に該当</a:t>
            </a:r>
            <a:endParaRPr lang="en-US" altLang="ja-JP" sz="800" dirty="0" smtClean="0">
              <a:latin typeface="ＭＳ Ｐ明朝" panose="02020600040205080304" pitchFamily="18" charset="-128"/>
              <a:ea typeface="ＭＳ Ｐ明朝" panose="02020600040205080304" pitchFamily="18" charset="-128"/>
            </a:endParaRPr>
          </a:p>
          <a:p>
            <a:r>
              <a:rPr lang="ja-JP" altLang="en-US" sz="800" dirty="0" smtClean="0">
                <a:latin typeface="ＭＳ Ｐ明朝" panose="02020600040205080304" pitchFamily="18" charset="-128"/>
                <a:ea typeface="ＭＳ Ｐ明朝" panose="02020600040205080304" pitchFamily="18" charset="-128"/>
              </a:rPr>
              <a:t>　　・</a:t>
            </a:r>
            <a:r>
              <a:rPr lang="ja-JP" altLang="en-US" sz="800" u="sng" dirty="0" smtClean="0">
                <a:solidFill>
                  <a:srgbClr val="C00000"/>
                </a:solidFill>
                <a:latin typeface="ＭＳ Ｐ明朝" panose="02020600040205080304" pitchFamily="18" charset="-128"/>
                <a:ea typeface="ＭＳ Ｐ明朝" panose="02020600040205080304" pitchFamily="18" charset="-128"/>
              </a:rPr>
              <a:t>妊娠</a:t>
            </a:r>
            <a:r>
              <a:rPr lang="en-US" altLang="ja-JP" sz="800" u="sng" dirty="0" smtClean="0">
                <a:solidFill>
                  <a:srgbClr val="C00000"/>
                </a:solidFill>
                <a:latin typeface="ＭＳ Ｐ明朝" panose="02020600040205080304" pitchFamily="18" charset="-128"/>
                <a:ea typeface="ＭＳ Ｐ明朝" panose="02020600040205080304" pitchFamily="18" charset="-128"/>
              </a:rPr>
              <a:t>37</a:t>
            </a:r>
            <a:r>
              <a:rPr lang="ja-JP" altLang="en-US" sz="800" u="sng" dirty="0" smtClean="0">
                <a:solidFill>
                  <a:srgbClr val="C00000"/>
                </a:solidFill>
                <a:latin typeface="ＭＳ Ｐ明朝" panose="02020600040205080304" pitchFamily="18" charset="-128"/>
                <a:ea typeface="ＭＳ Ｐ明朝" panose="02020600040205080304" pitchFamily="18" charset="-128"/>
              </a:rPr>
              <a:t>週以降</a:t>
            </a:r>
            <a:r>
              <a:rPr lang="en-US" altLang="ja-JP" sz="800" u="sng" dirty="0" smtClean="0">
                <a:solidFill>
                  <a:srgbClr val="C00000"/>
                </a:solidFill>
                <a:latin typeface="ＭＳ Ｐ明朝" panose="02020600040205080304" pitchFamily="18" charset="-128"/>
                <a:ea typeface="ＭＳ Ｐ明朝" panose="02020600040205080304" pitchFamily="18" charset="-128"/>
              </a:rPr>
              <a:t>※</a:t>
            </a:r>
            <a:r>
              <a:rPr lang="ja-JP" altLang="en-US" sz="800" u="sng" dirty="0" smtClean="0">
                <a:solidFill>
                  <a:srgbClr val="C00000"/>
                </a:solidFill>
                <a:latin typeface="ＭＳ Ｐ明朝" panose="02020600040205080304" pitchFamily="18" charset="-128"/>
                <a:ea typeface="ＭＳ Ｐ明朝" panose="02020600040205080304" pitchFamily="18" charset="-128"/>
              </a:rPr>
              <a:t>１</a:t>
            </a:r>
            <a:endParaRPr lang="en-US" altLang="ja-JP" sz="800" u="sng" dirty="0" smtClean="0">
              <a:solidFill>
                <a:srgbClr val="C00000"/>
              </a:solidFill>
              <a:latin typeface="ＭＳ Ｐ明朝" panose="02020600040205080304" pitchFamily="18" charset="-128"/>
              <a:ea typeface="ＭＳ Ｐ明朝" panose="02020600040205080304" pitchFamily="18" charset="-128"/>
            </a:endParaRPr>
          </a:p>
          <a:p>
            <a:r>
              <a:rPr lang="ja-JP" altLang="en-US" sz="800" dirty="0" smtClean="0">
                <a:latin typeface="ＭＳ Ｐ明朝" panose="02020600040205080304" pitchFamily="18" charset="-128"/>
                <a:ea typeface="ＭＳ Ｐ明朝" panose="02020600040205080304" pitchFamily="18" charset="-128"/>
              </a:rPr>
              <a:t>　　・性器出血有</a:t>
            </a:r>
            <a:endParaRPr lang="en-US" altLang="ja-JP" sz="800" dirty="0" smtClean="0">
              <a:latin typeface="ＭＳ Ｐ明朝" panose="02020600040205080304" pitchFamily="18" charset="-128"/>
              <a:ea typeface="ＭＳ Ｐ明朝" panose="02020600040205080304" pitchFamily="18" charset="-128"/>
            </a:endParaRPr>
          </a:p>
          <a:p>
            <a:r>
              <a:rPr lang="ja-JP" altLang="en-US" sz="800" dirty="0" smtClean="0">
                <a:latin typeface="ＭＳ Ｐ明朝" panose="02020600040205080304" pitchFamily="18" charset="-128"/>
                <a:ea typeface="ＭＳ Ｐ明朝" panose="02020600040205080304" pitchFamily="18" charset="-128"/>
              </a:rPr>
              <a:t>　　・下腹部痛有</a:t>
            </a:r>
            <a:endParaRPr lang="en-US" altLang="ja-JP" sz="800" dirty="0" smtClean="0">
              <a:latin typeface="ＭＳ Ｐ明朝" panose="02020600040205080304" pitchFamily="18" charset="-128"/>
              <a:ea typeface="ＭＳ Ｐ明朝" panose="02020600040205080304" pitchFamily="18" charset="-128"/>
            </a:endParaRPr>
          </a:p>
          <a:p>
            <a:r>
              <a:rPr lang="ja-JP" altLang="en-US" sz="800" dirty="0" smtClean="0">
                <a:latin typeface="ＭＳ Ｐ明朝" panose="02020600040205080304" pitchFamily="18" charset="-128"/>
                <a:ea typeface="ＭＳ Ｐ明朝" panose="02020600040205080304" pitchFamily="18" charset="-128"/>
              </a:rPr>
              <a:t>　　・陣痛有</a:t>
            </a:r>
            <a:endParaRPr lang="en-US" altLang="ja-JP" sz="800" dirty="0" smtClean="0">
              <a:latin typeface="ＭＳ Ｐ明朝" panose="02020600040205080304" pitchFamily="18" charset="-128"/>
              <a:ea typeface="ＭＳ Ｐ明朝" panose="02020600040205080304" pitchFamily="18" charset="-128"/>
            </a:endParaRPr>
          </a:p>
        </p:txBody>
      </p:sp>
      <p:sp>
        <p:nvSpPr>
          <p:cNvPr id="122" name="左中かっこ 121"/>
          <p:cNvSpPr/>
          <p:nvPr/>
        </p:nvSpPr>
        <p:spPr>
          <a:xfrm>
            <a:off x="759703" y="4053277"/>
            <a:ext cx="45719" cy="468000"/>
          </a:xfrm>
          <a:prstGeom prst="leftBrace">
            <a:avLst>
              <a:gd name="adj1" fmla="val 154426"/>
              <a:gd name="adj2" fmla="val 5000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9" name="正方形/長方形 118"/>
          <p:cNvSpPr/>
          <p:nvPr/>
        </p:nvSpPr>
        <p:spPr>
          <a:xfrm>
            <a:off x="1733385" y="1386988"/>
            <a:ext cx="548100" cy="2412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右矢印 112"/>
          <p:cNvSpPr/>
          <p:nvPr/>
        </p:nvSpPr>
        <p:spPr>
          <a:xfrm>
            <a:off x="5035864" y="1264488"/>
            <a:ext cx="2252013" cy="486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t>　</a:t>
            </a:r>
            <a:r>
              <a:rPr kumimoji="1" lang="ja-JP" altLang="en-US" sz="1200" dirty="0" smtClean="0"/>
              <a:t>　　　入院①　</a:t>
            </a:r>
            <a:r>
              <a:rPr kumimoji="1" lang="en-US" altLang="ja-JP" sz="1200" dirty="0" smtClean="0"/>
              <a:t>※</a:t>
            </a:r>
            <a:r>
              <a:rPr kumimoji="1" lang="ja-JP" altLang="en-US" sz="1200" dirty="0" smtClean="0"/>
              <a:t>１</a:t>
            </a:r>
            <a:endParaRPr kumimoji="1" lang="ja-JP" altLang="en-US" sz="1200" dirty="0"/>
          </a:p>
        </p:txBody>
      </p:sp>
      <p:pic>
        <p:nvPicPr>
          <p:cNvPr id="127" name="図 12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998644" y="4973211"/>
            <a:ext cx="368819" cy="391156"/>
          </a:xfrm>
          <a:prstGeom prst="rect">
            <a:avLst/>
          </a:prstGeom>
        </p:spPr>
      </p:pic>
      <p:sp>
        <p:nvSpPr>
          <p:cNvPr id="126" name="正方形/長方形 125"/>
          <p:cNvSpPr/>
          <p:nvPr/>
        </p:nvSpPr>
        <p:spPr>
          <a:xfrm flipH="1">
            <a:off x="1933158" y="2258668"/>
            <a:ext cx="132670" cy="3550781"/>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1941756" y="2260513"/>
            <a:ext cx="3184574" cy="15430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345507" y="3116421"/>
            <a:ext cx="2512095" cy="1470263"/>
          </a:xfrm>
          <a:prstGeom prst="rect">
            <a:avLst/>
          </a:prstGeom>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000" b="1" u="sng" dirty="0" smtClean="0">
                <a:solidFill>
                  <a:srgbClr val="0000FF"/>
                </a:solidFill>
                <a:latin typeface="ＭＳ Ｐ明朝" panose="02020600040205080304" pitchFamily="18" charset="-128"/>
                <a:ea typeface="ＭＳ Ｐ明朝" panose="02020600040205080304" pitchFamily="18" charset="-128"/>
              </a:rPr>
              <a:t>※</a:t>
            </a:r>
            <a:r>
              <a:rPr kumimoji="1" lang="ja-JP" altLang="en-US" sz="1000" b="1" u="sng" dirty="0" smtClean="0">
                <a:solidFill>
                  <a:srgbClr val="0000FF"/>
                </a:solidFill>
                <a:latin typeface="ＭＳ Ｐ明朝" panose="02020600040205080304" pitchFamily="18" charset="-128"/>
                <a:ea typeface="ＭＳ Ｐ明朝" panose="02020600040205080304" pitchFamily="18" charset="-128"/>
              </a:rPr>
              <a:t>１</a:t>
            </a:r>
            <a:endParaRPr kumimoji="1" lang="en-US" altLang="ja-JP" sz="1000" b="1" u="sng" dirty="0" smtClean="0">
              <a:solidFill>
                <a:srgbClr val="0000FF"/>
              </a:solidFill>
              <a:latin typeface="ＭＳ Ｐ明朝" panose="02020600040205080304" pitchFamily="18" charset="-128"/>
              <a:ea typeface="ＭＳ Ｐ明朝" panose="02020600040205080304" pitchFamily="18" charset="-128"/>
            </a:endParaRPr>
          </a:p>
          <a:p>
            <a:r>
              <a:rPr kumimoji="1" lang="ja-JP" altLang="en-US" sz="1000" b="1" u="sng" dirty="0">
                <a:solidFill>
                  <a:srgbClr val="0000FF"/>
                </a:solidFill>
                <a:latin typeface="ＭＳ Ｐ明朝" panose="02020600040205080304" pitchFamily="18" charset="-128"/>
                <a:ea typeface="ＭＳ Ｐ明朝" panose="02020600040205080304" pitchFamily="18" charset="-128"/>
              </a:rPr>
              <a:t>　</a:t>
            </a:r>
            <a:r>
              <a:rPr kumimoji="1" lang="ja-JP" altLang="en-US" sz="1000" b="1" u="sng" dirty="0" smtClean="0">
                <a:solidFill>
                  <a:srgbClr val="0000FF"/>
                </a:solidFill>
                <a:latin typeface="ＭＳ Ｐ明朝" panose="02020600040205080304" pitchFamily="18" charset="-128"/>
                <a:ea typeface="ＭＳ Ｐ明朝" panose="02020600040205080304" pitchFamily="18" charset="-128"/>
              </a:rPr>
              <a:t>妊娠３７週以降は原則入院。例外として、かかりつけ医を含めた各産科医療機関の判断で外来管理とするのは可。ただし、外来管理を許可した医療機関等で分娩を引き受けることが決まっている場合に限る。</a:t>
            </a:r>
            <a:r>
              <a:rPr kumimoji="1" lang="ja-JP" altLang="en-US" sz="1000" dirty="0" smtClean="0">
                <a:solidFill>
                  <a:srgbClr val="0000FF"/>
                </a:solidFill>
                <a:latin typeface="ＭＳ Ｐ明朝" panose="02020600040205080304" pitchFamily="18" charset="-128"/>
                <a:ea typeface="ＭＳ Ｐ明朝" panose="02020600040205080304" pitchFamily="18" charset="-128"/>
              </a:rPr>
              <a:t>　</a:t>
            </a:r>
            <a:endParaRPr kumimoji="1" lang="ja-JP" altLang="en-US" sz="1000" dirty="0">
              <a:solidFill>
                <a:srgbClr val="0000FF"/>
              </a:solidFill>
              <a:latin typeface="ＭＳ Ｐ明朝" panose="02020600040205080304" pitchFamily="18" charset="-128"/>
              <a:ea typeface="ＭＳ Ｐ明朝" panose="02020600040205080304" pitchFamily="18" charset="-128"/>
            </a:endParaRPr>
          </a:p>
        </p:txBody>
      </p:sp>
      <p:sp>
        <p:nvSpPr>
          <p:cNvPr id="131" name="右矢印 130"/>
          <p:cNvSpPr/>
          <p:nvPr/>
        </p:nvSpPr>
        <p:spPr>
          <a:xfrm>
            <a:off x="1647693" y="5763169"/>
            <a:ext cx="614578" cy="267786"/>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dirty="0"/>
          </a:p>
        </p:txBody>
      </p:sp>
      <p:sp>
        <p:nvSpPr>
          <p:cNvPr id="97" name="上下矢印 96"/>
          <p:cNvSpPr/>
          <p:nvPr/>
        </p:nvSpPr>
        <p:spPr>
          <a:xfrm>
            <a:off x="3266342" y="2088575"/>
            <a:ext cx="486000" cy="526997"/>
          </a:xfrm>
          <a:prstGeom prst="upDownArrow">
            <a:avLst>
              <a:gd name="adj1" fmla="val 50000"/>
              <a:gd name="adj2" fmla="val 26481"/>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共有</a:t>
            </a:r>
          </a:p>
        </p:txBody>
      </p:sp>
      <p:sp>
        <p:nvSpPr>
          <p:cNvPr id="134" name="正方形/長方形 133"/>
          <p:cNvSpPr/>
          <p:nvPr/>
        </p:nvSpPr>
        <p:spPr>
          <a:xfrm>
            <a:off x="2344180" y="2736670"/>
            <a:ext cx="2415433" cy="272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妊婦の</a:t>
            </a:r>
            <a:r>
              <a:rPr lang="ja-JP" altLang="en-US" sz="1050" dirty="0" smtClean="0">
                <a:solidFill>
                  <a:schemeClr val="tx1"/>
                </a:solidFill>
                <a:latin typeface="ＭＳ Ｐゴシック" panose="020B0600070205080204" pitchFamily="50" charset="-128"/>
                <a:ea typeface="ＭＳ Ｐゴシック" panose="020B0600070205080204" pitchFamily="50" charset="-128"/>
              </a:rPr>
              <a:t>かかりつけ医療機関等</a:t>
            </a:r>
            <a:r>
              <a:rPr lang="en-US" altLang="ja-JP" sz="1050"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050" dirty="0">
              <a:solidFill>
                <a:schemeClr val="tx1"/>
              </a:solidFill>
              <a:latin typeface="ＭＳ Ｐゴシック" panose="020B0600070205080204" pitchFamily="50" charset="-128"/>
              <a:ea typeface="ＭＳ Ｐゴシック" panose="020B0600070205080204" pitchFamily="50" charset="-128"/>
            </a:endParaRPr>
          </a:p>
        </p:txBody>
      </p:sp>
      <p:sp>
        <p:nvSpPr>
          <p:cNvPr id="14" name="右矢印 13"/>
          <p:cNvSpPr/>
          <p:nvPr/>
        </p:nvSpPr>
        <p:spPr>
          <a:xfrm>
            <a:off x="1657845" y="4037438"/>
            <a:ext cx="721709" cy="1291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上矢印 124"/>
          <p:cNvSpPr/>
          <p:nvPr/>
        </p:nvSpPr>
        <p:spPr>
          <a:xfrm rot="15802826">
            <a:off x="6583894" y="2446215"/>
            <a:ext cx="486000" cy="4171551"/>
          </a:xfrm>
          <a:prstGeom prst="up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Tree>
    <p:extLst>
      <p:ext uri="{BB962C8B-B14F-4D97-AF65-F5344CB8AC3E}">
        <p14:creationId xmlns:p14="http://schemas.microsoft.com/office/powerpoint/2010/main" val="17273651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528</TotalTime>
  <Words>206</Words>
  <Application>Microsoft Office PowerPoint</Application>
  <PresentationFormat>画面に合わせる (4:3)</PresentationFormat>
  <Paragraphs>75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ＭＳ Ｐ明朝</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kumamoto</dc:creator>
  <cp:lastModifiedBy>1900651</cp:lastModifiedBy>
  <cp:revision>90</cp:revision>
  <cp:lastPrinted>2022-08-14T22:54:23Z</cp:lastPrinted>
  <dcterms:modified xsi:type="dcterms:W3CDTF">2023-05-19T09:19:33Z</dcterms:modified>
</cp:coreProperties>
</file>