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
  </p:notesMasterIdLst>
  <p:handoutMasterIdLst>
    <p:handoutMasterId r:id="rId5"/>
  </p:handoutMasterIdLst>
  <p:sldIdLst>
    <p:sldId id="439" r:id="rId2"/>
    <p:sldId id="440" r:id="rId3"/>
  </p:sldIdLst>
  <p:sldSz cx="9906000" cy="6858000" type="A4"/>
  <p:notesSz cx="6735763" cy="9866313"/>
  <p:defaultTextStyle>
    <a:defPPr>
      <a:defRPr lang="ja-JP"/>
    </a:defPPr>
    <a:lvl1pPr marL="0" algn="l" defTabSz="851434" rtl="0" eaLnBrk="1" latinLnBrk="0" hangingPunct="1">
      <a:defRPr kumimoji="1" sz="1700" kern="1200">
        <a:solidFill>
          <a:schemeClr val="tx1"/>
        </a:solidFill>
        <a:latin typeface="+mn-lt"/>
        <a:ea typeface="+mn-ea"/>
        <a:cs typeface="+mn-cs"/>
      </a:defRPr>
    </a:lvl1pPr>
    <a:lvl2pPr marL="425717" algn="l" defTabSz="851434" rtl="0" eaLnBrk="1" latinLnBrk="0" hangingPunct="1">
      <a:defRPr kumimoji="1" sz="1700" kern="1200">
        <a:solidFill>
          <a:schemeClr val="tx1"/>
        </a:solidFill>
        <a:latin typeface="+mn-lt"/>
        <a:ea typeface="+mn-ea"/>
        <a:cs typeface="+mn-cs"/>
      </a:defRPr>
    </a:lvl2pPr>
    <a:lvl3pPr marL="851434" algn="l" defTabSz="851434" rtl="0" eaLnBrk="1" latinLnBrk="0" hangingPunct="1">
      <a:defRPr kumimoji="1" sz="1700" kern="1200">
        <a:solidFill>
          <a:schemeClr val="tx1"/>
        </a:solidFill>
        <a:latin typeface="+mn-lt"/>
        <a:ea typeface="+mn-ea"/>
        <a:cs typeface="+mn-cs"/>
      </a:defRPr>
    </a:lvl3pPr>
    <a:lvl4pPr marL="1277152" algn="l" defTabSz="851434" rtl="0" eaLnBrk="1" latinLnBrk="0" hangingPunct="1">
      <a:defRPr kumimoji="1" sz="1700" kern="1200">
        <a:solidFill>
          <a:schemeClr val="tx1"/>
        </a:solidFill>
        <a:latin typeface="+mn-lt"/>
        <a:ea typeface="+mn-ea"/>
        <a:cs typeface="+mn-cs"/>
      </a:defRPr>
    </a:lvl4pPr>
    <a:lvl5pPr marL="1702869" algn="l" defTabSz="851434" rtl="0" eaLnBrk="1" latinLnBrk="0" hangingPunct="1">
      <a:defRPr kumimoji="1" sz="1700" kern="1200">
        <a:solidFill>
          <a:schemeClr val="tx1"/>
        </a:solidFill>
        <a:latin typeface="+mn-lt"/>
        <a:ea typeface="+mn-ea"/>
        <a:cs typeface="+mn-cs"/>
      </a:defRPr>
    </a:lvl5pPr>
    <a:lvl6pPr marL="2128586" algn="l" defTabSz="851434" rtl="0" eaLnBrk="1" latinLnBrk="0" hangingPunct="1">
      <a:defRPr kumimoji="1" sz="1700" kern="1200">
        <a:solidFill>
          <a:schemeClr val="tx1"/>
        </a:solidFill>
        <a:latin typeface="+mn-lt"/>
        <a:ea typeface="+mn-ea"/>
        <a:cs typeface="+mn-cs"/>
      </a:defRPr>
    </a:lvl6pPr>
    <a:lvl7pPr marL="2554303" algn="l" defTabSz="851434" rtl="0" eaLnBrk="1" latinLnBrk="0" hangingPunct="1">
      <a:defRPr kumimoji="1" sz="1700" kern="1200">
        <a:solidFill>
          <a:schemeClr val="tx1"/>
        </a:solidFill>
        <a:latin typeface="+mn-lt"/>
        <a:ea typeface="+mn-ea"/>
        <a:cs typeface="+mn-cs"/>
      </a:defRPr>
    </a:lvl7pPr>
    <a:lvl8pPr marL="2980020" algn="l" defTabSz="851434" rtl="0" eaLnBrk="1" latinLnBrk="0" hangingPunct="1">
      <a:defRPr kumimoji="1" sz="1700" kern="1200">
        <a:solidFill>
          <a:schemeClr val="tx1"/>
        </a:solidFill>
        <a:latin typeface="+mn-lt"/>
        <a:ea typeface="+mn-ea"/>
        <a:cs typeface="+mn-cs"/>
      </a:defRPr>
    </a:lvl8pPr>
    <a:lvl9pPr marL="3405738" algn="l" defTabSz="851434" rtl="0" eaLnBrk="1" latinLnBrk="0" hangingPunct="1">
      <a:defRPr kumimoji="1" sz="17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66"/>
    <a:srgbClr val="FFFF99"/>
    <a:srgbClr val="FFFFCC"/>
    <a:srgbClr val="CCECFF"/>
    <a:srgbClr val="FFCCFF"/>
    <a:srgbClr val="CCFFCC"/>
    <a:srgbClr val="FFCCCC"/>
    <a:srgbClr val="FF99FF"/>
    <a:srgbClr val="00B050"/>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029" autoAdjust="0"/>
    <p:restoredTop sz="90128" autoAdjust="0"/>
  </p:normalViewPr>
  <p:slideViewPr>
    <p:cSldViewPr>
      <p:cViewPr varScale="1">
        <p:scale>
          <a:sx n="73" d="100"/>
          <a:sy n="73" d="100"/>
        </p:scale>
        <p:origin x="1470" y="66"/>
      </p:cViewPr>
      <p:guideLst>
        <p:guide orient="horz" pos="2160"/>
        <p:guide pos="3120"/>
      </p:guideLst>
    </p:cSldViewPr>
  </p:slideViewPr>
  <p:notesTextViewPr>
    <p:cViewPr>
      <p:scale>
        <a:sx n="3" d="2"/>
        <a:sy n="3" d="2"/>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3"/>
            <a:ext cx="2919564" cy="493868"/>
          </a:xfrm>
          <a:prstGeom prst="rect">
            <a:avLst/>
          </a:prstGeom>
        </p:spPr>
        <p:txBody>
          <a:bodyPr vert="horz" lIns="90717" tIns="45361" rIns="90717" bIns="45361"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627" y="3"/>
            <a:ext cx="2919564" cy="493868"/>
          </a:xfrm>
          <a:prstGeom prst="rect">
            <a:avLst/>
          </a:prstGeom>
        </p:spPr>
        <p:txBody>
          <a:bodyPr vert="horz" lIns="90717" tIns="45361" rIns="90717" bIns="45361" rtlCol="0"/>
          <a:lstStyle>
            <a:lvl1pPr algn="r">
              <a:defRPr sz="1200"/>
            </a:lvl1pPr>
          </a:lstStyle>
          <a:p>
            <a:fld id="{83A41BCC-53B3-46F3-A29A-37E3D9419860}" type="datetimeFigureOut">
              <a:rPr kumimoji="1" lang="ja-JP" altLang="en-US" smtClean="0"/>
              <a:t>2023/5/19</a:t>
            </a:fld>
            <a:endParaRPr kumimoji="1" lang="ja-JP" altLang="en-US"/>
          </a:p>
        </p:txBody>
      </p:sp>
      <p:sp>
        <p:nvSpPr>
          <p:cNvPr id="4" name="フッター プレースホルダー 3"/>
          <p:cNvSpPr>
            <a:spLocks noGrp="1"/>
          </p:cNvSpPr>
          <p:nvPr>
            <p:ph type="ftr" sz="quarter" idx="2"/>
          </p:nvPr>
        </p:nvSpPr>
        <p:spPr>
          <a:xfrm>
            <a:off x="2" y="9372449"/>
            <a:ext cx="2919564" cy="493868"/>
          </a:xfrm>
          <a:prstGeom prst="rect">
            <a:avLst/>
          </a:prstGeom>
        </p:spPr>
        <p:txBody>
          <a:bodyPr vert="horz" lIns="90717" tIns="45361" rIns="90717" bIns="45361"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627" y="9372449"/>
            <a:ext cx="2919564" cy="493868"/>
          </a:xfrm>
          <a:prstGeom prst="rect">
            <a:avLst/>
          </a:prstGeom>
        </p:spPr>
        <p:txBody>
          <a:bodyPr vert="horz" lIns="90717" tIns="45361" rIns="90717" bIns="45361" rtlCol="0" anchor="b"/>
          <a:lstStyle>
            <a:lvl1pPr algn="r">
              <a:defRPr sz="1200"/>
            </a:lvl1pPr>
          </a:lstStyle>
          <a:p>
            <a:fld id="{BCFAA68A-34A5-4C5D-B6AD-9844977DBDED}" type="slidenum">
              <a:rPr kumimoji="1" lang="ja-JP" altLang="en-US" smtClean="0"/>
              <a:t>‹#›</a:t>
            </a:fld>
            <a:endParaRPr kumimoji="1" lang="ja-JP" altLang="en-US"/>
          </a:p>
        </p:txBody>
      </p:sp>
    </p:spTree>
    <p:extLst>
      <p:ext uri="{BB962C8B-B14F-4D97-AF65-F5344CB8AC3E}">
        <p14:creationId xmlns:p14="http://schemas.microsoft.com/office/powerpoint/2010/main" val="37469931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0" y="5"/>
            <a:ext cx="2919564" cy="493868"/>
          </a:xfrm>
          <a:prstGeom prst="rect">
            <a:avLst/>
          </a:prstGeom>
        </p:spPr>
        <p:txBody>
          <a:bodyPr vert="horz" lIns="90617" tIns="45306" rIns="90617" bIns="453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633" y="5"/>
            <a:ext cx="2919564" cy="493868"/>
          </a:xfrm>
          <a:prstGeom prst="rect">
            <a:avLst/>
          </a:prstGeom>
        </p:spPr>
        <p:txBody>
          <a:bodyPr vert="horz" lIns="90617" tIns="45306" rIns="90617" bIns="45306" rtlCol="0"/>
          <a:lstStyle>
            <a:lvl1pPr algn="r">
              <a:defRPr sz="1200"/>
            </a:lvl1pPr>
          </a:lstStyle>
          <a:p>
            <a:fld id="{7478C695-09FF-4AB6-9F17-59DECD52D07B}" type="datetimeFigureOut">
              <a:rPr kumimoji="1" lang="ja-JP" altLang="en-US" smtClean="0"/>
              <a:t>2023/5/19</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0617" tIns="45306" rIns="90617" bIns="45306" rtlCol="0" anchor="ctr"/>
          <a:lstStyle/>
          <a:p>
            <a:endParaRPr lang="ja-JP" altLang="en-US"/>
          </a:p>
        </p:txBody>
      </p:sp>
      <p:sp>
        <p:nvSpPr>
          <p:cNvPr id="5" name="ノート プレースホルダー 4"/>
          <p:cNvSpPr>
            <a:spLocks noGrp="1"/>
          </p:cNvSpPr>
          <p:nvPr>
            <p:ph type="body" sz="quarter" idx="3"/>
          </p:nvPr>
        </p:nvSpPr>
        <p:spPr>
          <a:xfrm>
            <a:off x="673270" y="4747773"/>
            <a:ext cx="5389240" cy="3884674"/>
          </a:xfrm>
          <a:prstGeom prst="rect">
            <a:avLst/>
          </a:prstGeom>
        </p:spPr>
        <p:txBody>
          <a:bodyPr vert="horz" lIns="90617" tIns="45306" rIns="90617" bIns="453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0" y="9372449"/>
            <a:ext cx="2919564" cy="493868"/>
          </a:xfrm>
          <a:prstGeom prst="rect">
            <a:avLst/>
          </a:prstGeom>
        </p:spPr>
        <p:txBody>
          <a:bodyPr vert="horz" lIns="90617" tIns="45306" rIns="90617" bIns="453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633" y="9372449"/>
            <a:ext cx="2919564" cy="493868"/>
          </a:xfrm>
          <a:prstGeom prst="rect">
            <a:avLst/>
          </a:prstGeom>
        </p:spPr>
        <p:txBody>
          <a:bodyPr vert="horz" lIns="90617" tIns="45306" rIns="90617" bIns="45306" rtlCol="0" anchor="b"/>
          <a:lstStyle>
            <a:lvl1pPr algn="r">
              <a:defRPr sz="1200"/>
            </a:lvl1pPr>
          </a:lstStyle>
          <a:p>
            <a:fld id="{9C805CE5-197D-49BF-9535-FE9949544C82}" type="slidenum">
              <a:rPr kumimoji="1" lang="ja-JP" altLang="en-US" smtClean="0"/>
              <a:t>‹#›</a:t>
            </a:fld>
            <a:endParaRPr kumimoji="1" lang="ja-JP" altLang="en-US"/>
          </a:p>
        </p:txBody>
      </p:sp>
    </p:spTree>
    <p:extLst>
      <p:ext uri="{BB962C8B-B14F-4D97-AF65-F5344CB8AC3E}">
        <p14:creationId xmlns:p14="http://schemas.microsoft.com/office/powerpoint/2010/main" val="322885700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9"/>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1" y="3886201"/>
            <a:ext cx="6934200" cy="1752600"/>
          </a:xfrm>
        </p:spPr>
        <p:txBody>
          <a:bodyPr/>
          <a:lstStyle>
            <a:lvl1pPr marL="0" indent="0" algn="ctr">
              <a:buNone/>
              <a:defRPr>
                <a:solidFill>
                  <a:schemeClr val="tx1">
                    <a:tint val="75000"/>
                  </a:schemeClr>
                </a:solidFill>
              </a:defRPr>
            </a:lvl1pPr>
            <a:lvl2pPr marL="425717" indent="0" algn="ctr">
              <a:buNone/>
              <a:defRPr>
                <a:solidFill>
                  <a:schemeClr val="tx1">
                    <a:tint val="75000"/>
                  </a:schemeClr>
                </a:solidFill>
              </a:defRPr>
            </a:lvl2pPr>
            <a:lvl3pPr marL="851434" indent="0" algn="ctr">
              <a:buNone/>
              <a:defRPr>
                <a:solidFill>
                  <a:schemeClr val="tx1">
                    <a:tint val="75000"/>
                  </a:schemeClr>
                </a:solidFill>
              </a:defRPr>
            </a:lvl3pPr>
            <a:lvl4pPr marL="1277152" indent="0" algn="ctr">
              <a:buNone/>
              <a:defRPr>
                <a:solidFill>
                  <a:schemeClr val="tx1">
                    <a:tint val="75000"/>
                  </a:schemeClr>
                </a:solidFill>
              </a:defRPr>
            </a:lvl4pPr>
            <a:lvl5pPr marL="1702869" indent="0" algn="ctr">
              <a:buNone/>
              <a:defRPr>
                <a:solidFill>
                  <a:schemeClr val="tx1">
                    <a:tint val="75000"/>
                  </a:schemeClr>
                </a:solidFill>
              </a:defRPr>
            </a:lvl5pPr>
            <a:lvl6pPr marL="2128586" indent="0" algn="ctr">
              <a:buNone/>
              <a:defRPr>
                <a:solidFill>
                  <a:schemeClr val="tx1">
                    <a:tint val="75000"/>
                  </a:schemeClr>
                </a:solidFill>
              </a:defRPr>
            </a:lvl6pPr>
            <a:lvl7pPr marL="2554303" indent="0" algn="ctr">
              <a:buNone/>
              <a:defRPr>
                <a:solidFill>
                  <a:schemeClr val="tx1">
                    <a:tint val="75000"/>
                  </a:schemeClr>
                </a:solidFill>
              </a:defRPr>
            </a:lvl7pPr>
            <a:lvl8pPr marL="2980020" indent="0" algn="ctr">
              <a:buNone/>
              <a:defRPr>
                <a:solidFill>
                  <a:schemeClr val="tx1">
                    <a:tint val="75000"/>
                  </a:schemeClr>
                </a:solidFill>
              </a:defRPr>
            </a:lvl8pPr>
            <a:lvl9pPr marL="3405738"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82BB19A-0F98-4904-946C-131731ADBDB4}" type="datetime1">
              <a:rPr kumimoji="1" lang="ja-JP" altLang="en-US" smtClean="0"/>
              <a:t>2023/5/19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D780B0D-562C-4C32-B049-D45C63AB4D24}" type="slidenum">
              <a:rPr kumimoji="1" lang="ja-JP" altLang="en-US" smtClean="0"/>
              <a:t>‹#›</a:t>
            </a:fld>
            <a:endParaRPr kumimoji="1" lang="ja-JP" altLang="en-US" dirty="0"/>
          </a:p>
        </p:txBody>
      </p:sp>
    </p:spTree>
    <p:extLst>
      <p:ext uri="{BB962C8B-B14F-4D97-AF65-F5344CB8AC3E}">
        <p14:creationId xmlns:p14="http://schemas.microsoft.com/office/powerpoint/2010/main" val="4201069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83EAD88-212F-4158-9A5E-2D55F52C2399}" type="datetime1">
              <a:rPr kumimoji="1" lang="ja-JP" altLang="en-US" smtClean="0"/>
              <a:t>2023/5/19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D780B0D-562C-4C32-B049-D45C63AB4D24}" type="slidenum">
              <a:rPr kumimoji="1" lang="ja-JP" altLang="en-US" smtClean="0"/>
              <a:t>‹#›</a:t>
            </a:fld>
            <a:endParaRPr kumimoji="1" lang="ja-JP" altLang="en-US" dirty="0"/>
          </a:p>
        </p:txBody>
      </p:sp>
    </p:spTree>
    <p:extLst>
      <p:ext uri="{BB962C8B-B14F-4D97-AF65-F5344CB8AC3E}">
        <p14:creationId xmlns:p14="http://schemas.microsoft.com/office/powerpoint/2010/main" val="560393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41"/>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2FDE2B9-4E92-4EEE-A290-E151BF355598}" type="datetime1">
              <a:rPr kumimoji="1" lang="ja-JP" altLang="en-US" smtClean="0"/>
              <a:t>2023/5/19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D780B0D-562C-4C32-B049-D45C63AB4D24}" type="slidenum">
              <a:rPr kumimoji="1" lang="ja-JP" altLang="en-US" smtClean="0"/>
              <a:t>‹#›</a:t>
            </a:fld>
            <a:endParaRPr kumimoji="1" lang="ja-JP" altLang="en-US" dirty="0"/>
          </a:p>
        </p:txBody>
      </p:sp>
    </p:spTree>
    <p:extLst>
      <p:ext uri="{BB962C8B-B14F-4D97-AF65-F5344CB8AC3E}">
        <p14:creationId xmlns:p14="http://schemas.microsoft.com/office/powerpoint/2010/main" val="3419569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334DF68-955D-443B-9DEA-672461790C5A}" type="datetime1">
              <a:rPr kumimoji="1" lang="ja-JP" altLang="en-US" smtClean="0"/>
              <a:t>2023/5/19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D780B0D-562C-4C32-B049-D45C63AB4D24}" type="slidenum">
              <a:rPr kumimoji="1" lang="ja-JP" altLang="en-US" smtClean="0"/>
              <a:t>‹#›</a:t>
            </a:fld>
            <a:endParaRPr kumimoji="1" lang="ja-JP" altLang="en-US" dirty="0"/>
          </a:p>
        </p:txBody>
      </p:sp>
    </p:spTree>
    <p:extLst>
      <p:ext uri="{BB962C8B-B14F-4D97-AF65-F5344CB8AC3E}">
        <p14:creationId xmlns:p14="http://schemas.microsoft.com/office/powerpoint/2010/main" val="4079692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37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7"/>
            <a:ext cx="8420100" cy="1500187"/>
          </a:xfrm>
        </p:spPr>
        <p:txBody>
          <a:bodyPr anchor="b"/>
          <a:lstStyle>
            <a:lvl1pPr marL="0" indent="0">
              <a:buNone/>
              <a:defRPr sz="1900">
                <a:solidFill>
                  <a:schemeClr val="tx1">
                    <a:tint val="75000"/>
                  </a:schemeClr>
                </a:solidFill>
              </a:defRPr>
            </a:lvl1pPr>
            <a:lvl2pPr marL="425717" indent="0">
              <a:buNone/>
              <a:defRPr sz="1700">
                <a:solidFill>
                  <a:schemeClr val="tx1">
                    <a:tint val="75000"/>
                  </a:schemeClr>
                </a:solidFill>
              </a:defRPr>
            </a:lvl2pPr>
            <a:lvl3pPr marL="851434" indent="0">
              <a:buNone/>
              <a:defRPr sz="1500">
                <a:solidFill>
                  <a:schemeClr val="tx1">
                    <a:tint val="75000"/>
                  </a:schemeClr>
                </a:solidFill>
              </a:defRPr>
            </a:lvl3pPr>
            <a:lvl4pPr marL="1277152" indent="0">
              <a:buNone/>
              <a:defRPr sz="1300">
                <a:solidFill>
                  <a:schemeClr val="tx1">
                    <a:tint val="75000"/>
                  </a:schemeClr>
                </a:solidFill>
              </a:defRPr>
            </a:lvl4pPr>
            <a:lvl5pPr marL="1702869" indent="0">
              <a:buNone/>
              <a:defRPr sz="1300">
                <a:solidFill>
                  <a:schemeClr val="tx1">
                    <a:tint val="75000"/>
                  </a:schemeClr>
                </a:solidFill>
              </a:defRPr>
            </a:lvl5pPr>
            <a:lvl6pPr marL="2128586" indent="0">
              <a:buNone/>
              <a:defRPr sz="1300">
                <a:solidFill>
                  <a:schemeClr val="tx1">
                    <a:tint val="75000"/>
                  </a:schemeClr>
                </a:solidFill>
              </a:defRPr>
            </a:lvl6pPr>
            <a:lvl7pPr marL="2554303" indent="0">
              <a:buNone/>
              <a:defRPr sz="1300">
                <a:solidFill>
                  <a:schemeClr val="tx1">
                    <a:tint val="75000"/>
                  </a:schemeClr>
                </a:solidFill>
              </a:defRPr>
            </a:lvl7pPr>
            <a:lvl8pPr marL="2980020" indent="0">
              <a:buNone/>
              <a:defRPr sz="1300">
                <a:solidFill>
                  <a:schemeClr val="tx1">
                    <a:tint val="75000"/>
                  </a:schemeClr>
                </a:solidFill>
              </a:defRPr>
            </a:lvl8pPr>
            <a:lvl9pPr marL="3405738"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43A115D-8A27-49E2-87E2-4907E0956959}" type="datetime1">
              <a:rPr kumimoji="1" lang="ja-JP" altLang="en-US" smtClean="0"/>
              <a:t>2023/5/19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D780B0D-562C-4C32-B049-D45C63AB4D24}" type="slidenum">
              <a:rPr kumimoji="1" lang="ja-JP" altLang="en-US" smtClean="0"/>
              <a:t>‹#›</a:t>
            </a:fld>
            <a:endParaRPr kumimoji="1" lang="ja-JP" altLang="en-US" dirty="0"/>
          </a:p>
        </p:txBody>
      </p:sp>
    </p:spTree>
    <p:extLst>
      <p:ext uri="{BB962C8B-B14F-4D97-AF65-F5344CB8AC3E}">
        <p14:creationId xmlns:p14="http://schemas.microsoft.com/office/powerpoint/2010/main" val="3035883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3"/>
            <a:ext cx="4375150" cy="4525963"/>
          </a:xfrm>
        </p:spPr>
        <p:txBody>
          <a:bodyPr/>
          <a:lstStyle>
            <a:lvl1pPr>
              <a:defRPr sz="2600"/>
            </a:lvl1pPr>
            <a:lvl2pPr>
              <a:defRPr sz="23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3"/>
            <a:ext cx="4375150" cy="4525963"/>
          </a:xfrm>
        </p:spPr>
        <p:txBody>
          <a:bodyPr/>
          <a:lstStyle>
            <a:lvl1pPr>
              <a:defRPr sz="2600"/>
            </a:lvl1pPr>
            <a:lvl2pPr>
              <a:defRPr sz="23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7B2ACD1-E126-41BB-8A89-D1E3F180484C}" type="datetime1">
              <a:rPr kumimoji="1" lang="ja-JP" altLang="en-US" smtClean="0"/>
              <a:t>2023/5/19</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ED780B0D-562C-4C32-B049-D45C63AB4D24}" type="slidenum">
              <a:rPr kumimoji="1" lang="ja-JP" altLang="en-US" smtClean="0"/>
              <a:t>‹#›</a:t>
            </a:fld>
            <a:endParaRPr kumimoji="1" lang="ja-JP" altLang="en-US" dirty="0"/>
          </a:p>
        </p:txBody>
      </p:sp>
    </p:spTree>
    <p:extLst>
      <p:ext uri="{BB962C8B-B14F-4D97-AF65-F5344CB8AC3E}">
        <p14:creationId xmlns:p14="http://schemas.microsoft.com/office/powerpoint/2010/main" val="2651658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2" y="1535115"/>
            <a:ext cx="4376870" cy="639762"/>
          </a:xfrm>
        </p:spPr>
        <p:txBody>
          <a:bodyPr anchor="b"/>
          <a:lstStyle>
            <a:lvl1pPr marL="0" indent="0">
              <a:buNone/>
              <a:defRPr sz="2300" b="1"/>
            </a:lvl1pPr>
            <a:lvl2pPr marL="425717" indent="0">
              <a:buNone/>
              <a:defRPr sz="1900" b="1"/>
            </a:lvl2pPr>
            <a:lvl3pPr marL="851434" indent="0">
              <a:buNone/>
              <a:defRPr sz="1700" b="1"/>
            </a:lvl3pPr>
            <a:lvl4pPr marL="1277152" indent="0">
              <a:buNone/>
              <a:defRPr sz="1500" b="1"/>
            </a:lvl4pPr>
            <a:lvl5pPr marL="1702869" indent="0">
              <a:buNone/>
              <a:defRPr sz="1500" b="1"/>
            </a:lvl5pPr>
            <a:lvl6pPr marL="2128586" indent="0">
              <a:buNone/>
              <a:defRPr sz="1500" b="1"/>
            </a:lvl6pPr>
            <a:lvl7pPr marL="2554303" indent="0">
              <a:buNone/>
              <a:defRPr sz="1500" b="1"/>
            </a:lvl7pPr>
            <a:lvl8pPr marL="2980020" indent="0">
              <a:buNone/>
              <a:defRPr sz="1500" b="1"/>
            </a:lvl8pPr>
            <a:lvl9pPr marL="3405738" indent="0">
              <a:buNone/>
              <a:defRPr sz="15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2" y="2174875"/>
            <a:ext cx="4376870" cy="3951288"/>
          </a:xfrm>
        </p:spPr>
        <p:txBody>
          <a:bodyPr/>
          <a:lstStyle>
            <a:lvl1pPr>
              <a:defRPr sz="2300"/>
            </a:lvl1pPr>
            <a:lvl2pPr>
              <a:defRPr sz="1900"/>
            </a:lvl2pPr>
            <a:lvl3pPr>
              <a:defRPr sz="17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3" y="1535115"/>
            <a:ext cx="4378590" cy="639762"/>
          </a:xfrm>
        </p:spPr>
        <p:txBody>
          <a:bodyPr anchor="b"/>
          <a:lstStyle>
            <a:lvl1pPr marL="0" indent="0">
              <a:buNone/>
              <a:defRPr sz="2300" b="1"/>
            </a:lvl1pPr>
            <a:lvl2pPr marL="425717" indent="0">
              <a:buNone/>
              <a:defRPr sz="1900" b="1"/>
            </a:lvl2pPr>
            <a:lvl3pPr marL="851434" indent="0">
              <a:buNone/>
              <a:defRPr sz="1700" b="1"/>
            </a:lvl3pPr>
            <a:lvl4pPr marL="1277152" indent="0">
              <a:buNone/>
              <a:defRPr sz="1500" b="1"/>
            </a:lvl4pPr>
            <a:lvl5pPr marL="1702869" indent="0">
              <a:buNone/>
              <a:defRPr sz="1500" b="1"/>
            </a:lvl5pPr>
            <a:lvl6pPr marL="2128586" indent="0">
              <a:buNone/>
              <a:defRPr sz="1500" b="1"/>
            </a:lvl6pPr>
            <a:lvl7pPr marL="2554303" indent="0">
              <a:buNone/>
              <a:defRPr sz="1500" b="1"/>
            </a:lvl7pPr>
            <a:lvl8pPr marL="2980020" indent="0">
              <a:buNone/>
              <a:defRPr sz="1500" b="1"/>
            </a:lvl8pPr>
            <a:lvl9pPr marL="3405738" indent="0">
              <a:buNone/>
              <a:defRPr sz="15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3" y="2174875"/>
            <a:ext cx="4378590" cy="3951288"/>
          </a:xfrm>
        </p:spPr>
        <p:txBody>
          <a:bodyPr/>
          <a:lstStyle>
            <a:lvl1pPr>
              <a:defRPr sz="2300"/>
            </a:lvl1pPr>
            <a:lvl2pPr>
              <a:defRPr sz="1900"/>
            </a:lvl2pPr>
            <a:lvl3pPr>
              <a:defRPr sz="17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B10306F-A553-4A83-80DF-9A68038B900E}" type="datetime1">
              <a:rPr kumimoji="1" lang="ja-JP" altLang="en-US" smtClean="0"/>
              <a:t>2023/5/19</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ED780B0D-562C-4C32-B049-D45C63AB4D24}" type="slidenum">
              <a:rPr kumimoji="1" lang="ja-JP" altLang="en-US" smtClean="0"/>
              <a:t>‹#›</a:t>
            </a:fld>
            <a:endParaRPr kumimoji="1" lang="ja-JP" altLang="en-US" dirty="0"/>
          </a:p>
        </p:txBody>
      </p:sp>
    </p:spTree>
    <p:extLst>
      <p:ext uri="{BB962C8B-B14F-4D97-AF65-F5344CB8AC3E}">
        <p14:creationId xmlns:p14="http://schemas.microsoft.com/office/powerpoint/2010/main" val="1975551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C61BDE9-D824-45CA-AD33-373554FD5E77}" type="datetime1">
              <a:rPr kumimoji="1" lang="ja-JP" altLang="en-US" smtClean="0"/>
              <a:t>2023/5/19</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ED780B0D-562C-4C32-B049-D45C63AB4D24}" type="slidenum">
              <a:rPr kumimoji="1" lang="ja-JP" altLang="en-US" smtClean="0"/>
              <a:t>‹#›</a:t>
            </a:fld>
            <a:endParaRPr kumimoji="1" lang="ja-JP" altLang="en-US" dirty="0"/>
          </a:p>
        </p:txBody>
      </p:sp>
    </p:spTree>
    <p:extLst>
      <p:ext uri="{BB962C8B-B14F-4D97-AF65-F5344CB8AC3E}">
        <p14:creationId xmlns:p14="http://schemas.microsoft.com/office/powerpoint/2010/main" val="3962626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1F59E0C-462E-447F-8C4D-F532F2361F33}" type="datetime1">
              <a:rPr kumimoji="1" lang="ja-JP" altLang="en-US" smtClean="0"/>
              <a:t>2023/5/19</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ED780B0D-562C-4C32-B049-D45C63AB4D24}" type="slidenum">
              <a:rPr kumimoji="1" lang="ja-JP" altLang="en-US" smtClean="0"/>
              <a:t>‹#›</a:t>
            </a:fld>
            <a:endParaRPr kumimoji="1" lang="ja-JP" altLang="en-US" dirty="0"/>
          </a:p>
        </p:txBody>
      </p:sp>
    </p:spTree>
    <p:extLst>
      <p:ext uri="{BB962C8B-B14F-4D97-AF65-F5344CB8AC3E}">
        <p14:creationId xmlns:p14="http://schemas.microsoft.com/office/powerpoint/2010/main" val="453587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1"/>
            <a:ext cx="3259006" cy="1162050"/>
          </a:xfrm>
        </p:spPr>
        <p:txBody>
          <a:bodyPr anchor="b"/>
          <a:lstStyle>
            <a:lvl1pPr algn="l">
              <a:defRPr sz="19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2" y="273054"/>
            <a:ext cx="5537729" cy="5853113"/>
          </a:xfrm>
        </p:spPr>
        <p:txBody>
          <a:bodyPr/>
          <a:lstStyle>
            <a:lvl1pPr>
              <a:defRPr sz="3000"/>
            </a:lvl1pPr>
            <a:lvl2pPr>
              <a:defRPr sz="2600"/>
            </a:lvl2pPr>
            <a:lvl3pPr>
              <a:defRPr sz="23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1" y="1435103"/>
            <a:ext cx="3259006" cy="4691063"/>
          </a:xfrm>
        </p:spPr>
        <p:txBody>
          <a:bodyPr/>
          <a:lstStyle>
            <a:lvl1pPr marL="0" indent="0">
              <a:buNone/>
              <a:defRPr sz="1300"/>
            </a:lvl1pPr>
            <a:lvl2pPr marL="425717" indent="0">
              <a:buNone/>
              <a:defRPr sz="1100"/>
            </a:lvl2pPr>
            <a:lvl3pPr marL="851434" indent="0">
              <a:buNone/>
              <a:defRPr sz="900"/>
            </a:lvl3pPr>
            <a:lvl4pPr marL="1277152" indent="0">
              <a:buNone/>
              <a:defRPr sz="900"/>
            </a:lvl4pPr>
            <a:lvl5pPr marL="1702869" indent="0">
              <a:buNone/>
              <a:defRPr sz="900"/>
            </a:lvl5pPr>
            <a:lvl6pPr marL="2128586" indent="0">
              <a:buNone/>
              <a:defRPr sz="900"/>
            </a:lvl6pPr>
            <a:lvl7pPr marL="2554303" indent="0">
              <a:buNone/>
              <a:defRPr sz="900"/>
            </a:lvl7pPr>
            <a:lvl8pPr marL="2980020" indent="0">
              <a:buNone/>
              <a:defRPr sz="900"/>
            </a:lvl8pPr>
            <a:lvl9pPr marL="3405738"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311C374-351A-4F69-BD5F-1BFCB608F532}" type="datetime1">
              <a:rPr kumimoji="1" lang="ja-JP" altLang="en-US" smtClean="0"/>
              <a:t>2023/5/19</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ED780B0D-562C-4C32-B049-D45C63AB4D24}" type="slidenum">
              <a:rPr kumimoji="1" lang="ja-JP" altLang="en-US" smtClean="0"/>
              <a:t>‹#›</a:t>
            </a:fld>
            <a:endParaRPr kumimoji="1" lang="ja-JP" altLang="en-US" dirty="0"/>
          </a:p>
        </p:txBody>
      </p:sp>
    </p:spTree>
    <p:extLst>
      <p:ext uri="{BB962C8B-B14F-4D97-AF65-F5344CB8AC3E}">
        <p14:creationId xmlns:p14="http://schemas.microsoft.com/office/powerpoint/2010/main" val="2200248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1"/>
            <a:ext cx="5943600" cy="566738"/>
          </a:xfrm>
        </p:spPr>
        <p:txBody>
          <a:bodyPr anchor="b"/>
          <a:lstStyle>
            <a:lvl1pPr algn="l">
              <a:defRPr sz="19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000"/>
            </a:lvl1pPr>
            <a:lvl2pPr marL="425717" indent="0">
              <a:buNone/>
              <a:defRPr sz="2600"/>
            </a:lvl2pPr>
            <a:lvl3pPr marL="851434" indent="0">
              <a:buNone/>
              <a:defRPr sz="2300"/>
            </a:lvl3pPr>
            <a:lvl4pPr marL="1277152" indent="0">
              <a:buNone/>
              <a:defRPr sz="1900"/>
            </a:lvl4pPr>
            <a:lvl5pPr marL="1702869" indent="0">
              <a:buNone/>
              <a:defRPr sz="1900"/>
            </a:lvl5pPr>
            <a:lvl6pPr marL="2128586" indent="0">
              <a:buNone/>
              <a:defRPr sz="1900"/>
            </a:lvl6pPr>
            <a:lvl7pPr marL="2554303" indent="0">
              <a:buNone/>
              <a:defRPr sz="1900"/>
            </a:lvl7pPr>
            <a:lvl8pPr marL="2980020" indent="0">
              <a:buNone/>
              <a:defRPr sz="1900"/>
            </a:lvl8pPr>
            <a:lvl9pPr marL="3405738" indent="0">
              <a:buNone/>
              <a:defRPr sz="1900"/>
            </a:lvl9pPr>
          </a:lstStyle>
          <a:p>
            <a:endParaRPr kumimoji="1" lang="ja-JP" altLang="en-US" dirty="0"/>
          </a:p>
        </p:txBody>
      </p:sp>
      <p:sp>
        <p:nvSpPr>
          <p:cNvPr id="4" name="テキスト プレースホルダー 3"/>
          <p:cNvSpPr>
            <a:spLocks noGrp="1"/>
          </p:cNvSpPr>
          <p:nvPr>
            <p:ph type="body" sz="half" idx="2"/>
          </p:nvPr>
        </p:nvSpPr>
        <p:spPr>
          <a:xfrm>
            <a:off x="1941645" y="5367339"/>
            <a:ext cx="5943600" cy="804862"/>
          </a:xfrm>
        </p:spPr>
        <p:txBody>
          <a:bodyPr/>
          <a:lstStyle>
            <a:lvl1pPr marL="0" indent="0">
              <a:buNone/>
              <a:defRPr sz="1300"/>
            </a:lvl1pPr>
            <a:lvl2pPr marL="425717" indent="0">
              <a:buNone/>
              <a:defRPr sz="1100"/>
            </a:lvl2pPr>
            <a:lvl3pPr marL="851434" indent="0">
              <a:buNone/>
              <a:defRPr sz="900"/>
            </a:lvl3pPr>
            <a:lvl4pPr marL="1277152" indent="0">
              <a:buNone/>
              <a:defRPr sz="900"/>
            </a:lvl4pPr>
            <a:lvl5pPr marL="1702869" indent="0">
              <a:buNone/>
              <a:defRPr sz="900"/>
            </a:lvl5pPr>
            <a:lvl6pPr marL="2128586" indent="0">
              <a:buNone/>
              <a:defRPr sz="900"/>
            </a:lvl6pPr>
            <a:lvl7pPr marL="2554303" indent="0">
              <a:buNone/>
              <a:defRPr sz="900"/>
            </a:lvl7pPr>
            <a:lvl8pPr marL="2980020" indent="0">
              <a:buNone/>
              <a:defRPr sz="900"/>
            </a:lvl8pPr>
            <a:lvl9pPr marL="3405738"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105E37C-F1DD-4552-B5A6-7FF589C7EA8A}" type="datetime1">
              <a:rPr kumimoji="1" lang="ja-JP" altLang="en-US" smtClean="0"/>
              <a:t>2023/5/19</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ED780B0D-562C-4C32-B049-D45C63AB4D24}" type="slidenum">
              <a:rPr kumimoji="1" lang="ja-JP" altLang="en-US" smtClean="0"/>
              <a:t>‹#›</a:t>
            </a:fld>
            <a:endParaRPr kumimoji="1" lang="ja-JP" altLang="en-US" dirty="0"/>
          </a:p>
        </p:txBody>
      </p:sp>
    </p:spTree>
    <p:extLst>
      <p:ext uri="{BB962C8B-B14F-4D97-AF65-F5344CB8AC3E}">
        <p14:creationId xmlns:p14="http://schemas.microsoft.com/office/powerpoint/2010/main" val="27529399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1" y="274639"/>
            <a:ext cx="8915400" cy="1143000"/>
          </a:xfrm>
          <a:prstGeom prst="rect">
            <a:avLst/>
          </a:prstGeom>
        </p:spPr>
        <p:txBody>
          <a:bodyPr vert="horz" lIns="85143" tIns="42572" rIns="85143" bIns="42572"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1" y="1600203"/>
            <a:ext cx="8915400" cy="4525963"/>
          </a:xfrm>
          <a:prstGeom prst="rect">
            <a:avLst/>
          </a:prstGeom>
        </p:spPr>
        <p:txBody>
          <a:bodyPr vert="horz" lIns="85143" tIns="42572" rIns="85143" bIns="42572"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1" y="6356353"/>
            <a:ext cx="2311400" cy="365125"/>
          </a:xfrm>
          <a:prstGeom prst="rect">
            <a:avLst/>
          </a:prstGeom>
        </p:spPr>
        <p:txBody>
          <a:bodyPr vert="horz" lIns="85143" tIns="42572" rIns="85143" bIns="42572" rtlCol="0" anchor="ctr"/>
          <a:lstStyle>
            <a:lvl1pPr algn="l">
              <a:defRPr sz="1100">
                <a:solidFill>
                  <a:schemeClr val="tx1">
                    <a:tint val="75000"/>
                  </a:schemeClr>
                </a:solidFill>
              </a:defRPr>
            </a:lvl1pPr>
          </a:lstStyle>
          <a:p>
            <a:fld id="{C886DF80-086B-4BC5-BAAC-95575CE2F81C}" type="datetime1">
              <a:rPr kumimoji="1" lang="ja-JP" altLang="en-US" smtClean="0"/>
              <a:t>2023/5/19</a:t>
            </a:fld>
            <a:endParaRPr kumimoji="1" lang="ja-JP" altLang="en-US" dirty="0"/>
          </a:p>
        </p:txBody>
      </p:sp>
      <p:sp>
        <p:nvSpPr>
          <p:cNvPr id="5" name="フッター プレースホルダー 4"/>
          <p:cNvSpPr>
            <a:spLocks noGrp="1"/>
          </p:cNvSpPr>
          <p:nvPr>
            <p:ph type="ftr" sz="quarter" idx="3"/>
          </p:nvPr>
        </p:nvSpPr>
        <p:spPr>
          <a:xfrm>
            <a:off x="3384550" y="6356353"/>
            <a:ext cx="3136900" cy="365125"/>
          </a:xfrm>
          <a:prstGeom prst="rect">
            <a:avLst/>
          </a:prstGeom>
        </p:spPr>
        <p:txBody>
          <a:bodyPr vert="horz" lIns="85143" tIns="42572" rIns="85143" bIns="42572" rtlCol="0" anchor="ctr"/>
          <a:lstStyle>
            <a:lvl1pPr algn="ctr">
              <a:defRPr sz="11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99301" y="6356353"/>
            <a:ext cx="2311400" cy="365125"/>
          </a:xfrm>
          <a:prstGeom prst="rect">
            <a:avLst/>
          </a:prstGeom>
        </p:spPr>
        <p:txBody>
          <a:bodyPr vert="horz" lIns="85143" tIns="42572" rIns="85143" bIns="42572" rtlCol="0" anchor="ctr"/>
          <a:lstStyle>
            <a:lvl1pPr algn="r">
              <a:defRPr sz="1100">
                <a:solidFill>
                  <a:schemeClr val="tx1">
                    <a:tint val="75000"/>
                  </a:schemeClr>
                </a:solidFill>
              </a:defRPr>
            </a:lvl1pPr>
          </a:lstStyle>
          <a:p>
            <a:fld id="{ED780B0D-562C-4C32-B049-D45C63AB4D24}" type="slidenum">
              <a:rPr kumimoji="1" lang="ja-JP" altLang="en-US" smtClean="0"/>
              <a:t>‹#›</a:t>
            </a:fld>
            <a:endParaRPr kumimoji="1" lang="ja-JP" altLang="en-US" dirty="0"/>
          </a:p>
        </p:txBody>
      </p:sp>
    </p:spTree>
    <p:extLst>
      <p:ext uri="{BB962C8B-B14F-4D97-AF65-F5344CB8AC3E}">
        <p14:creationId xmlns:p14="http://schemas.microsoft.com/office/powerpoint/2010/main" val="24867272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851434" rtl="0" eaLnBrk="1" latinLnBrk="0" hangingPunct="1">
        <a:spcBef>
          <a:spcPct val="0"/>
        </a:spcBef>
        <a:buNone/>
        <a:defRPr kumimoji="1" sz="4100" kern="1200">
          <a:solidFill>
            <a:schemeClr val="tx1"/>
          </a:solidFill>
          <a:latin typeface="+mj-lt"/>
          <a:ea typeface="+mj-ea"/>
          <a:cs typeface="+mj-cs"/>
        </a:defRPr>
      </a:lvl1pPr>
    </p:titleStyle>
    <p:bodyStyle>
      <a:lvl1pPr marL="319288" indent="-319288" algn="l" defTabSz="851434"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1pPr>
      <a:lvl2pPr marL="691790" indent="-266073" algn="l" defTabSz="851434" rtl="0" eaLnBrk="1" latinLnBrk="0" hangingPunct="1">
        <a:spcBef>
          <a:spcPct val="20000"/>
        </a:spcBef>
        <a:buFont typeface="Arial" panose="020B0604020202020204" pitchFamily="34" charset="0"/>
        <a:buChar char="–"/>
        <a:defRPr kumimoji="1" sz="2600" kern="1200">
          <a:solidFill>
            <a:schemeClr val="tx1"/>
          </a:solidFill>
          <a:latin typeface="+mn-lt"/>
          <a:ea typeface="+mn-ea"/>
          <a:cs typeface="+mn-cs"/>
        </a:defRPr>
      </a:lvl2pPr>
      <a:lvl3pPr marL="1064293" indent="-212859" algn="l" defTabSz="851434"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3pPr>
      <a:lvl4pPr marL="1490010" indent="-212859" algn="l" defTabSz="851434" rtl="0" eaLnBrk="1" latinLnBrk="0" hangingPunct="1">
        <a:spcBef>
          <a:spcPct val="20000"/>
        </a:spcBef>
        <a:buFont typeface="Arial" panose="020B0604020202020204" pitchFamily="34" charset="0"/>
        <a:buChar char="–"/>
        <a:defRPr kumimoji="1" sz="1900" kern="1200">
          <a:solidFill>
            <a:schemeClr val="tx1"/>
          </a:solidFill>
          <a:latin typeface="+mn-lt"/>
          <a:ea typeface="+mn-ea"/>
          <a:cs typeface="+mn-cs"/>
        </a:defRPr>
      </a:lvl4pPr>
      <a:lvl5pPr marL="1915727" indent="-212859" algn="l" defTabSz="851434" rtl="0" eaLnBrk="1" latinLnBrk="0" hangingPunct="1">
        <a:spcBef>
          <a:spcPct val="20000"/>
        </a:spcBef>
        <a:buFont typeface="Arial" panose="020B0604020202020204" pitchFamily="34" charset="0"/>
        <a:buChar char="»"/>
        <a:defRPr kumimoji="1" sz="1900" kern="1200">
          <a:solidFill>
            <a:schemeClr val="tx1"/>
          </a:solidFill>
          <a:latin typeface="+mn-lt"/>
          <a:ea typeface="+mn-ea"/>
          <a:cs typeface="+mn-cs"/>
        </a:defRPr>
      </a:lvl5pPr>
      <a:lvl6pPr marL="2341445" indent="-212859" algn="l" defTabSz="851434" rtl="0" eaLnBrk="1" latinLnBrk="0" hangingPunct="1">
        <a:spcBef>
          <a:spcPct val="20000"/>
        </a:spcBef>
        <a:buFont typeface="Arial" panose="020B0604020202020204" pitchFamily="34" charset="0"/>
        <a:buChar char="•"/>
        <a:defRPr kumimoji="1" sz="1900" kern="1200">
          <a:solidFill>
            <a:schemeClr val="tx1"/>
          </a:solidFill>
          <a:latin typeface="+mn-lt"/>
          <a:ea typeface="+mn-ea"/>
          <a:cs typeface="+mn-cs"/>
        </a:defRPr>
      </a:lvl6pPr>
      <a:lvl7pPr marL="2767162" indent="-212859" algn="l" defTabSz="851434" rtl="0" eaLnBrk="1" latinLnBrk="0" hangingPunct="1">
        <a:spcBef>
          <a:spcPct val="20000"/>
        </a:spcBef>
        <a:buFont typeface="Arial" panose="020B0604020202020204" pitchFamily="34" charset="0"/>
        <a:buChar char="•"/>
        <a:defRPr kumimoji="1" sz="1900" kern="1200">
          <a:solidFill>
            <a:schemeClr val="tx1"/>
          </a:solidFill>
          <a:latin typeface="+mn-lt"/>
          <a:ea typeface="+mn-ea"/>
          <a:cs typeface="+mn-cs"/>
        </a:defRPr>
      </a:lvl7pPr>
      <a:lvl8pPr marL="3192879" indent="-212859" algn="l" defTabSz="851434" rtl="0" eaLnBrk="1" latinLnBrk="0" hangingPunct="1">
        <a:spcBef>
          <a:spcPct val="20000"/>
        </a:spcBef>
        <a:buFont typeface="Arial" panose="020B0604020202020204" pitchFamily="34" charset="0"/>
        <a:buChar char="•"/>
        <a:defRPr kumimoji="1" sz="1900" kern="1200">
          <a:solidFill>
            <a:schemeClr val="tx1"/>
          </a:solidFill>
          <a:latin typeface="+mn-lt"/>
          <a:ea typeface="+mn-ea"/>
          <a:cs typeface="+mn-cs"/>
        </a:defRPr>
      </a:lvl8pPr>
      <a:lvl9pPr marL="3618596" indent="-212859" algn="l" defTabSz="851434" rtl="0" eaLnBrk="1" latinLnBrk="0" hangingPunct="1">
        <a:spcBef>
          <a:spcPct val="20000"/>
        </a:spcBef>
        <a:buFont typeface="Arial" panose="020B0604020202020204" pitchFamily="34" charset="0"/>
        <a:buChar char="•"/>
        <a:defRPr kumimoji="1" sz="1900" kern="1200">
          <a:solidFill>
            <a:schemeClr val="tx1"/>
          </a:solidFill>
          <a:latin typeface="+mn-lt"/>
          <a:ea typeface="+mn-ea"/>
          <a:cs typeface="+mn-cs"/>
        </a:defRPr>
      </a:lvl9pPr>
    </p:bodyStyle>
    <p:otherStyle>
      <a:defPPr>
        <a:defRPr lang="ja-JP"/>
      </a:defPPr>
      <a:lvl1pPr marL="0" algn="l" defTabSz="851434" rtl="0" eaLnBrk="1" latinLnBrk="0" hangingPunct="1">
        <a:defRPr kumimoji="1" sz="1700" kern="1200">
          <a:solidFill>
            <a:schemeClr val="tx1"/>
          </a:solidFill>
          <a:latin typeface="+mn-lt"/>
          <a:ea typeface="+mn-ea"/>
          <a:cs typeface="+mn-cs"/>
        </a:defRPr>
      </a:lvl1pPr>
      <a:lvl2pPr marL="425717" algn="l" defTabSz="851434" rtl="0" eaLnBrk="1" latinLnBrk="0" hangingPunct="1">
        <a:defRPr kumimoji="1" sz="1700" kern="1200">
          <a:solidFill>
            <a:schemeClr val="tx1"/>
          </a:solidFill>
          <a:latin typeface="+mn-lt"/>
          <a:ea typeface="+mn-ea"/>
          <a:cs typeface="+mn-cs"/>
        </a:defRPr>
      </a:lvl2pPr>
      <a:lvl3pPr marL="851434" algn="l" defTabSz="851434" rtl="0" eaLnBrk="1" latinLnBrk="0" hangingPunct="1">
        <a:defRPr kumimoji="1" sz="1700" kern="1200">
          <a:solidFill>
            <a:schemeClr val="tx1"/>
          </a:solidFill>
          <a:latin typeface="+mn-lt"/>
          <a:ea typeface="+mn-ea"/>
          <a:cs typeface="+mn-cs"/>
        </a:defRPr>
      </a:lvl3pPr>
      <a:lvl4pPr marL="1277152" algn="l" defTabSz="851434" rtl="0" eaLnBrk="1" latinLnBrk="0" hangingPunct="1">
        <a:defRPr kumimoji="1" sz="1700" kern="1200">
          <a:solidFill>
            <a:schemeClr val="tx1"/>
          </a:solidFill>
          <a:latin typeface="+mn-lt"/>
          <a:ea typeface="+mn-ea"/>
          <a:cs typeface="+mn-cs"/>
        </a:defRPr>
      </a:lvl4pPr>
      <a:lvl5pPr marL="1702869" algn="l" defTabSz="851434" rtl="0" eaLnBrk="1" latinLnBrk="0" hangingPunct="1">
        <a:defRPr kumimoji="1" sz="1700" kern="1200">
          <a:solidFill>
            <a:schemeClr val="tx1"/>
          </a:solidFill>
          <a:latin typeface="+mn-lt"/>
          <a:ea typeface="+mn-ea"/>
          <a:cs typeface="+mn-cs"/>
        </a:defRPr>
      </a:lvl5pPr>
      <a:lvl6pPr marL="2128586" algn="l" defTabSz="851434" rtl="0" eaLnBrk="1" latinLnBrk="0" hangingPunct="1">
        <a:defRPr kumimoji="1" sz="1700" kern="1200">
          <a:solidFill>
            <a:schemeClr val="tx1"/>
          </a:solidFill>
          <a:latin typeface="+mn-lt"/>
          <a:ea typeface="+mn-ea"/>
          <a:cs typeface="+mn-cs"/>
        </a:defRPr>
      </a:lvl6pPr>
      <a:lvl7pPr marL="2554303" algn="l" defTabSz="851434" rtl="0" eaLnBrk="1" latinLnBrk="0" hangingPunct="1">
        <a:defRPr kumimoji="1" sz="1700" kern="1200">
          <a:solidFill>
            <a:schemeClr val="tx1"/>
          </a:solidFill>
          <a:latin typeface="+mn-lt"/>
          <a:ea typeface="+mn-ea"/>
          <a:cs typeface="+mn-cs"/>
        </a:defRPr>
      </a:lvl7pPr>
      <a:lvl8pPr marL="2980020" algn="l" defTabSz="851434" rtl="0" eaLnBrk="1" latinLnBrk="0" hangingPunct="1">
        <a:defRPr kumimoji="1" sz="1700" kern="1200">
          <a:solidFill>
            <a:schemeClr val="tx1"/>
          </a:solidFill>
          <a:latin typeface="+mn-lt"/>
          <a:ea typeface="+mn-ea"/>
          <a:cs typeface="+mn-cs"/>
        </a:defRPr>
      </a:lvl8pPr>
      <a:lvl9pPr marL="3405738" algn="l" defTabSz="851434" rtl="0" eaLnBrk="1" latinLnBrk="0" hangingPunct="1">
        <a:defRPr kumimoji="1"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角丸四角形 11"/>
          <p:cNvSpPr/>
          <p:nvPr/>
        </p:nvSpPr>
        <p:spPr>
          <a:xfrm>
            <a:off x="201991" y="184219"/>
            <a:ext cx="9512795" cy="635496"/>
          </a:xfrm>
          <a:prstGeom prst="roundRect">
            <a:avLst>
              <a:gd name="adj" fmla="val 26145"/>
            </a:avLst>
          </a:prstGeom>
          <a:gradFill>
            <a:gsLst>
              <a:gs pos="0">
                <a:srgbClr val="FFC000"/>
              </a:gs>
              <a:gs pos="50000">
                <a:schemeClr val="bg1"/>
              </a:gs>
              <a:gs pos="100000">
                <a:srgbClr val="FFC000"/>
              </a:gs>
            </a:gsLst>
            <a:lin ang="5400000" scaled="0"/>
          </a:gradFill>
          <a:ln w="12700" cmpd="sng">
            <a:solidFill>
              <a:schemeClr val="tx1"/>
            </a:solidFill>
            <a:prstDash val="solid"/>
          </a:ln>
          <a:effectLst/>
        </p:spPr>
        <p:txBody>
          <a:bodyPr wrap="square" lIns="60817" tIns="30408" rIns="60817" bIns="30408"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851434" rtl="0" eaLnBrk="1" fontAlgn="auto" latinLnBrk="0" hangingPunct="1">
              <a:lnSpc>
                <a:spcPts val="1800"/>
              </a:lnSpc>
              <a:spcBef>
                <a:spcPts val="0"/>
              </a:spcBef>
              <a:spcAft>
                <a:spcPts val="0"/>
              </a:spcAft>
              <a:buClrTx/>
              <a:buSzTx/>
              <a:buFontTx/>
              <a:buNone/>
              <a:tabLst/>
              <a:defRPr/>
            </a:pPr>
            <a:r>
              <a:rPr lang="ja-JP" altLang="en-US" sz="1800" b="1" spc="100" dirty="0">
                <a:solidFill>
                  <a:prstClr val="black">
                    <a:lumMod val="95000"/>
                    <a:lumOff val="5000"/>
                  </a:prstClr>
                </a:solidFill>
                <a:latin typeface="HG創英角ｺﾞｼｯｸUB" pitchFamily="49" charset="-128"/>
                <a:ea typeface="HG創英角ｺﾞｼｯｸUB" pitchFamily="49" charset="-128"/>
              </a:rPr>
              <a:t>５</a:t>
            </a:r>
            <a:r>
              <a:rPr lang="ja-JP" altLang="en-US" sz="1800" b="1" spc="100" noProof="0" dirty="0">
                <a:solidFill>
                  <a:prstClr val="black">
                    <a:lumMod val="95000"/>
                    <a:lumOff val="5000"/>
                  </a:prstClr>
                </a:solidFill>
                <a:latin typeface="HG創英角ｺﾞｼｯｸUB" pitchFamily="49" charset="-128"/>
                <a:ea typeface="HG創英角ｺﾞｼｯｸUB" pitchFamily="49" charset="-128"/>
              </a:rPr>
              <a:t>類移行後の新型コロナウイルス感染症対策熊本県調整</a:t>
            </a:r>
            <a:r>
              <a:rPr lang="ja-JP" altLang="en-US" sz="1800" b="1" spc="100" noProof="0" dirty="0" smtClean="0">
                <a:solidFill>
                  <a:prstClr val="black">
                    <a:lumMod val="95000"/>
                    <a:lumOff val="5000"/>
                  </a:prstClr>
                </a:solidFill>
                <a:latin typeface="HG創英角ｺﾞｼｯｸUB" pitchFamily="49" charset="-128"/>
                <a:ea typeface="HG創英角ｺﾞｼｯｸUB" pitchFamily="49" charset="-128"/>
              </a:rPr>
              <a:t>本部</a:t>
            </a:r>
            <a:endParaRPr lang="en-US" altLang="ja-JP" sz="1800" b="1" spc="100" noProof="0" dirty="0" smtClean="0">
              <a:solidFill>
                <a:prstClr val="black">
                  <a:lumMod val="95000"/>
                  <a:lumOff val="5000"/>
                </a:prstClr>
              </a:solidFill>
              <a:latin typeface="HG創英角ｺﾞｼｯｸUB" pitchFamily="49" charset="-128"/>
              <a:ea typeface="HG創英角ｺﾞｼｯｸUB" pitchFamily="49" charset="-128"/>
            </a:endParaRPr>
          </a:p>
          <a:p>
            <a:pPr marL="0" marR="0" lvl="0" indent="0" algn="ctr" defTabSz="851434" rtl="0" eaLnBrk="1" fontAlgn="auto" latinLnBrk="0" hangingPunct="1">
              <a:lnSpc>
                <a:spcPts val="1800"/>
              </a:lnSpc>
              <a:spcBef>
                <a:spcPts val="0"/>
              </a:spcBef>
              <a:spcAft>
                <a:spcPts val="0"/>
              </a:spcAft>
              <a:buClrTx/>
              <a:buSzTx/>
              <a:buFontTx/>
              <a:buNone/>
              <a:tabLst/>
              <a:defRPr/>
            </a:pPr>
            <a:r>
              <a:rPr lang="ja-JP" altLang="en-US" sz="1800" b="1" spc="100" noProof="0" dirty="0" smtClean="0">
                <a:solidFill>
                  <a:prstClr val="black">
                    <a:lumMod val="95000"/>
                    <a:lumOff val="5000"/>
                  </a:prstClr>
                </a:solidFill>
                <a:latin typeface="HG創英角ｺﾞｼｯｸUB" pitchFamily="49" charset="-128"/>
                <a:ea typeface="HG創英角ｺﾞｼｯｸUB" pitchFamily="49" charset="-128"/>
              </a:rPr>
              <a:t>（</a:t>
            </a:r>
            <a:r>
              <a:rPr lang="ja-JP" altLang="en-US" sz="1800" b="1" spc="100" noProof="0" dirty="0">
                <a:solidFill>
                  <a:prstClr val="black">
                    <a:lumMod val="95000"/>
                    <a:lumOff val="5000"/>
                  </a:prstClr>
                </a:solidFill>
                <a:latin typeface="HG創英角ｺﾞｼｯｸUB" pitchFamily="49" charset="-128"/>
                <a:ea typeface="HG創英角ｺﾞｼｯｸUB" pitchFamily="49" charset="-128"/>
              </a:rPr>
              <a:t>県</a:t>
            </a:r>
            <a:r>
              <a:rPr lang="ja-JP" altLang="en-US" sz="1800" b="1" spc="100" noProof="0" dirty="0" smtClean="0">
                <a:solidFill>
                  <a:prstClr val="black">
                    <a:lumMod val="95000"/>
                    <a:lumOff val="5000"/>
                  </a:prstClr>
                </a:solidFill>
                <a:latin typeface="HG創英角ｺﾞｼｯｸUB" pitchFamily="49" charset="-128"/>
                <a:ea typeface="HG創英角ｺﾞｼｯｸUB" pitchFamily="49" charset="-128"/>
              </a:rPr>
              <a:t>調整本部）の</a:t>
            </a:r>
            <a:r>
              <a:rPr lang="ja-JP" altLang="en-US" sz="1800" b="1" spc="100" noProof="0" dirty="0">
                <a:solidFill>
                  <a:prstClr val="black">
                    <a:lumMod val="95000"/>
                    <a:lumOff val="5000"/>
                  </a:prstClr>
                </a:solidFill>
                <a:latin typeface="HG創英角ｺﾞｼｯｸUB" pitchFamily="49" charset="-128"/>
                <a:ea typeface="HG創英角ｺﾞｼｯｸUB" pitchFamily="49" charset="-128"/>
              </a:rPr>
              <a:t>役割</a:t>
            </a:r>
            <a:r>
              <a:rPr kumimoji="1" lang="ja-JP" altLang="en-US" sz="1800" b="1" i="0" u="none" strike="noStrike" kern="1200" cap="none" spc="100" normalizeH="0" baseline="0" noProof="0" dirty="0">
                <a:ln>
                  <a:noFill/>
                </a:ln>
                <a:solidFill>
                  <a:prstClr val="black">
                    <a:lumMod val="95000"/>
                    <a:lumOff val="5000"/>
                  </a:prstClr>
                </a:solidFill>
                <a:effectLst/>
                <a:uLnTx/>
                <a:uFillTx/>
                <a:latin typeface="HG創英角ｺﾞｼｯｸUB" pitchFamily="49" charset="-128"/>
                <a:ea typeface="HG創英角ｺﾞｼｯｸUB" pitchFamily="49" charset="-128"/>
                <a:cs typeface="+mn-cs"/>
              </a:rPr>
              <a:t>に</a:t>
            </a:r>
            <a:r>
              <a:rPr kumimoji="1" lang="ja-JP" altLang="en-US" sz="1800" b="1" i="0" u="none" strike="noStrike" kern="1200" cap="none" spc="100" normalizeH="0" baseline="0" noProof="0" dirty="0" smtClean="0">
                <a:ln>
                  <a:noFill/>
                </a:ln>
                <a:solidFill>
                  <a:prstClr val="black">
                    <a:lumMod val="95000"/>
                    <a:lumOff val="5000"/>
                  </a:prstClr>
                </a:solidFill>
                <a:effectLst/>
                <a:uLnTx/>
                <a:uFillTx/>
                <a:latin typeface="HG創英角ｺﾞｼｯｸUB" pitchFamily="49" charset="-128"/>
                <a:ea typeface="HG創英角ｺﾞｼｯｸUB" pitchFamily="49" charset="-128"/>
                <a:cs typeface="+mn-cs"/>
              </a:rPr>
              <a:t>ついて</a:t>
            </a:r>
            <a:endParaRPr kumimoji="1" lang="en-US" altLang="ja-JP" sz="1800" b="0" i="0" u="none" strike="noStrike" kern="1200" cap="none" spc="100" normalizeH="0" baseline="0" noProof="0" dirty="0">
              <a:ln>
                <a:noFill/>
              </a:ln>
              <a:solidFill>
                <a:srgbClr val="FF0000"/>
              </a:solidFill>
              <a:effectLst/>
              <a:uLnTx/>
              <a:uFillTx/>
              <a:latin typeface="HG創英角ｺﾞｼｯｸUB" pitchFamily="49" charset="-128"/>
              <a:ea typeface="HG創英角ｺﾞｼｯｸUB" pitchFamily="49" charset="-128"/>
              <a:cs typeface="+mn-cs"/>
            </a:endParaRPr>
          </a:p>
        </p:txBody>
      </p:sp>
      <p:sp>
        <p:nvSpPr>
          <p:cNvPr id="18" name="正方形/長方形 17"/>
          <p:cNvSpPr/>
          <p:nvPr/>
        </p:nvSpPr>
        <p:spPr>
          <a:xfrm>
            <a:off x="300134" y="946332"/>
            <a:ext cx="9406302" cy="169058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a:solidFill>
                  <a:schemeClr val="tx1"/>
                </a:solidFill>
              </a:rPr>
              <a:t>【</a:t>
            </a:r>
            <a:r>
              <a:rPr kumimoji="1" lang="ja-JP" altLang="en-US" sz="1400" dirty="0">
                <a:solidFill>
                  <a:schemeClr val="tx1"/>
                </a:solidFill>
              </a:rPr>
              <a:t>県方針</a:t>
            </a:r>
            <a:r>
              <a:rPr kumimoji="1" lang="en-US" altLang="ja-JP" sz="1400" dirty="0">
                <a:solidFill>
                  <a:schemeClr val="tx1"/>
                </a:solidFill>
              </a:rPr>
              <a:t>】</a:t>
            </a:r>
          </a:p>
          <a:p>
            <a:endParaRPr lang="en-US" altLang="ja-JP" sz="1400" dirty="0">
              <a:solidFill>
                <a:schemeClr val="tx1"/>
              </a:solidFill>
            </a:endParaRPr>
          </a:p>
        </p:txBody>
      </p:sp>
      <p:sp>
        <p:nvSpPr>
          <p:cNvPr id="8" name="額縁 7"/>
          <p:cNvSpPr/>
          <p:nvPr/>
        </p:nvSpPr>
        <p:spPr>
          <a:xfrm>
            <a:off x="1071480" y="1027038"/>
            <a:ext cx="8634956" cy="1609874"/>
          </a:xfrm>
          <a:prstGeom prst="bevel">
            <a:avLst>
              <a:gd name="adj" fmla="val 0"/>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851434"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・新型コロナ陽性患者の症状から、医療機関が入院基準により入院の要否を判断し、</a:t>
            </a:r>
            <a:r>
              <a:rPr kumimoji="1" lang="ja-JP" altLang="en-US" sz="14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病診／病病連携に</a:t>
            </a:r>
            <a:endParaRPr kumimoji="1" lang="en-US" altLang="ja-JP" sz="14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851434" rtl="0" eaLnBrk="1" fontAlgn="auto" latinLnBrk="0" hangingPunct="1">
              <a:lnSpc>
                <a:spcPct val="100000"/>
              </a:lnSpc>
              <a:spcBef>
                <a:spcPts val="0"/>
              </a:spcBef>
              <a:spcAft>
                <a:spcPts val="0"/>
              </a:spcAft>
              <a:buClrTx/>
              <a:buSzTx/>
              <a:buFontTx/>
              <a:buNone/>
              <a:tabLst/>
              <a:defRPr/>
            </a:pPr>
            <a:r>
              <a:rPr lang="ja-JP" altLang="en-US" sz="1400" b="1" dirty="0">
                <a:solidFill>
                  <a:prstClr val="black"/>
                </a:solidFill>
                <a:latin typeface="メイリオ" panose="020B0604030504040204" pitchFamily="50" charset="-128"/>
                <a:ea typeface="メイリオ" panose="020B0604030504040204" pitchFamily="50" charset="-128"/>
              </a:rPr>
              <a:t>　</a:t>
            </a:r>
            <a:r>
              <a:rPr kumimoji="1" lang="ja-JP" altLang="en-US" sz="14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より入院調整</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851434"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・新型コロナ以外の疾患が原因で受診した者が新型コロナ陽性と判明した場合、受診の原因となった疾</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851434" rtl="0" eaLnBrk="1" fontAlgn="auto" latinLnBrk="0" hangingPunct="1">
              <a:lnSpc>
                <a:spcPct val="100000"/>
              </a:lnSpc>
              <a:spcBef>
                <a:spcPts val="0"/>
              </a:spcBef>
              <a:spcAft>
                <a:spcPts val="0"/>
              </a:spcAft>
              <a:buClrTx/>
              <a:buSzTx/>
              <a:buFontTx/>
              <a:buNone/>
              <a:tabLst/>
              <a:defRPr/>
            </a:pPr>
            <a:r>
              <a:rPr lang="ja-JP" altLang="en-US" sz="1400" dirty="0">
                <a:solidFill>
                  <a:prstClr val="black"/>
                </a:solidFill>
                <a:latin typeface="メイリオ" panose="020B0604030504040204" pitchFamily="50" charset="-128"/>
                <a:ea typeface="メイリオ" panose="020B0604030504040204" pitchFamily="50" charset="-128"/>
              </a:rPr>
              <a:t>　</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患の治療を継続する観点から、当該医療機関において継続して治療することを基本（従前通り）。</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851434"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5</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月</a:t>
            </a:r>
            <a:r>
              <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8</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日以降は、上記を原則としつつ、</a:t>
            </a:r>
            <a:r>
              <a:rPr kumimoji="1" lang="ja-JP" altLang="en-US" sz="14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医療機関間による入院調整が困難な事例は、行政</a:t>
            </a:r>
            <a:r>
              <a:rPr kumimoji="1" lang="en-US" altLang="ja-JP" sz="14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4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保健所等</a:t>
            </a:r>
            <a:r>
              <a:rPr kumimoji="1" lang="en-US" altLang="ja-JP" sz="14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4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に</a:t>
            </a:r>
            <a:endParaRPr kumimoji="1" lang="en-US" altLang="ja-JP" sz="14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851434" rtl="0" eaLnBrk="1" fontAlgn="auto" latinLnBrk="0" hangingPunct="1">
              <a:lnSpc>
                <a:spcPct val="100000"/>
              </a:lnSpc>
              <a:spcBef>
                <a:spcPts val="0"/>
              </a:spcBef>
              <a:spcAft>
                <a:spcPts val="0"/>
              </a:spcAft>
              <a:buClrTx/>
              <a:buSzTx/>
              <a:buFontTx/>
              <a:buNone/>
              <a:tabLst/>
              <a:defRPr/>
            </a:pPr>
            <a:r>
              <a:rPr lang="ja-JP" altLang="en-US" sz="1400" b="1" dirty="0">
                <a:solidFill>
                  <a:prstClr val="black"/>
                </a:solidFill>
                <a:latin typeface="メイリオ" panose="020B0604030504040204" pitchFamily="50" charset="-128"/>
                <a:ea typeface="メイリオ" panose="020B0604030504040204" pitchFamily="50" charset="-128"/>
              </a:rPr>
              <a:t>　</a:t>
            </a:r>
            <a:r>
              <a:rPr kumimoji="1" lang="ja-JP" altLang="en-US" sz="14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よる支援を継続。</a:t>
            </a:r>
            <a:endParaRPr kumimoji="1" lang="en-US" altLang="ja-JP" sz="14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lvl="0">
              <a:defRPr/>
            </a:pPr>
            <a:r>
              <a:rPr lang="ja-JP" altLang="en-US" sz="1200" b="1" dirty="0">
                <a:solidFill>
                  <a:prstClr val="black"/>
                </a:solidFill>
                <a:latin typeface="メイリオ" panose="020B0604030504040204" pitchFamily="50" charset="-128"/>
                <a:ea typeface="メイリオ" panose="020B0604030504040204" pitchFamily="50" charset="-128"/>
              </a:rPr>
              <a:t>　</a:t>
            </a:r>
            <a:r>
              <a:rPr lang="ja-JP" altLang="en-US" sz="1200" dirty="0">
                <a:solidFill>
                  <a:prstClr val="black"/>
                </a:solidFill>
                <a:latin typeface="メイリオ" panose="020B0604030504040204" pitchFamily="50" charset="-128"/>
                <a:ea typeface="メイリオ" panose="020B0604030504040204" pitchFamily="50" charset="-128"/>
              </a:rPr>
              <a:t>（令和５年（</a:t>
            </a:r>
            <a:r>
              <a:rPr lang="en-US" altLang="ja-JP" sz="1200" dirty="0">
                <a:solidFill>
                  <a:prstClr val="black"/>
                </a:solidFill>
                <a:latin typeface="メイリオ" panose="020B0604030504040204" pitchFamily="50" charset="-128"/>
                <a:ea typeface="メイリオ" panose="020B0604030504040204" pitchFamily="50" charset="-128"/>
              </a:rPr>
              <a:t>2023</a:t>
            </a:r>
            <a:r>
              <a:rPr lang="ja-JP" altLang="en-US" sz="1200" dirty="0">
                <a:solidFill>
                  <a:prstClr val="black"/>
                </a:solidFill>
                <a:latin typeface="メイリオ" panose="020B0604030504040204" pitchFamily="50" charset="-128"/>
                <a:ea typeface="メイリオ" panose="020B0604030504040204" pitchFamily="50" charset="-128"/>
              </a:rPr>
              <a:t>年）４月</a:t>
            </a:r>
            <a:r>
              <a:rPr lang="en-US" altLang="ja-JP" sz="1200" dirty="0">
                <a:solidFill>
                  <a:prstClr val="black"/>
                </a:solidFill>
                <a:latin typeface="メイリオ" panose="020B0604030504040204" pitchFamily="50" charset="-128"/>
                <a:ea typeface="メイリオ" panose="020B0604030504040204" pitchFamily="50" charset="-128"/>
              </a:rPr>
              <a:t>17</a:t>
            </a:r>
            <a:r>
              <a:rPr lang="ja-JP" altLang="en-US" sz="1200" dirty="0">
                <a:solidFill>
                  <a:prstClr val="black"/>
                </a:solidFill>
                <a:latin typeface="メイリオ" panose="020B0604030504040204" pitchFamily="50" charset="-128"/>
                <a:ea typeface="メイリオ" panose="020B0604030504040204" pitchFamily="50" charset="-128"/>
              </a:rPr>
              <a:t>日開催「熊本県・熊本市新型コロナウイルス感染症対策専門家会議」資料より抜粋）</a:t>
            </a:r>
          </a:p>
          <a:p>
            <a:pPr marL="0" marR="0" lvl="0" indent="0" algn="l" defTabSz="851434" rtl="0" eaLnBrk="1" fontAlgn="auto" latinLnBrk="0" hangingPunct="1">
              <a:lnSpc>
                <a:spcPct val="100000"/>
              </a:lnSpc>
              <a:spcBef>
                <a:spcPts val="0"/>
              </a:spcBef>
              <a:spcAft>
                <a:spcPts val="0"/>
              </a:spcAft>
              <a:buClrTx/>
              <a:buSzTx/>
              <a:buFontTx/>
              <a:buNone/>
              <a:tabLst/>
              <a:defRPr/>
            </a:pPr>
            <a:endParaRPr kumimoji="1" lang="ja-JP" altLang="en-US" sz="1400" i="0"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221316813"/>
              </p:ext>
            </p:extLst>
          </p:nvPr>
        </p:nvGraphicFramePr>
        <p:xfrm>
          <a:off x="289475" y="2765354"/>
          <a:ext cx="9384984" cy="3596640"/>
        </p:xfrm>
        <a:graphic>
          <a:graphicData uri="http://schemas.openxmlformats.org/drawingml/2006/table">
            <a:tbl>
              <a:tblPr firstRow="1" bandRow="1">
                <a:tableStyleId>{5C22544A-7EE6-4342-B048-85BDC9FD1C3A}</a:tableStyleId>
              </a:tblPr>
              <a:tblGrid>
                <a:gridCol w="1653875">
                  <a:extLst>
                    <a:ext uri="{9D8B030D-6E8A-4147-A177-3AD203B41FA5}">
                      <a16:colId xmlns:a16="http://schemas.microsoft.com/office/drawing/2014/main" val="1187668235"/>
                    </a:ext>
                  </a:extLst>
                </a:gridCol>
                <a:gridCol w="7731109">
                  <a:extLst>
                    <a:ext uri="{9D8B030D-6E8A-4147-A177-3AD203B41FA5}">
                      <a16:colId xmlns:a16="http://schemas.microsoft.com/office/drawing/2014/main" val="1544268201"/>
                    </a:ext>
                  </a:extLst>
                </a:gridCol>
              </a:tblGrid>
              <a:tr h="303157">
                <a:tc>
                  <a:txBody>
                    <a:bodyPr/>
                    <a:lstStyle/>
                    <a:p>
                      <a:pPr algn="ctr"/>
                      <a:r>
                        <a:rPr kumimoji="1" lang="ja-JP" altLang="en-US" sz="1400" dirty="0"/>
                        <a:t>実施主体</a:t>
                      </a:r>
                    </a:p>
                  </a:txBody>
                  <a:tcPr/>
                </a:tc>
                <a:tc>
                  <a:txBody>
                    <a:bodyPr/>
                    <a:lstStyle/>
                    <a:p>
                      <a:pPr algn="ctr"/>
                      <a:r>
                        <a:rPr kumimoji="1" lang="ja-JP" altLang="en-US" sz="1400" dirty="0"/>
                        <a:t>役　　　　　割</a:t>
                      </a:r>
                    </a:p>
                  </a:txBody>
                  <a:tcPr/>
                </a:tc>
                <a:extLst>
                  <a:ext uri="{0D108BD9-81ED-4DB2-BD59-A6C34878D82A}">
                    <a16:rowId xmlns:a16="http://schemas.microsoft.com/office/drawing/2014/main" val="1269895447"/>
                  </a:ext>
                </a:extLst>
              </a:tr>
              <a:tr h="3092194">
                <a:tc>
                  <a:txBody>
                    <a:bodyPr/>
                    <a:lstStyle/>
                    <a:p>
                      <a:pPr algn="ctr"/>
                      <a:r>
                        <a:rPr kumimoji="1" lang="ja-JP" altLang="en-US" sz="1400" dirty="0"/>
                        <a:t>県調整</a:t>
                      </a:r>
                      <a:r>
                        <a:rPr kumimoji="1" lang="ja-JP" altLang="en-US" sz="1400" dirty="0" smtClean="0"/>
                        <a:t>本部</a:t>
                      </a:r>
                      <a:endParaRPr kumimoji="1" lang="en-US" altLang="ja-JP" sz="1400" dirty="0" smtClean="0"/>
                    </a:p>
                  </a:txBody>
                  <a:tcPr/>
                </a:tc>
                <a:tc>
                  <a:txBody>
                    <a:bodyPr/>
                    <a:lstStyle/>
                    <a:p>
                      <a:r>
                        <a:rPr kumimoji="1" lang="ja-JP" altLang="en-US" sz="1400" dirty="0"/>
                        <a:t>○</a:t>
                      </a:r>
                      <a:r>
                        <a:rPr kumimoji="1" lang="ja-JP" altLang="en-US" sz="1400" dirty="0" smtClean="0"/>
                        <a:t>コロナ重症者</a:t>
                      </a:r>
                      <a:r>
                        <a:rPr kumimoji="1" lang="ja-JP" altLang="en-US" sz="1400" dirty="0"/>
                        <a:t>への対応</a:t>
                      </a:r>
                      <a:endParaRPr kumimoji="1" lang="en-US" altLang="ja-JP" sz="1400" dirty="0"/>
                    </a:p>
                    <a:p>
                      <a:r>
                        <a:rPr kumimoji="1" lang="ja-JP" altLang="en-US" sz="1400" dirty="0"/>
                        <a:t>　・コロナ重症輪番病院　（熊大病院、熊本医療センター、熊本赤十字病院、済生会熊本病院）</a:t>
                      </a:r>
                    </a:p>
                    <a:p>
                      <a:r>
                        <a:rPr kumimoji="1" lang="ja-JP" altLang="en-US" sz="1400" dirty="0"/>
                        <a:t>　  </a:t>
                      </a:r>
                      <a:r>
                        <a:rPr kumimoji="1" lang="ja-JP" altLang="en-US" sz="1400" dirty="0" err="1"/>
                        <a:t>への</a:t>
                      </a:r>
                      <a:r>
                        <a:rPr kumimoji="1" lang="ja-JP" altLang="en-US" sz="1400" dirty="0" smtClean="0"/>
                        <a:t>上りに係る入院</a:t>
                      </a:r>
                      <a:r>
                        <a:rPr kumimoji="1" lang="ja-JP" altLang="en-US" sz="1400" dirty="0"/>
                        <a:t>調整を実施   </a:t>
                      </a:r>
                      <a:r>
                        <a:rPr kumimoji="1" lang="en-US" altLang="ja-JP" sz="1200" dirty="0"/>
                        <a:t>※</a:t>
                      </a:r>
                      <a:r>
                        <a:rPr kumimoji="1" lang="ja-JP" altLang="en-US" sz="1200" dirty="0"/>
                        <a:t>原則、中等症等を受け入れる医療機関からの依頼に限る</a:t>
                      </a:r>
                      <a:endParaRPr kumimoji="1" lang="en-US" altLang="ja-JP" sz="1200" dirty="0"/>
                    </a:p>
                    <a:p>
                      <a:r>
                        <a:rPr kumimoji="1" lang="ja-JP" altLang="en-US" sz="1400" dirty="0"/>
                        <a:t>　　</a:t>
                      </a:r>
                      <a:endParaRPr kumimoji="1" lang="en-US" altLang="ja-JP" sz="1400" dirty="0"/>
                    </a:p>
                    <a:p>
                      <a:r>
                        <a:rPr kumimoji="1" lang="en-US" altLang="ja-JP" sz="1400" dirty="0"/>
                        <a:t>    </a:t>
                      </a:r>
                      <a:r>
                        <a:rPr kumimoji="1" lang="ja-JP" altLang="en-US" sz="1400" dirty="0" smtClean="0"/>
                        <a:t>（対象者）コロナ</a:t>
                      </a:r>
                      <a:r>
                        <a:rPr kumimoji="1" lang="ja-JP" altLang="en-US" sz="1400" dirty="0"/>
                        <a:t>による症状悪化に伴い、圏域内の医療機関での対応が困難で、かつ</a:t>
                      </a:r>
                      <a:r>
                        <a:rPr kumimoji="1" lang="en-US" altLang="ja-JP" sz="1400" dirty="0"/>
                        <a:t>ICU</a:t>
                      </a:r>
                      <a:r>
                        <a:rPr kumimoji="1" lang="ja-JP" altLang="en-US" sz="1400" dirty="0"/>
                        <a:t>等</a:t>
                      </a:r>
                      <a:endParaRPr kumimoji="1" lang="en-US" altLang="ja-JP" sz="1400" dirty="0"/>
                    </a:p>
                    <a:p>
                      <a:r>
                        <a:rPr kumimoji="1" lang="ja-JP" altLang="en-US" sz="1400" dirty="0"/>
                        <a:t>　　　　　　 　での管理が必要となる者</a:t>
                      </a:r>
                      <a:endParaRPr kumimoji="1" lang="en-US" altLang="ja-JP" sz="1400" dirty="0"/>
                    </a:p>
                    <a:p>
                      <a:endParaRPr kumimoji="1" lang="en-US" altLang="ja-JP" sz="1400" dirty="0"/>
                    </a:p>
                    <a:p>
                      <a:r>
                        <a:rPr kumimoji="1" lang="ja-JP" altLang="en-US" sz="1400" dirty="0"/>
                        <a:t>○特別な配慮が必要な患者への対応</a:t>
                      </a:r>
                      <a:endParaRPr kumimoji="1" lang="en-US" altLang="ja-JP" sz="1400" dirty="0"/>
                    </a:p>
                    <a:p>
                      <a:r>
                        <a:rPr kumimoji="1" lang="ja-JP" altLang="en-US" sz="1400" dirty="0"/>
                        <a:t>　  小児、</a:t>
                      </a:r>
                      <a:r>
                        <a:rPr kumimoji="1" lang="ja-JP" altLang="en-US" sz="1400" dirty="0" smtClean="0"/>
                        <a:t>妊婦       ：</a:t>
                      </a:r>
                      <a:r>
                        <a:rPr kumimoji="1" lang="ja-JP" altLang="en-US" sz="1400" dirty="0"/>
                        <a:t>専門家による相談体制を維持し、入院調整を支援</a:t>
                      </a:r>
                      <a:endParaRPr kumimoji="1" lang="en-US" altLang="ja-JP" sz="1400" dirty="0"/>
                    </a:p>
                    <a:p>
                      <a:r>
                        <a:rPr kumimoji="1" lang="ja-JP" altLang="en-US" sz="1400" dirty="0" smtClean="0"/>
                        <a:t>　</a:t>
                      </a:r>
                      <a:r>
                        <a:rPr kumimoji="1" lang="ja-JP" altLang="en-US" sz="1400" baseline="0" dirty="0" smtClean="0"/>
                        <a:t>  </a:t>
                      </a:r>
                      <a:r>
                        <a:rPr kumimoji="1" lang="ja-JP" altLang="en-US" sz="1400" dirty="0" smtClean="0"/>
                        <a:t>精神障害者等 ：受入医療機関（精神科）への入院調整を支援（無症状者、軽症に限る）</a:t>
                      </a:r>
                    </a:p>
                    <a:p>
                      <a:endParaRPr kumimoji="1" lang="en-US" altLang="ja-JP" sz="1400" u="none" dirty="0">
                        <a:solidFill>
                          <a:schemeClr val="tx1"/>
                        </a:solidFill>
                      </a:endParaRPr>
                    </a:p>
                    <a:p>
                      <a:r>
                        <a:rPr kumimoji="1" lang="ja-JP" altLang="en-US" sz="1400" u="none" dirty="0">
                          <a:solidFill>
                            <a:schemeClr val="tx1"/>
                          </a:solidFill>
                        </a:rPr>
                        <a:t>　</a:t>
                      </a:r>
                      <a:r>
                        <a:rPr kumimoji="1" lang="en-US" altLang="ja-JP" sz="1400" u="none" dirty="0" smtClean="0">
                          <a:solidFill>
                            <a:schemeClr val="tx1"/>
                          </a:solidFill>
                        </a:rPr>
                        <a:t>※</a:t>
                      </a:r>
                      <a:r>
                        <a:rPr kumimoji="1" lang="ja-JP" altLang="en-US" sz="1400" u="none" dirty="0" smtClean="0">
                          <a:solidFill>
                            <a:schemeClr val="tx1"/>
                          </a:solidFill>
                        </a:rPr>
                        <a:t>保健所による支援を受けても、なお医療</a:t>
                      </a:r>
                      <a:r>
                        <a:rPr kumimoji="1" lang="ja-JP" altLang="en-US" sz="1400" u="none" dirty="0">
                          <a:solidFill>
                            <a:schemeClr val="tx1"/>
                          </a:solidFill>
                        </a:rPr>
                        <a:t>機関間による入院調整が困難な事例に</a:t>
                      </a:r>
                      <a:r>
                        <a:rPr kumimoji="1" lang="ja-JP" altLang="en-US" sz="1400" u="none" dirty="0" smtClean="0">
                          <a:solidFill>
                            <a:schemeClr val="tx1"/>
                          </a:solidFill>
                        </a:rPr>
                        <a:t>限る</a:t>
                      </a:r>
                      <a:endParaRPr kumimoji="1" lang="en-US" altLang="ja-JP" sz="1400" u="none" dirty="0">
                        <a:solidFill>
                          <a:schemeClr val="tx1"/>
                        </a:solidFill>
                      </a:endParaRPr>
                    </a:p>
                    <a:p>
                      <a:r>
                        <a:rPr kumimoji="1" lang="ja-JP" altLang="en-US" sz="1400" u="none" dirty="0">
                          <a:solidFill>
                            <a:schemeClr val="tx1"/>
                          </a:solidFill>
                        </a:rPr>
                        <a:t>　</a:t>
                      </a:r>
                      <a:r>
                        <a:rPr kumimoji="1" lang="en-US" altLang="ja-JP" sz="1400" u="none" dirty="0">
                          <a:solidFill>
                            <a:schemeClr val="tx1"/>
                          </a:solidFill>
                        </a:rPr>
                        <a:t>※</a:t>
                      </a:r>
                      <a:r>
                        <a:rPr kumimoji="1" lang="ja-JP" altLang="en-US" sz="1400" u="none" dirty="0">
                          <a:solidFill>
                            <a:schemeClr val="tx1"/>
                          </a:solidFill>
                        </a:rPr>
                        <a:t>患者情報の提供が可能なものに限る（要患者同意）</a:t>
                      </a:r>
                      <a:endParaRPr kumimoji="1" lang="en-US" altLang="ja-JP" sz="1400" u="none" dirty="0">
                        <a:solidFill>
                          <a:schemeClr val="tx1"/>
                        </a:solidFill>
                      </a:endParaRPr>
                    </a:p>
                    <a:p>
                      <a:r>
                        <a:rPr kumimoji="1" lang="ja-JP" altLang="en-US" sz="1400" u="none" dirty="0">
                          <a:solidFill>
                            <a:schemeClr val="tx1"/>
                          </a:solidFill>
                        </a:rPr>
                        <a:t>　</a:t>
                      </a:r>
                      <a:r>
                        <a:rPr kumimoji="1" lang="en-US" altLang="ja-JP" sz="1400" u="none" dirty="0">
                          <a:solidFill>
                            <a:schemeClr val="tx1"/>
                          </a:solidFill>
                        </a:rPr>
                        <a:t>※</a:t>
                      </a:r>
                      <a:r>
                        <a:rPr kumimoji="1" lang="ja-JP" altLang="en-US" sz="1400" u="none" dirty="0">
                          <a:solidFill>
                            <a:schemeClr val="tx1"/>
                          </a:solidFill>
                        </a:rPr>
                        <a:t>入院調整に伴う患者搬送は</a:t>
                      </a:r>
                      <a:r>
                        <a:rPr kumimoji="1" lang="ja-JP" altLang="en-US" sz="1400" u="none" dirty="0" smtClean="0">
                          <a:solidFill>
                            <a:schemeClr val="tx1"/>
                          </a:solidFill>
                        </a:rPr>
                        <a:t>、行政</a:t>
                      </a:r>
                      <a:r>
                        <a:rPr kumimoji="1" lang="ja-JP" altLang="en-US" sz="1400" u="none" dirty="0">
                          <a:solidFill>
                            <a:schemeClr val="tx1"/>
                          </a:solidFill>
                        </a:rPr>
                        <a:t>から医療機関間での調整へ移行</a:t>
                      </a:r>
                      <a:endParaRPr kumimoji="1" lang="en-US" altLang="ja-JP" sz="1400" u="none" dirty="0">
                        <a:solidFill>
                          <a:schemeClr val="tx1"/>
                        </a:solidFill>
                      </a:endParaRPr>
                    </a:p>
                    <a:p>
                      <a:endParaRPr kumimoji="1" lang="en-US" altLang="ja-JP" sz="1400" u="none" dirty="0">
                        <a:solidFill>
                          <a:schemeClr val="tx1"/>
                        </a:solidFill>
                      </a:endParaRPr>
                    </a:p>
                  </a:txBody>
                  <a:tcPr/>
                </a:tc>
                <a:extLst>
                  <a:ext uri="{0D108BD9-81ED-4DB2-BD59-A6C34878D82A}">
                    <a16:rowId xmlns:a16="http://schemas.microsoft.com/office/drawing/2014/main" val="1301936982"/>
                  </a:ext>
                </a:extLst>
              </a:tr>
            </a:tbl>
          </a:graphicData>
        </a:graphic>
      </p:graphicFrame>
      <p:sp>
        <p:nvSpPr>
          <p:cNvPr id="10" name="正方形/長方形 9"/>
          <p:cNvSpPr/>
          <p:nvPr/>
        </p:nvSpPr>
        <p:spPr>
          <a:xfrm>
            <a:off x="297179" y="6453336"/>
            <a:ext cx="9313747" cy="252028"/>
          </a:xfrm>
          <a:prstGeom prst="rect">
            <a:avLst/>
          </a:prstGeom>
          <a:ln>
            <a:noFill/>
            <a:prstDash val="sysDot"/>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1200" dirty="0"/>
              <a:t>※</a:t>
            </a:r>
            <a:r>
              <a:rPr kumimoji="1" lang="ja-JP" altLang="en-US" sz="1200" dirty="0"/>
              <a:t>上記は、</a:t>
            </a:r>
            <a:r>
              <a:rPr lang="ja-JP" altLang="en-US" sz="1200" dirty="0"/>
              <a:t>令和５年（２０２３年）５月８日からの取扱い（最長で令和５年（２０２３年）９月３０日まで）</a:t>
            </a:r>
            <a:endParaRPr kumimoji="1" lang="ja-JP" altLang="en-US" sz="1200" dirty="0"/>
          </a:p>
        </p:txBody>
      </p:sp>
      <p:sp>
        <p:nvSpPr>
          <p:cNvPr id="2" name="正方形/長方形 1"/>
          <p:cNvSpPr/>
          <p:nvPr/>
        </p:nvSpPr>
        <p:spPr>
          <a:xfrm>
            <a:off x="8409384" y="253060"/>
            <a:ext cx="1170440" cy="47564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b="1" dirty="0" smtClean="0"/>
              <a:t>別　紙</a:t>
            </a:r>
            <a:endParaRPr kumimoji="1" lang="ja-JP" altLang="en-US" b="1" dirty="0"/>
          </a:p>
        </p:txBody>
      </p:sp>
      <p:sp>
        <p:nvSpPr>
          <p:cNvPr id="5" name="テキスト ボックス 4"/>
          <p:cNvSpPr txBox="1"/>
          <p:nvPr/>
        </p:nvSpPr>
        <p:spPr>
          <a:xfrm>
            <a:off x="423408" y="3465004"/>
            <a:ext cx="1296144" cy="492443"/>
          </a:xfrm>
          <a:prstGeom prst="rect">
            <a:avLst/>
          </a:prstGeom>
          <a:noFill/>
          <a:ln>
            <a:solidFill>
              <a:schemeClr val="tx1"/>
            </a:solidFill>
          </a:ln>
        </p:spPr>
        <p:txBody>
          <a:bodyPr wrap="square" rtlCol="0">
            <a:spAutoFit/>
          </a:bodyPr>
          <a:lstStyle/>
          <a:p>
            <a:r>
              <a:rPr lang="ja-JP" altLang="en-US" sz="1200" b="1" u="sng" dirty="0" smtClean="0"/>
              <a:t>連絡先</a:t>
            </a:r>
            <a:endParaRPr lang="en-US" altLang="ja-JP" sz="1200" b="1" u="sng" dirty="0" smtClean="0"/>
          </a:p>
          <a:p>
            <a:r>
              <a:rPr kumimoji="1" lang="en-US" altLang="ja-JP" sz="1400" b="1" u="sng" dirty="0" smtClean="0"/>
              <a:t>090-1793-4348</a:t>
            </a:r>
            <a:endParaRPr kumimoji="1" lang="ja-JP" altLang="en-US" sz="1400" b="1" dirty="0"/>
          </a:p>
        </p:txBody>
      </p:sp>
    </p:spTree>
    <p:extLst>
      <p:ext uri="{BB962C8B-B14F-4D97-AF65-F5344CB8AC3E}">
        <p14:creationId xmlns:p14="http://schemas.microsoft.com/office/powerpoint/2010/main" val="141532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右矢印 4"/>
          <p:cNvSpPr/>
          <p:nvPr/>
        </p:nvSpPr>
        <p:spPr>
          <a:xfrm>
            <a:off x="2404525" y="3880360"/>
            <a:ext cx="5286148" cy="57455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AutoShape 2" descr="「イラスト　無料　建物」の画像検索結果"/>
          <p:cNvSpPr>
            <a:spLocks noChangeAspect="1" noChangeArrowheads="1"/>
          </p:cNvSpPr>
          <p:nvPr/>
        </p:nvSpPr>
        <p:spPr bwMode="auto">
          <a:xfrm>
            <a:off x="27065" y="372808"/>
            <a:ext cx="1230511" cy="123051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74295" tIns="37148" rIns="74295" bIns="37148" numCol="1" anchor="t" anchorCtr="0" compatLnSpc="1">
            <a:prstTxWarp prst="textNoShape">
              <a:avLst/>
            </a:prstTxWarp>
          </a:bodyPr>
          <a:lstStyle/>
          <a:p>
            <a:endParaRPr lang="ja-JP" altLang="en-US" sz="1381"/>
          </a:p>
        </p:txBody>
      </p:sp>
      <p:grpSp>
        <p:nvGrpSpPr>
          <p:cNvPr id="3" name="グループ化 2"/>
          <p:cNvGrpSpPr/>
          <p:nvPr/>
        </p:nvGrpSpPr>
        <p:grpSpPr>
          <a:xfrm>
            <a:off x="248204" y="859417"/>
            <a:ext cx="9381258" cy="4553873"/>
            <a:chOff x="252488" y="1695399"/>
            <a:chExt cx="9381258" cy="4553873"/>
          </a:xfrm>
        </p:grpSpPr>
        <p:sp>
          <p:nvSpPr>
            <p:cNvPr id="30" name="角丸四角形 29"/>
            <p:cNvSpPr/>
            <p:nvPr/>
          </p:nvSpPr>
          <p:spPr>
            <a:xfrm>
              <a:off x="252488" y="2415472"/>
              <a:ext cx="2024679" cy="3721427"/>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81"/>
            </a:p>
          </p:txBody>
        </p:sp>
        <p:pic>
          <p:nvPicPr>
            <p:cNvPr id="11" name="図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2502" y="2802141"/>
              <a:ext cx="981588" cy="871128"/>
            </a:xfrm>
            <a:prstGeom prst="rect">
              <a:avLst/>
            </a:prstGeom>
          </p:spPr>
        </p:pic>
        <p:pic>
          <p:nvPicPr>
            <p:cNvPr id="22" name="図 2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7881" y="4702904"/>
              <a:ext cx="646478" cy="765062"/>
            </a:xfrm>
            <a:prstGeom prst="rect">
              <a:avLst/>
            </a:prstGeom>
          </p:spPr>
        </p:pic>
        <p:pic>
          <p:nvPicPr>
            <p:cNvPr id="23" name="図 2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5084" y="4025188"/>
              <a:ext cx="646478" cy="765062"/>
            </a:xfrm>
            <a:prstGeom prst="rect">
              <a:avLst/>
            </a:prstGeom>
          </p:spPr>
        </p:pic>
        <p:pic>
          <p:nvPicPr>
            <p:cNvPr id="24" name="図 2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7718" y="4620539"/>
              <a:ext cx="646478" cy="765062"/>
            </a:xfrm>
            <a:prstGeom prst="rect">
              <a:avLst/>
            </a:prstGeom>
          </p:spPr>
        </p:pic>
        <p:sp>
          <p:nvSpPr>
            <p:cNvPr id="31" name="下矢印 30"/>
            <p:cNvSpPr/>
            <p:nvPr/>
          </p:nvSpPr>
          <p:spPr>
            <a:xfrm rot="5400000">
              <a:off x="5502255" y="3972401"/>
              <a:ext cx="672295" cy="497361"/>
            </a:xfrm>
            <a:prstGeom prst="downArrow">
              <a:avLst/>
            </a:prstGeom>
            <a:solidFill>
              <a:srgbClr val="FF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81"/>
            </a:p>
          </p:txBody>
        </p:sp>
        <p:sp>
          <p:nvSpPr>
            <p:cNvPr id="32" name="下矢印 31"/>
            <p:cNvSpPr/>
            <p:nvPr/>
          </p:nvSpPr>
          <p:spPr>
            <a:xfrm rot="16200000">
              <a:off x="3086801" y="2275064"/>
              <a:ext cx="607859" cy="212012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81"/>
            </a:p>
          </p:txBody>
        </p:sp>
        <p:sp>
          <p:nvSpPr>
            <p:cNvPr id="34" name="正方形/長方形 33"/>
            <p:cNvSpPr/>
            <p:nvPr/>
          </p:nvSpPr>
          <p:spPr>
            <a:xfrm>
              <a:off x="261039" y="5825764"/>
              <a:ext cx="2031949" cy="423508"/>
            </a:xfrm>
            <a:prstGeom prst="rect">
              <a:avLst/>
            </a:prstGeom>
            <a:ln w="285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81" dirty="0"/>
                <a:t>受入医療機関</a:t>
              </a:r>
              <a:endParaRPr lang="en-US" altLang="ja-JP" sz="1381" dirty="0"/>
            </a:p>
          </p:txBody>
        </p:sp>
        <p:sp>
          <p:nvSpPr>
            <p:cNvPr id="56" name="右矢印 55"/>
            <p:cNvSpPr/>
            <p:nvPr/>
          </p:nvSpPr>
          <p:spPr>
            <a:xfrm>
              <a:off x="3509102" y="5403579"/>
              <a:ext cx="4177640" cy="5262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上り搬送</a:t>
              </a:r>
            </a:p>
          </p:txBody>
        </p:sp>
        <p:sp>
          <p:nvSpPr>
            <p:cNvPr id="41" name="角丸四角形 40"/>
            <p:cNvSpPr/>
            <p:nvPr/>
          </p:nvSpPr>
          <p:spPr>
            <a:xfrm>
              <a:off x="7802900" y="2356063"/>
              <a:ext cx="1818728" cy="3780836"/>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81"/>
            </a:p>
          </p:txBody>
        </p:sp>
        <p:pic>
          <p:nvPicPr>
            <p:cNvPr id="42" name="図 4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914775" y="2400415"/>
              <a:ext cx="1718971" cy="1322401"/>
            </a:xfrm>
            <a:prstGeom prst="rect">
              <a:avLst/>
            </a:prstGeom>
          </p:spPr>
        </p:pic>
        <p:sp>
          <p:nvSpPr>
            <p:cNvPr id="50" name="正方形/長方形 49"/>
            <p:cNvSpPr/>
            <p:nvPr/>
          </p:nvSpPr>
          <p:spPr>
            <a:xfrm>
              <a:off x="4564225" y="3075911"/>
              <a:ext cx="1018331" cy="1660629"/>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81" b="1" dirty="0"/>
                <a:t>調整本部</a:t>
              </a:r>
            </a:p>
          </p:txBody>
        </p:sp>
        <p:sp>
          <p:nvSpPr>
            <p:cNvPr id="45" name="楕円 44"/>
            <p:cNvSpPr/>
            <p:nvPr/>
          </p:nvSpPr>
          <p:spPr>
            <a:xfrm>
              <a:off x="3888759" y="1695399"/>
              <a:ext cx="2126691" cy="1106741"/>
            </a:xfrm>
            <a:prstGeom prst="ellipse">
              <a:avLst/>
            </a:prstGeom>
            <a:solidFill>
              <a:srgbClr val="FF0000">
                <a:alpha val="60000"/>
              </a:srgbClr>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endParaRPr lang="ja-JP" altLang="en-US" sz="1950" b="1" dirty="0">
                <a:solidFill>
                  <a:schemeClr val="tx1"/>
                </a:solidFill>
              </a:endParaRPr>
            </a:p>
          </p:txBody>
        </p:sp>
        <p:cxnSp>
          <p:nvCxnSpPr>
            <p:cNvPr id="7" name="直線矢印コネクタ 6"/>
            <p:cNvCxnSpPr/>
            <p:nvPr/>
          </p:nvCxnSpPr>
          <p:spPr>
            <a:xfrm flipV="1">
              <a:off x="4993288" y="2745200"/>
              <a:ext cx="0" cy="367654"/>
            </a:xfrm>
            <a:prstGeom prst="straightConnector1">
              <a:avLst/>
            </a:prstGeom>
            <a:ln w="5715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8" name="爆発 1 7"/>
            <p:cNvSpPr/>
            <p:nvPr/>
          </p:nvSpPr>
          <p:spPr>
            <a:xfrm>
              <a:off x="666383" y="2373657"/>
              <a:ext cx="718738" cy="568752"/>
            </a:xfrm>
            <a:prstGeom prst="irregularSeal1">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81"/>
            </a:p>
          </p:txBody>
        </p:sp>
        <p:sp>
          <p:nvSpPr>
            <p:cNvPr id="46" name="正方形/長方形 45"/>
            <p:cNvSpPr/>
            <p:nvPr/>
          </p:nvSpPr>
          <p:spPr>
            <a:xfrm>
              <a:off x="1421494" y="2442696"/>
              <a:ext cx="1751077" cy="3756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381" b="1" dirty="0">
                  <a:solidFill>
                    <a:srgbClr val="FF0000"/>
                  </a:solidFill>
                </a:rPr>
                <a:t>コロナ症状の重症化</a:t>
              </a:r>
              <a:endParaRPr lang="en-US" altLang="ja-JP" sz="1381" b="1" dirty="0">
                <a:solidFill>
                  <a:srgbClr val="FF0000"/>
                </a:solidFill>
              </a:endParaRPr>
            </a:p>
          </p:txBody>
        </p:sp>
        <p:pic>
          <p:nvPicPr>
            <p:cNvPr id="15" name="図 14"/>
            <p:cNvPicPr>
              <a:picLocks noChangeAspect="1"/>
            </p:cNvPicPr>
            <p:nvPr/>
          </p:nvPicPr>
          <p:blipFill>
            <a:blip r:embed="rId5"/>
            <a:stretch>
              <a:fillRect/>
            </a:stretch>
          </p:blipFill>
          <p:spPr>
            <a:xfrm>
              <a:off x="2322348" y="5096494"/>
              <a:ext cx="1424365" cy="1040405"/>
            </a:xfrm>
            <a:prstGeom prst="rect">
              <a:avLst/>
            </a:prstGeom>
          </p:spPr>
        </p:pic>
        <p:sp>
          <p:nvSpPr>
            <p:cNvPr id="71" name="正方形/長方形 70"/>
            <p:cNvSpPr/>
            <p:nvPr/>
          </p:nvSpPr>
          <p:spPr>
            <a:xfrm>
              <a:off x="7786906" y="5737140"/>
              <a:ext cx="1834722" cy="484136"/>
            </a:xfrm>
            <a:prstGeom prst="rect">
              <a:avLst/>
            </a:prstGeom>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81" dirty="0"/>
                <a:t>重症輪番病院</a:t>
              </a:r>
              <a:endParaRPr lang="en-US" altLang="ja-JP" sz="1381" dirty="0"/>
            </a:p>
          </p:txBody>
        </p:sp>
        <p:sp>
          <p:nvSpPr>
            <p:cNvPr id="76" name="正方形/長方形 75"/>
            <p:cNvSpPr/>
            <p:nvPr/>
          </p:nvSpPr>
          <p:spPr>
            <a:xfrm>
              <a:off x="6137996" y="3962767"/>
              <a:ext cx="1626993" cy="556942"/>
            </a:xfrm>
            <a:prstGeom prst="rect">
              <a:avLst/>
            </a:prstGeom>
            <a:solidFill>
              <a:srgbClr val="FF9999"/>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056" dirty="0">
                  <a:solidFill>
                    <a:prstClr val="black"/>
                  </a:solidFill>
                  <a:latin typeface="游ゴシック Light" panose="020F0302020204030204"/>
                </a:rPr>
                <a:t>・受入れ可否の連絡</a:t>
              </a:r>
              <a:endParaRPr lang="ja-JP" altLang="en-US" sz="1056" dirty="0">
                <a:solidFill>
                  <a:prstClr val="white"/>
                </a:solidFill>
              </a:endParaRPr>
            </a:p>
          </p:txBody>
        </p:sp>
        <p:sp>
          <p:nvSpPr>
            <p:cNvPr id="37" name="テキスト ボックス 36"/>
            <p:cNvSpPr txBox="1"/>
            <p:nvPr/>
          </p:nvSpPr>
          <p:spPr>
            <a:xfrm>
              <a:off x="7988583" y="3767859"/>
              <a:ext cx="1431368" cy="1061829"/>
            </a:xfrm>
            <a:prstGeom prst="rect">
              <a:avLst/>
            </a:prstGeom>
            <a:noFill/>
          </p:spPr>
          <p:txBody>
            <a:bodyPr wrap="square" rtlCol="0">
              <a:spAutoFit/>
            </a:bodyPr>
            <a:lstStyle/>
            <a:p>
              <a:pPr>
                <a:lnSpc>
                  <a:spcPct val="150000"/>
                </a:lnSpc>
              </a:pPr>
              <a:r>
                <a:rPr lang="ja-JP" altLang="en-US" sz="1050" dirty="0">
                  <a:latin typeface="ＭＳ ゴシック" panose="020B0609070205080204" pitchFamily="49" charset="-128"/>
                  <a:ea typeface="ＭＳ ゴシック" panose="020B0609070205080204" pitchFamily="49" charset="-128"/>
                </a:rPr>
                <a:t>熊本大学病院</a:t>
              </a:r>
              <a:endParaRPr lang="en-US" altLang="ja-JP" sz="1050" dirty="0">
                <a:latin typeface="ＭＳ ゴシック" panose="020B0609070205080204" pitchFamily="49" charset="-128"/>
                <a:ea typeface="ＭＳ ゴシック" panose="020B0609070205080204" pitchFamily="49" charset="-128"/>
              </a:endParaRPr>
            </a:p>
            <a:p>
              <a:pPr>
                <a:lnSpc>
                  <a:spcPct val="150000"/>
                </a:lnSpc>
              </a:pPr>
              <a:r>
                <a:rPr lang="ja-JP" altLang="en-US" sz="1050" dirty="0">
                  <a:latin typeface="ＭＳ ゴシック" panose="020B0609070205080204" pitchFamily="49" charset="-128"/>
                  <a:ea typeface="ＭＳ ゴシック" panose="020B0609070205080204" pitchFamily="49" charset="-128"/>
                </a:rPr>
                <a:t>熊本医療センター</a:t>
              </a:r>
              <a:endParaRPr lang="en-US" altLang="ja-JP" sz="1050" dirty="0">
                <a:latin typeface="ＭＳ ゴシック" panose="020B0609070205080204" pitchFamily="49" charset="-128"/>
                <a:ea typeface="ＭＳ ゴシック" panose="020B0609070205080204" pitchFamily="49" charset="-128"/>
              </a:endParaRPr>
            </a:p>
            <a:p>
              <a:pPr>
                <a:lnSpc>
                  <a:spcPct val="150000"/>
                </a:lnSpc>
              </a:pPr>
              <a:r>
                <a:rPr lang="ja-JP" altLang="en-US" sz="1050" dirty="0">
                  <a:latin typeface="ＭＳ ゴシック" panose="020B0609070205080204" pitchFamily="49" charset="-128"/>
                  <a:ea typeface="ＭＳ ゴシック" panose="020B0609070205080204" pitchFamily="49" charset="-128"/>
                </a:rPr>
                <a:t>熊本赤十字病院</a:t>
              </a:r>
              <a:endParaRPr lang="en-US" altLang="ja-JP" sz="1050" dirty="0">
                <a:latin typeface="ＭＳ ゴシック" panose="020B0609070205080204" pitchFamily="49" charset="-128"/>
                <a:ea typeface="ＭＳ ゴシック" panose="020B0609070205080204" pitchFamily="49" charset="-128"/>
              </a:endParaRPr>
            </a:p>
            <a:p>
              <a:pPr>
                <a:lnSpc>
                  <a:spcPct val="150000"/>
                </a:lnSpc>
              </a:pPr>
              <a:r>
                <a:rPr lang="ja-JP" altLang="en-US" sz="1050" dirty="0">
                  <a:latin typeface="ＭＳ ゴシック" panose="020B0609070205080204" pitchFamily="49" charset="-128"/>
                  <a:ea typeface="ＭＳ ゴシック" panose="020B0609070205080204" pitchFamily="49" charset="-128"/>
                </a:rPr>
                <a:t>済生会熊本病院</a:t>
              </a:r>
              <a:endParaRPr lang="en-US" altLang="ja-JP" sz="1050" dirty="0">
                <a:latin typeface="ＭＳ ゴシック" panose="020B0609070205080204" pitchFamily="49" charset="-128"/>
                <a:ea typeface="ＭＳ ゴシック" panose="020B0609070205080204" pitchFamily="49" charset="-128"/>
              </a:endParaRPr>
            </a:p>
          </p:txBody>
        </p:sp>
        <p:pic>
          <p:nvPicPr>
            <p:cNvPr id="81" name="図 8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331082" y="2841757"/>
              <a:ext cx="943650" cy="871128"/>
            </a:xfrm>
            <a:prstGeom prst="rect">
              <a:avLst/>
            </a:prstGeom>
          </p:spPr>
        </p:pic>
        <p:sp>
          <p:nvSpPr>
            <p:cNvPr id="40" name="テキスト ボックス 39"/>
            <p:cNvSpPr txBox="1"/>
            <p:nvPr/>
          </p:nvSpPr>
          <p:spPr>
            <a:xfrm>
              <a:off x="2810810" y="3188176"/>
              <a:ext cx="1313475" cy="304827"/>
            </a:xfrm>
            <a:prstGeom prst="rect">
              <a:avLst/>
            </a:prstGeom>
            <a:noFill/>
          </p:spPr>
          <p:txBody>
            <a:bodyPr wrap="square" rtlCol="0">
              <a:spAutoFit/>
            </a:bodyPr>
            <a:lstStyle/>
            <a:p>
              <a:r>
                <a:rPr lang="ja-JP" altLang="en-US" sz="1381" dirty="0">
                  <a:ln w="0"/>
                  <a:solidFill>
                    <a:schemeClr val="bg1"/>
                  </a:solidFill>
                </a:rPr>
                <a:t>上り搬送依頼</a:t>
              </a:r>
            </a:p>
          </p:txBody>
        </p:sp>
        <p:sp>
          <p:nvSpPr>
            <p:cNvPr id="43" name="テキスト ボックス 42"/>
            <p:cNvSpPr txBox="1"/>
            <p:nvPr/>
          </p:nvSpPr>
          <p:spPr>
            <a:xfrm>
              <a:off x="3913168" y="1756790"/>
              <a:ext cx="2126691" cy="742254"/>
            </a:xfrm>
            <a:prstGeom prst="rect">
              <a:avLst/>
            </a:prstGeom>
            <a:noFill/>
          </p:spPr>
          <p:txBody>
            <a:bodyPr wrap="square" rtlCol="0">
              <a:spAutoFit/>
            </a:bodyPr>
            <a:lstStyle/>
            <a:p>
              <a:pPr algn="ctr"/>
              <a:r>
                <a:rPr lang="ja-JP" altLang="en-US" sz="1056" b="1" dirty="0">
                  <a:solidFill>
                    <a:schemeClr val="bg1"/>
                  </a:solidFill>
                  <a:latin typeface="ＭＳ ゴシック" panose="020B0609070205080204" pitchFamily="49" charset="-128"/>
                  <a:ea typeface="ＭＳ ゴシック" panose="020B0609070205080204" pitchFamily="49" charset="-128"/>
                </a:rPr>
                <a:t>病院選定</a:t>
              </a:r>
              <a:endParaRPr lang="en-US" altLang="ja-JP" sz="1056" b="1" dirty="0">
                <a:solidFill>
                  <a:schemeClr val="bg1"/>
                </a:solidFill>
                <a:latin typeface="ＭＳ ゴシック" panose="020B0609070205080204" pitchFamily="49" charset="-128"/>
                <a:ea typeface="ＭＳ ゴシック" panose="020B0609070205080204" pitchFamily="49" charset="-128"/>
              </a:endParaRPr>
            </a:p>
            <a:p>
              <a:pPr algn="ctr"/>
              <a:r>
                <a:rPr lang="ja-JP" altLang="en-US" sz="1056" b="1" dirty="0">
                  <a:solidFill>
                    <a:schemeClr val="bg1"/>
                  </a:solidFill>
                  <a:latin typeface="ＭＳ ゴシック" panose="020B0609070205080204" pitchFamily="49" charset="-128"/>
                  <a:ea typeface="ＭＳ ゴシック" panose="020B0609070205080204" pitchFamily="49" charset="-128"/>
                </a:rPr>
                <a:t>コ一ディネーター相談</a:t>
              </a:r>
              <a:endParaRPr lang="en-US" altLang="ja-JP" sz="1056" b="1" dirty="0">
                <a:solidFill>
                  <a:schemeClr val="bg1"/>
                </a:solidFill>
                <a:latin typeface="ＭＳ ゴシック" panose="020B0609070205080204" pitchFamily="49" charset="-128"/>
                <a:ea typeface="ＭＳ ゴシック" panose="020B0609070205080204" pitchFamily="49" charset="-128"/>
              </a:endParaRPr>
            </a:p>
            <a:p>
              <a:pPr algn="ctr"/>
              <a:r>
                <a:rPr lang="ja-JP" altLang="en-US" sz="1056" b="1" dirty="0">
                  <a:solidFill>
                    <a:schemeClr val="bg1"/>
                  </a:solidFill>
                  <a:latin typeface="ＭＳ ゴシック" panose="020B0609070205080204" pitchFamily="49" charset="-128"/>
                  <a:ea typeface="ＭＳ ゴシック" panose="020B0609070205080204" pitchFamily="49" charset="-128"/>
                </a:rPr>
                <a:t>（重症輪番病院への入院適否</a:t>
              </a:r>
              <a:endParaRPr lang="en-US" altLang="ja-JP" sz="1056" b="1" dirty="0">
                <a:solidFill>
                  <a:schemeClr val="bg1"/>
                </a:solidFill>
                <a:latin typeface="ＭＳ ゴシック" panose="020B0609070205080204" pitchFamily="49" charset="-128"/>
                <a:ea typeface="ＭＳ ゴシック" panose="020B0609070205080204" pitchFamily="49" charset="-128"/>
              </a:endParaRPr>
            </a:p>
            <a:p>
              <a:pPr algn="ctr"/>
              <a:r>
                <a:rPr lang="ja-JP" altLang="en-US" sz="1056" b="1" dirty="0">
                  <a:solidFill>
                    <a:schemeClr val="bg1"/>
                  </a:solidFill>
                  <a:latin typeface="ＭＳ ゴシック" panose="020B0609070205080204" pitchFamily="49" charset="-128"/>
                  <a:ea typeface="ＭＳ ゴシック" panose="020B0609070205080204" pitchFamily="49" charset="-128"/>
                </a:rPr>
                <a:t>の助言）</a:t>
              </a:r>
              <a:endParaRPr lang="en-US" altLang="ja-JP" sz="1056" b="1" dirty="0">
                <a:solidFill>
                  <a:schemeClr val="bg1"/>
                </a:solidFill>
                <a:latin typeface="ＭＳ ゴシック" panose="020B0609070205080204" pitchFamily="49" charset="-128"/>
                <a:ea typeface="ＭＳ ゴシック" panose="020B0609070205080204" pitchFamily="49" charset="-128"/>
              </a:endParaRPr>
            </a:p>
          </p:txBody>
        </p:sp>
        <p:sp>
          <p:nvSpPr>
            <p:cNvPr id="82" name="右矢印 81"/>
            <p:cNvSpPr/>
            <p:nvPr/>
          </p:nvSpPr>
          <p:spPr>
            <a:xfrm>
              <a:off x="5703234" y="3031196"/>
              <a:ext cx="1983508" cy="6916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81" b="1" dirty="0"/>
                <a:t>打診</a:t>
              </a:r>
            </a:p>
          </p:txBody>
        </p:sp>
        <p:sp>
          <p:nvSpPr>
            <p:cNvPr id="83" name="下矢印 82"/>
            <p:cNvSpPr/>
            <p:nvPr/>
          </p:nvSpPr>
          <p:spPr>
            <a:xfrm rot="5400000">
              <a:off x="2080273" y="4066731"/>
              <a:ext cx="784242" cy="349542"/>
            </a:xfrm>
            <a:prstGeom prst="downArrow">
              <a:avLst/>
            </a:prstGeom>
            <a:solidFill>
              <a:srgbClr val="FF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81"/>
            </a:p>
          </p:txBody>
        </p:sp>
        <p:sp>
          <p:nvSpPr>
            <p:cNvPr id="84" name="正方形/長方形 83"/>
            <p:cNvSpPr/>
            <p:nvPr/>
          </p:nvSpPr>
          <p:spPr>
            <a:xfrm>
              <a:off x="2712559" y="3955874"/>
              <a:ext cx="1768973" cy="560846"/>
            </a:xfrm>
            <a:prstGeom prst="rect">
              <a:avLst/>
            </a:prstGeom>
            <a:solidFill>
              <a:srgbClr val="FF9999"/>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50000"/>
                </a:lnSpc>
              </a:pPr>
              <a:r>
                <a:rPr lang="ja-JP" altLang="en-US" sz="1138" dirty="0">
                  <a:solidFill>
                    <a:prstClr val="black"/>
                  </a:solidFill>
                  <a:latin typeface="游ゴシック Light" panose="020F0302020204030204"/>
                </a:rPr>
                <a:t>・受入れ可否の連絡</a:t>
              </a:r>
              <a:endParaRPr lang="en-US" altLang="ja-JP" sz="1138" dirty="0">
                <a:solidFill>
                  <a:prstClr val="black"/>
                </a:solidFill>
                <a:latin typeface="游ゴシック Light" panose="020F0302020204030204"/>
              </a:endParaRPr>
            </a:p>
          </p:txBody>
        </p:sp>
        <p:sp>
          <p:nvSpPr>
            <p:cNvPr id="98" name="テキスト ボックス 97"/>
            <p:cNvSpPr txBox="1"/>
            <p:nvPr/>
          </p:nvSpPr>
          <p:spPr>
            <a:xfrm>
              <a:off x="2367181" y="3200152"/>
              <a:ext cx="390127" cy="342401"/>
            </a:xfrm>
            <a:prstGeom prst="rect">
              <a:avLst/>
            </a:prstGeom>
            <a:noFill/>
          </p:spPr>
          <p:txBody>
            <a:bodyPr wrap="square" rtlCol="0">
              <a:spAutoFit/>
            </a:bodyPr>
            <a:lstStyle/>
            <a:p>
              <a:r>
                <a:rPr lang="ja-JP" altLang="en-US" sz="1625" b="1" dirty="0">
                  <a:solidFill>
                    <a:schemeClr val="bg1"/>
                  </a:solidFill>
                </a:rPr>
                <a:t>①</a:t>
              </a:r>
            </a:p>
          </p:txBody>
        </p:sp>
        <p:sp>
          <p:nvSpPr>
            <p:cNvPr id="99" name="テキスト ボックス 98"/>
            <p:cNvSpPr txBox="1"/>
            <p:nvPr/>
          </p:nvSpPr>
          <p:spPr>
            <a:xfrm>
              <a:off x="5838402" y="3238525"/>
              <a:ext cx="346044" cy="342401"/>
            </a:xfrm>
            <a:prstGeom prst="rect">
              <a:avLst/>
            </a:prstGeom>
            <a:noFill/>
          </p:spPr>
          <p:txBody>
            <a:bodyPr wrap="square" rtlCol="0">
              <a:spAutoFit/>
            </a:bodyPr>
            <a:lstStyle/>
            <a:p>
              <a:r>
                <a:rPr lang="ja-JP" altLang="en-US" sz="1625" b="1" dirty="0">
                  <a:solidFill>
                    <a:schemeClr val="bg1"/>
                  </a:solidFill>
                </a:rPr>
                <a:t>③</a:t>
              </a:r>
            </a:p>
          </p:txBody>
        </p:sp>
        <p:sp>
          <p:nvSpPr>
            <p:cNvPr id="102" name="テキスト ボックス 101"/>
            <p:cNvSpPr txBox="1"/>
            <p:nvPr/>
          </p:nvSpPr>
          <p:spPr>
            <a:xfrm>
              <a:off x="3121503" y="4841046"/>
              <a:ext cx="346044" cy="342401"/>
            </a:xfrm>
            <a:prstGeom prst="rect">
              <a:avLst/>
            </a:prstGeom>
            <a:noFill/>
          </p:spPr>
          <p:txBody>
            <a:bodyPr wrap="square" rtlCol="0">
              <a:spAutoFit/>
            </a:bodyPr>
            <a:lstStyle/>
            <a:p>
              <a:r>
                <a:rPr lang="ja-JP" altLang="en-US" sz="1625" b="1" dirty="0">
                  <a:solidFill>
                    <a:schemeClr val="bg1"/>
                  </a:solidFill>
                </a:rPr>
                <a:t>⑥</a:t>
              </a:r>
            </a:p>
          </p:txBody>
        </p:sp>
        <p:sp>
          <p:nvSpPr>
            <p:cNvPr id="52" name="テキスト ボックス 51"/>
            <p:cNvSpPr txBox="1"/>
            <p:nvPr/>
          </p:nvSpPr>
          <p:spPr>
            <a:xfrm>
              <a:off x="5671273" y="4066856"/>
              <a:ext cx="346044" cy="342401"/>
            </a:xfrm>
            <a:prstGeom prst="rect">
              <a:avLst/>
            </a:prstGeom>
            <a:noFill/>
          </p:spPr>
          <p:txBody>
            <a:bodyPr wrap="square" rtlCol="0">
              <a:spAutoFit/>
            </a:bodyPr>
            <a:lstStyle/>
            <a:p>
              <a:r>
                <a:rPr lang="ja-JP" altLang="en-US" sz="1625" b="1" dirty="0"/>
                <a:t>④</a:t>
              </a:r>
            </a:p>
          </p:txBody>
        </p:sp>
        <p:sp>
          <p:nvSpPr>
            <p:cNvPr id="53" name="テキスト ボックス 52"/>
            <p:cNvSpPr txBox="1"/>
            <p:nvPr/>
          </p:nvSpPr>
          <p:spPr>
            <a:xfrm>
              <a:off x="2291442" y="4082629"/>
              <a:ext cx="346044" cy="342401"/>
            </a:xfrm>
            <a:prstGeom prst="rect">
              <a:avLst/>
            </a:prstGeom>
            <a:noFill/>
          </p:spPr>
          <p:txBody>
            <a:bodyPr wrap="square" rtlCol="0">
              <a:spAutoFit/>
            </a:bodyPr>
            <a:lstStyle/>
            <a:p>
              <a:r>
                <a:rPr lang="ja-JP" altLang="en-US" sz="1625" b="1" dirty="0"/>
                <a:t>⑤</a:t>
              </a:r>
            </a:p>
          </p:txBody>
        </p:sp>
      </p:grpSp>
      <p:sp>
        <p:nvSpPr>
          <p:cNvPr id="57" name="角丸四角形 56"/>
          <p:cNvSpPr/>
          <p:nvPr/>
        </p:nvSpPr>
        <p:spPr>
          <a:xfrm>
            <a:off x="201991" y="184219"/>
            <a:ext cx="9512795" cy="432000"/>
          </a:xfrm>
          <a:prstGeom prst="roundRect">
            <a:avLst>
              <a:gd name="adj" fmla="val 26145"/>
            </a:avLst>
          </a:prstGeom>
          <a:gradFill>
            <a:gsLst>
              <a:gs pos="0">
                <a:srgbClr val="FFC000"/>
              </a:gs>
              <a:gs pos="50000">
                <a:schemeClr val="bg1"/>
              </a:gs>
              <a:gs pos="100000">
                <a:srgbClr val="FFC000"/>
              </a:gs>
            </a:gsLst>
            <a:lin ang="5400000" scaled="0"/>
          </a:gradFill>
          <a:ln w="12700" cmpd="sng">
            <a:solidFill>
              <a:schemeClr val="tx1"/>
            </a:solidFill>
            <a:prstDash val="solid"/>
          </a:ln>
          <a:effectLst/>
        </p:spPr>
        <p:txBody>
          <a:bodyPr wrap="square" lIns="60817" tIns="30408" rIns="60817" bIns="30408"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851434" rtl="0" eaLnBrk="1" fontAlgn="auto" latinLnBrk="0" hangingPunct="1">
              <a:lnSpc>
                <a:spcPts val="1800"/>
              </a:lnSpc>
              <a:spcBef>
                <a:spcPts val="0"/>
              </a:spcBef>
              <a:spcAft>
                <a:spcPts val="0"/>
              </a:spcAft>
              <a:buClrTx/>
              <a:buSzTx/>
              <a:buFontTx/>
              <a:buNone/>
              <a:tabLst/>
              <a:defRPr/>
            </a:pPr>
            <a:r>
              <a:rPr lang="ja-JP" altLang="en-US" sz="1800" b="1" spc="100" dirty="0">
                <a:solidFill>
                  <a:prstClr val="black">
                    <a:lumMod val="95000"/>
                    <a:lumOff val="5000"/>
                  </a:prstClr>
                </a:solidFill>
                <a:latin typeface="HG創英角ｺﾞｼｯｸUB" pitchFamily="49" charset="-128"/>
                <a:ea typeface="HG創英角ｺﾞｼｯｸUB" pitchFamily="49" charset="-128"/>
              </a:rPr>
              <a:t>上り</a:t>
            </a:r>
            <a:r>
              <a:rPr kumimoji="1" lang="ja-JP" altLang="en-US" sz="1800" b="1" i="0" u="none" strike="noStrike" kern="1200" cap="none" spc="100" normalizeH="0" baseline="0" noProof="0" dirty="0">
                <a:ln>
                  <a:noFill/>
                </a:ln>
                <a:solidFill>
                  <a:prstClr val="black">
                    <a:lumMod val="95000"/>
                    <a:lumOff val="5000"/>
                  </a:prstClr>
                </a:solidFill>
                <a:effectLst/>
                <a:uLnTx/>
                <a:uFillTx/>
                <a:latin typeface="HG創英角ｺﾞｼｯｸUB" pitchFamily="49" charset="-128"/>
                <a:ea typeface="HG創英角ｺﾞｼｯｸUB" pitchFamily="49" charset="-128"/>
                <a:cs typeface="+mn-cs"/>
              </a:rPr>
              <a:t>調整</a:t>
            </a:r>
            <a:r>
              <a:rPr lang="ja-JP" altLang="en-US" sz="1800" b="1" spc="100" dirty="0">
                <a:solidFill>
                  <a:prstClr val="black">
                    <a:lumMod val="95000"/>
                    <a:lumOff val="5000"/>
                  </a:prstClr>
                </a:solidFill>
                <a:latin typeface="HG創英角ｺﾞｼｯｸUB" pitchFamily="49" charset="-128"/>
                <a:ea typeface="HG創英角ｺﾞｼｯｸUB" pitchFamily="49" charset="-128"/>
              </a:rPr>
              <a:t>のイメージに</a:t>
            </a:r>
            <a:r>
              <a:rPr kumimoji="1" lang="ja-JP" altLang="en-US" sz="1800" b="1" i="0" u="none" strike="noStrike" kern="1200" cap="none" spc="100" normalizeH="0" baseline="0" noProof="0" dirty="0">
                <a:ln>
                  <a:noFill/>
                </a:ln>
                <a:solidFill>
                  <a:prstClr val="black">
                    <a:lumMod val="95000"/>
                    <a:lumOff val="5000"/>
                  </a:prstClr>
                </a:solidFill>
                <a:effectLst/>
                <a:uLnTx/>
                <a:uFillTx/>
                <a:latin typeface="HG創英角ｺﾞｼｯｸUB" pitchFamily="49" charset="-128"/>
                <a:ea typeface="HG創英角ｺﾞｼｯｸUB" pitchFamily="49" charset="-128"/>
                <a:cs typeface="+mn-cs"/>
              </a:rPr>
              <a:t>ついて</a:t>
            </a:r>
            <a:endParaRPr kumimoji="1" lang="en-US" altLang="ja-JP" sz="1800" b="0" i="0" u="none" strike="noStrike" kern="1200" cap="none" spc="100" normalizeH="0" baseline="0" noProof="0" dirty="0">
              <a:ln>
                <a:noFill/>
              </a:ln>
              <a:solidFill>
                <a:prstClr val="black">
                  <a:lumMod val="95000"/>
                  <a:lumOff val="5000"/>
                </a:prstClr>
              </a:solidFill>
              <a:effectLst/>
              <a:uLnTx/>
              <a:uFillTx/>
              <a:latin typeface="HG創英角ｺﾞｼｯｸUB" pitchFamily="49" charset="-128"/>
              <a:ea typeface="HG創英角ｺﾞｼｯｸUB" pitchFamily="49" charset="-128"/>
              <a:cs typeface="+mn-cs"/>
            </a:endParaRPr>
          </a:p>
        </p:txBody>
      </p:sp>
      <p:sp>
        <p:nvSpPr>
          <p:cNvPr id="59" name="テキスト ボックス 58"/>
          <p:cNvSpPr txBox="1"/>
          <p:nvPr/>
        </p:nvSpPr>
        <p:spPr>
          <a:xfrm>
            <a:off x="4770947" y="1646439"/>
            <a:ext cx="326069" cy="342401"/>
          </a:xfrm>
          <a:prstGeom prst="rect">
            <a:avLst/>
          </a:prstGeom>
          <a:noFill/>
        </p:spPr>
        <p:txBody>
          <a:bodyPr wrap="square" rtlCol="0">
            <a:spAutoFit/>
          </a:bodyPr>
          <a:lstStyle/>
          <a:p>
            <a:r>
              <a:rPr lang="ja-JP" altLang="en-US" sz="1625" b="1" dirty="0">
                <a:solidFill>
                  <a:schemeClr val="bg1"/>
                </a:solidFill>
              </a:rPr>
              <a:t>②</a:t>
            </a:r>
          </a:p>
        </p:txBody>
      </p:sp>
      <p:sp>
        <p:nvSpPr>
          <p:cNvPr id="61" name="テキスト ボックス 60"/>
          <p:cNvSpPr txBox="1"/>
          <p:nvPr/>
        </p:nvSpPr>
        <p:spPr>
          <a:xfrm>
            <a:off x="3644913" y="4005064"/>
            <a:ext cx="2563073" cy="304827"/>
          </a:xfrm>
          <a:prstGeom prst="rect">
            <a:avLst/>
          </a:prstGeom>
          <a:noFill/>
        </p:spPr>
        <p:txBody>
          <a:bodyPr wrap="square" rtlCol="0">
            <a:spAutoFit/>
          </a:bodyPr>
          <a:lstStyle/>
          <a:p>
            <a:r>
              <a:rPr lang="ja-JP" altLang="en-US" sz="1381" b="1" dirty="0">
                <a:ln w="0"/>
                <a:solidFill>
                  <a:schemeClr val="bg1"/>
                </a:solidFill>
              </a:rPr>
              <a:t>搬送時間等の連絡調整</a:t>
            </a:r>
          </a:p>
        </p:txBody>
      </p:sp>
      <p:sp>
        <p:nvSpPr>
          <p:cNvPr id="62" name="テキスト ボックス 61"/>
          <p:cNvSpPr txBox="1"/>
          <p:nvPr/>
        </p:nvSpPr>
        <p:spPr>
          <a:xfrm>
            <a:off x="4520952" y="4670775"/>
            <a:ext cx="346044" cy="342401"/>
          </a:xfrm>
          <a:prstGeom prst="rect">
            <a:avLst/>
          </a:prstGeom>
          <a:noFill/>
        </p:spPr>
        <p:txBody>
          <a:bodyPr wrap="square" rtlCol="0">
            <a:spAutoFit/>
          </a:bodyPr>
          <a:lstStyle/>
          <a:p>
            <a:r>
              <a:rPr lang="ja-JP" altLang="en-US" sz="1625" b="1" dirty="0">
                <a:solidFill>
                  <a:schemeClr val="bg1"/>
                </a:solidFill>
              </a:rPr>
              <a:t>⑦</a:t>
            </a:r>
          </a:p>
        </p:txBody>
      </p:sp>
      <p:sp>
        <p:nvSpPr>
          <p:cNvPr id="9" name="正方形/長方形 8"/>
          <p:cNvSpPr/>
          <p:nvPr/>
        </p:nvSpPr>
        <p:spPr>
          <a:xfrm>
            <a:off x="303597" y="5810453"/>
            <a:ext cx="9313747" cy="567752"/>
          </a:xfrm>
          <a:prstGeom prst="rect">
            <a:avLst/>
          </a:prstGeom>
          <a:ln>
            <a:solidFill>
              <a:schemeClr val="tx1"/>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1400" dirty="0"/>
              <a:t>※</a:t>
            </a:r>
            <a:r>
              <a:rPr kumimoji="1" lang="ja-JP" altLang="en-US" sz="1400" dirty="0"/>
              <a:t>県調整本部は、重症輪番病院への受入先の選定を行う。患者搬送に係る連絡調整は、依頼元医療機関が重症輪番病院</a:t>
            </a:r>
            <a:endParaRPr kumimoji="1" lang="en-US" altLang="ja-JP" sz="1400" dirty="0"/>
          </a:p>
          <a:p>
            <a:r>
              <a:rPr lang="ja-JP" altLang="en-US" sz="1400" dirty="0"/>
              <a:t>　  </a:t>
            </a:r>
            <a:r>
              <a:rPr kumimoji="1" lang="ja-JP" altLang="en-US" sz="1400" dirty="0"/>
              <a:t>と連絡調整し、依頼元医療機関が搬送手段を確保し搬送する。</a:t>
            </a:r>
          </a:p>
        </p:txBody>
      </p:sp>
      <p:sp>
        <p:nvSpPr>
          <p:cNvPr id="44" name="テキスト ボックス 43"/>
          <p:cNvSpPr txBox="1"/>
          <p:nvPr/>
        </p:nvSpPr>
        <p:spPr>
          <a:xfrm>
            <a:off x="2828402" y="2699872"/>
            <a:ext cx="1313475" cy="261610"/>
          </a:xfrm>
          <a:prstGeom prst="rect">
            <a:avLst/>
          </a:prstGeom>
          <a:noFill/>
        </p:spPr>
        <p:txBody>
          <a:bodyPr wrap="square" rtlCol="0">
            <a:spAutoFit/>
          </a:bodyPr>
          <a:lstStyle/>
          <a:p>
            <a:r>
              <a:rPr lang="ja-JP" altLang="en-US" sz="1100" dirty="0">
                <a:ln w="0"/>
              </a:rPr>
              <a:t>（患者同意必要）</a:t>
            </a:r>
          </a:p>
        </p:txBody>
      </p:sp>
    </p:spTree>
    <p:extLst>
      <p:ext uri="{BB962C8B-B14F-4D97-AF65-F5344CB8AC3E}">
        <p14:creationId xmlns:p14="http://schemas.microsoft.com/office/powerpoint/2010/main" val="254450737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15658</TotalTime>
  <Words>207</Words>
  <Application>Microsoft Office PowerPoint</Application>
  <PresentationFormat>A4 210 x 297 mm</PresentationFormat>
  <Paragraphs>60</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HG創英角ｺﾞｼｯｸUB</vt:lpstr>
      <vt:lpstr>ＭＳ Ｐゴシック</vt:lpstr>
      <vt:lpstr>ＭＳ ゴシック</vt:lpstr>
      <vt:lpstr>メイリオ</vt:lpstr>
      <vt:lpstr>游ゴシック</vt:lpstr>
      <vt:lpstr>游ゴシック Light</vt:lpstr>
      <vt:lpstr>Arial</vt:lpstr>
      <vt:lpstr>Calibri</vt:lpstr>
      <vt:lpstr>Office ​​テーマ</vt:lpstr>
      <vt:lpstr>PowerPoint プレゼンテーション</vt:lpstr>
      <vt:lpstr>PowerPoint プレゼンテーション</vt:lpstr>
    </vt:vector>
  </TitlesOfParts>
  <Company>熊本県</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kumamoto</dc:creator>
  <cp:lastModifiedBy>1900651</cp:lastModifiedBy>
  <cp:revision>1115</cp:revision>
  <cp:lastPrinted>2023-05-02T06:02:05Z</cp:lastPrinted>
  <dcterms:created xsi:type="dcterms:W3CDTF">2017-04-11T04:27:59Z</dcterms:created>
  <dcterms:modified xsi:type="dcterms:W3CDTF">2023-05-19T08:46:08Z</dcterms:modified>
</cp:coreProperties>
</file>