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7" r:id="rId3"/>
  </p:sldIdLst>
  <p:sldSz cx="6858000" cy="9906000" type="A4"/>
  <p:notesSz cx="6737350" cy="98694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D9F2D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322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6350" y="0"/>
            <a:ext cx="2919413" cy="495300"/>
          </a:xfrm>
          <a:prstGeom prst="rect">
            <a:avLst/>
          </a:prstGeom>
        </p:spPr>
        <p:txBody>
          <a:bodyPr vert="horz" lIns="91440" tIns="45720" rIns="91440" bIns="45720" rtlCol="0"/>
          <a:lstStyle>
            <a:lvl1pPr algn="r">
              <a:defRPr sz="1200"/>
            </a:lvl1pPr>
          </a:lstStyle>
          <a:p>
            <a:fld id="{EA7850E2-8EA4-4C1B-80B4-5396A31A70E6}" type="datetimeFigureOut">
              <a:rPr kumimoji="1" lang="ja-JP" altLang="en-US" smtClean="0"/>
              <a:t>2025/9/22</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5050" cy="3330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9800"/>
            <a:ext cx="5391150" cy="38862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4188"/>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6350" y="9374188"/>
            <a:ext cx="2919413" cy="495300"/>
          </a:xfrm>
          <a:prstGeom prst="rect">
            <a:avLst/>
          </a:prstGeom>
        </p:spPr>
        <p:txBody>
          <a:bodyPr vert="horz" lIns="91440" tIns="45720" rIns="91440" bIns="45720" rtlCol="0" anchor="b"/>
          <a:lstStyle>
            <a:lvl1pPr algn="r">
              <a:defRPr sz="1200"/>
            </a:lvl1pPr>
          </a:lstStyle>
          <a:p>
            <a:fld id="{04CB026A-16BF-4C39-8584-48DFF73D73B6}" type="slidenum">
              <a:rPr kumimoji="1" lang="ja-JP" altLang="en-US" smtClean="0"/>
              <a:t>‹#›</a:t>
            </a:fld>
            <a:endParaRPr kumimoji="1" lang="ja-JP" altLang="en-US"/>
          </a:p>
        </p:txBody>
      </p:sp>
    </p:spTree>
    <p:extLst>
      <p:ext uri="{BB962C8B-B14F-4D97-AF65-F5344CB8AC3E}">
        <p14:creationId xmlns:p14="http://schemas.microsoft.com/office/powerpoint/2010/main" val="16947551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16150" y="1233488"/>
            <a:ext cx="2305050"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4CB026A-16BF-4C39-8584-48DFF73D73B6}" type="slidenum">
              <a:rPr kumimoji="1" lang="ja-JP" altLang="en-US" smtClean="0"/>
              <a:t>2</a:t>
            </a:fld>
            <a:endParaRPr kumimoji="1" lang="ja-JP" altLang="en-US"/>
          </a:p>
        </p:txBody>
      </p:sp>
    </p:spTree>
    <p:extLst>
      <p:ext uri="{BB962C8B-B14F-4D97-AF65-F5344CB8AC3E}">
        <p14:creationId xmlns:p14="http://schemas.microsoft.com/office/powerpoint/2010/main" val="1124705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ABFFE74-9FB7-43FE-9E0E-1588A3CFBF64}" type="datetimeFigureOut">
              <a:rPr kumimoji="1" lang="ja-JP" altLang="en-US" smtClean="0"/>
              <a:t>2025/9/22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B8E0077-C57E-4283-B8B6-F979B25DED69}" type="slidenum">
              <a:rPr kumimoji="1" lang="ja-JP" altLang="en-US" smtClean="0"/>
              <a:t>‹#›</a:t>
            </a:fld>
            <a:endParaRPr kumimoji="1" lang="ja-JP" altLang="en-US"/>
          </a:p>
        </p:txBody>
      </p:sp>
    </p:spTree>
    <p:extLst>
      <p:ext uri="{BB962C8B-B14F-4D97-AF65-F5344CB8AC3E}">
        <p14:creationId xmlns:p14="http://schemas.microsoft.com/office/powerpoint/2010/main" val="2829358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ABFFE74-9FB7-43FE-9E0E-1588A3CFBF64}" type="datetimeFigureOut">
              <a:rPr kumimoji="1" lang="ja-JP" altLang="en-US" smtClean="0"/>
              <a:t>2025/9/22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B8E0077-C57E-4283-B8B6-F979B25DED69}" type="slidenum">
              <a:rPr kumimoji="1" lang="ja-JP" altLang="en-US" smtClean="0"/>
              <a:t>‹#›</a:t>
            </a:fld>
            <a:endParaRPr kumimoji="1" lang="ja-JP" altLang="en-US"/>
          </a:p>
        </p:txBody>
      </p:sp>
    </p:spTree>
    <p:extLst>
      <p:ext uri="{BB962C8B-B14F-4D97-AF65-F5344CB8AC3E}">
        <p14:creationId xmlns:p14="http://schemas.microsoft.com/office/powerpoint/2010/main" val="4176411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ABFFE74-9FB7-43FE-9E0E-1588A3CFBF64}" type="datetimeFigureOut">
              <a:rPr kumimoji="1" lang="ja-JP" altLang="en-US" smtClean="0"/>
              <a:t>2025/9/22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B8E0077-C57E-4283-B8B6-F979B25DED69}" type="slidenum">
              <a:rPr kumimoji="1" lang="ja-JP" altLang="en-US" smtClean="0"/>
              <a:t>‹#›</a:t>
            </a:fld>
            <a:endParaRPr kumimoji="1" lang="ja-JP" altLang="en-US"/>
          </a:p>
        </p:txBody>
      </p:sp>
    </p:spTree>
    <p:extLst>
      <p:ext uri="{BB962C8B-B14F-4D97-AF65-F5344CB8AC3E}">
        <p14:creationId xmlns:p14="http://schemas.microsoft.com/office/powerpoint/2010/main" val="1429556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ABFFE74-9FB7-43FE-9E0E-1588A3CFBF64}" type="datetimeFigureOut">
              <a:rPr kumimoji="1" lang="ja-JP" altLang="en-US" smtClean="0"/>
              <a:t>2025/9/22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B8E0077-C57E-4283-B8B6-F979B25DED69}" type="slidenum">
              <a:rPr kumimoji="1" lang="ja-JP" altLang="en-US" smtClean="0"/>
              <a:t>‹#›</a:t>
            </a:fld>
            <a:endParaRPr kumimoji="1" lang="ja-JP" altLang="en-US"/>
          </a:p>
        </p:txBody>
      </p:sp>
    </p:spTree>
    <p:extLst>
      <p:ext uri="{BB962C8B-B14F-4D97-AF65-F5344CB8AC3E}">
        <p14:creationId xmlns:p14="http://schemas.microsoft.com/office/powerpoint/2010/main" val="2470744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ABFFE74-9FB7-43FE-9E0E-1588A3CFBF64}" type="datetimeFigureOut">
              <a:rPr kumimoji="1" lang="ja-JP" altLang="en-US" smtClean="0"/>
              <a:t>2025/9/22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B8E0077-C57E-4283-B8B6-F979B25DED69}" type="slidenum">
              <a:rPr kumimoji="1" lang="ja-JP" altLang="en-US" smtClean="0"/>
              <a:t>‹#›</a:t>
            </a:fld>
            <a:endParaRPr kumimoji="1" lang="ja-JP" altLang="en-US"/>
          </a:p>
        </p:txBody>
      </p:sp>
    </p:spTree>
    <p:extLst>
      <p:ext uri="{BB962C8B-B14F-4D97-AF65-F5344CB8AC3E}">
        <p14:creationId xmlns:p14="http://schemas.microsoft.com/office/powerpoint/2010/main" val="169707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ABFFE74-9FB7-43FE-9E0E-1588A3CFBF64}" type="datetimeFigureOut">
              <a:rPr kumimoji="1" lang="ja-JP" altLang="en-US" smtClean="0"/>
              <a:t>2025/9/22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B8E0077-C57E-4283-B8B6-F979B25DED69}" type="slidenum">
              <a:rPr kumimoji="1" lang="ja-JP" altLang="en-US" smtClean="0"/>
              <a:t>‹#›</a:t>
            </a:fld>
            <a:endParaRPr kumimoji="1" lang="ja-JP" altLang="en-US"/>
          </a:p>
        </p:txBody>
      </p:sp>
    </p:spTree>
    <p:extLst>
      <p:ext uri="{BB962C8B-B14F-4D97-AF65-F5344CB8AC3E}">
        <p14:creationId xmlns:p14="http://schemas.microsoft.com/office/powerpoint/2010/main" val="122008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ABFFE74-9FB7-43FE-9E0E-1588A3CFBF64}" type="datetimeFigureOut">
              <a:rPr kumimoji="1" lang="ja-JP" altLang="en-US" smtClean="0"/>
              <a:t>2025/9/22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B8E0077-C57E-4283-B8B6-F979B25DED69}" type="slidenum">
              <a:rPr kumimoji="1" lang="ja-JP" altLang="en-US" smtClean="0"/>
              <a:t>‹#›</a:t>
            </a:fld>
            <a:endParaRPr kumimoji="1" lang="ja-JP" altLang="en-US"/>
          </a:p>
        </p:txBody>
      </p:sp>
    </p:spTree>
    <p:extLst>
      <p:ext uri="{BB962C8B-B14F-4D97-AF65-F5344CB8AC3E}">
        <p14:creationId xmlns:p14="http://schemas.microsoft.com/office/powerpoint/2010/main" val="3848781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ABFFE74-9FB7-43FE-9E0E-1588A3CFBF64}" type="datetimeFigureOut">
              <a:rPr kumimoji="1" lang="ja-JP" altLang="en-US" smtClean="0"/>
              <a:t>2025/9/22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B8E0077-C57E-4283-B8B6-F979B25DED69}" type="slidenum">
              <a:rPr kumimoji="1" lang="ja-JP" altLang="en-US" smtClean="0"/>
              <a:t>‹#›</a:t>
            </a:fld>
            <a:endParaRPr kumimoji="1" lang="ja-JP" altLang="en-US"/>
          </a:p>
        </p:txBody>
      </p:sp>
    </p:spTree>
    <p:extLst>
      <p:ext uri="{BB962C8B-B14F-4D97-AF65-F5344CB8AC3E}">
        <p14:creationId xmlns:p14="http://schemas.microsoft.com/office/powerpoint/2010/main" val="958594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BFFE74-9FB7-43FE-9E0E-1588A3CFBF64}" type="datetimeFigureOut">
              <a:rPr kumimoji="1" lang="ja-JP" altLang="en-US" smtClean="0"/>
              <a:t>2025/9/22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B8E0077-C57E-4283-B8B6-F979B25DED69}" type="slidenum">
              <a:rPr kumimoji="1" lang="ja-JP" altLang="en-US" smtClean="0"/>
              <a:t>‹#›</a:t>
            </a:fld>
            <a:endParaRPr kumimoji="1" lang="ja-JP" altLang="en-US"/>
          </a:p>
        </p:txBody>
      </p:sp>
    </p:spTree>
    <p:extLst>
      <p:ext uri="{BB962C8B-B14F-4D97-AF65-F5344CB8AC3E}">
        <p14:creationId xmlns:p14="http://schemas.microsoft.com/office/powerpoint/2010/main" val="1470989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ABFFE74-9FB7-43FE-9E0E-1588A3CFBF64}" type="datetimeFigureOut">
              <a:rPr kumimoji="1" lang="ja-JP" altLang="en-US" smtClean="0"/>
              <a:t>2025/9/22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B8E0077-C57E-4283-B8B6-F979B25DED69}" type="slidenum">
              <a:rPr kumimoji="1" lang="ja-JP" altLang="en-US" smtClean="0"/>
              <a:t>‹#›</a:t>
            </a:fld>
            <a:endParaRPr kumimoji="1" lang="ja-JP" altLang="en-US"/>
          </a:p>
        </p:txBody>
      </p:sp>
    </p:spTree>
    <p:extLst>
      <p:ext uri="{BB962C8B-B14F-4D97-AF65-F5344CB8AC3E}">
        <p14:creationId xmlns:p14="http://schemas.microsoft.com/office/powerpoint/2010/main" val="3357447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ABFFE74-9FB7-43FE-9E0E-1588A3CFBF64}" type="datetimeFigureOut">
              <a:rPr kumimoji="1" lang="ja-JP" altLang="en-US" smtClean="0"/>
              <a:t>2025/9/22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B8E0077-C57E-4283-B8B6-F979B25DED69}" type="slidenum">
              <a:rPr kumimoji="1" lang="ja-JP" altLang="en-US" smtClean="0"/>
              <a:t>‹#›</a:t>
            </a:fld>
            <a:endParaRPr kumimoji="1" lang="ja-JP" altLang="en-US"/>
          </a:p>
        </p:txBody>
      </p:sp>
    </p:spTree>
    <p:extLst>
      <p:ext uri="{BB962C8B-B14F-4D97-AF65-F5344CB8AC3E}">
        <p14:creationId xmlns:p14="http://schemas.microsoft.com/office/powerpoint/2010/main" val="377547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4ABFFE74-9FB7-43FE-9E0E-1588A3CFBF64}" type="datetimeFigureOut">
              <a:rPr kumimoji="1" lang="ja-JP" altLang="en-US" smtClean="0"/>
              <a:t>2025/9/22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9B8E0077-C57E-4283-B8B6-F979B25DED69}" type="slidenum">
              <a:rPr kumimoji="1" lang="ja-JP" altLang="en-US" smtClean="0"/>
              <a:t>‹#›</a:t>
            </a:fld>
            <a:endParaRPr kumimoji="1" lang="ja-JP" altLang="en-US"/>
          </a:p>
        </p:txBody>
      </p:sp>
    </p:spTree>
    <p:extLst>
      <p:ext uri="{BB962C8B-B14F-4D97-AF65-F5344CB8AC3E}">
        <p14:creationId xmlns:p14="http://schemas.microsoft.com/office/powerpoint/2010/main" val="38606250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a:extLst>
              <a:ext uri="{FF2B5EF4-FFF2-40B4-BE49-F238E27FC236}">
                <a16:creationId xmlns:a16="http://schemas.microsoft.com/office/drawing/2014/main" id="{180203D5-38CE-CA4C-3FAC-3E10515BE0E5}"/>
              </a:ext>
            </a:extLst>
          </p:cNvPr>
          <p:cNvPicPr>
            <a:picLocks noChangeAspect="1"/>
          </p:cNvPicPr>
          <p:nvPr/>
        </p:nvPicPr>
        <p:blipFill>
          <a:blip r:embed="rId2"/>
          <a:stretch>
            <a:fillRect/>
          </a:stretch>
        </p:blipFill>
        <p:spPr>
          <a:xfrm>
            <a:off x="154895" y="7027260"/>
            <a:ext cx="6395259" cy="2386223"/>
          </a:xfrm>
          <a:prstGeom prst="rect">
            <a:avLst/>
          </a:prstGeom>
        </p:spPr>
      </p:pic>
      <p:sp>
        <p:nvSpPr>
          <p:cNvPr id="3" name="四角形: 角を丸くする 2">
            <a:extLst>
              <a:ext uri="{FF2B5EF4-FFF2-40B4-BE49-F238E27FC236}">
                <a16:creationId xmlns:a16="http://schemas.microsoft.com/office/drawing/2014/main" id="{F84B0B85-0A30-C2C7-E3EA-F51A54EBCF91}"/>
              </a:ext>
            </a:extLst>
          </p:cNvPr>
          <p:cNvSpPr/>
          <p:nvPr/>
        </p:nvSpPr>
        <p:spPr>
          <a:xfrm>
            <a:off x="220433" y="2462055"/>
            <a:ext cx="6394704" cy="4427653"/>
          </a:xfrm>
          <a:prstGeom prst="roundRect">
            <a:avLst>
              <a:gd name="adj" fmla="val 972"/>
            </a:avLst>
          </a:prstGeom>
          <a:solidFill>
            <a:srgbClr val="D9F2D0">
              <a:alpha val="4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ja-JP" altLang="en-US" sz="1600" dirty="0">
              <a:solidFill>
                <a:schemeClr val="tx1"/>
              </a:solidFill>
            </a:endParaRPr>
          </a:p>
        </p:txBody>
      </p:sp>
      <p:sp>
        <p:nvSpPr>
          <p:cNvPr id="4" name="正方形/長方形 3">
            <a:extLst>
              <a:ext uri="{FF2B5EF4-FFF2-40B4-BE49-F238E27FC236}">
                <a16:creationId xmlns:a16="http://schemas.microsoft.com/office/drawing/2014/main" id="{AC4222B8-2E98-925A-53F9-D041E60C70FD}"/>
              </a:ext>
            </a:extLst>
          </p:cNvPr>
          <p:cNvSpPr/>
          <p:nvPr/>
        </p:nvSpPr>
        <p:spPr>
          <a:xfrm>
            <a:off x="0" y="1355"/>
            <a:ext cx="6858000" cy="938771"/>
          </a:xfrm>
          <a:prstGeom prst="rect">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latin typeface="ＭＳ Ｐゴシック" panose="020B0600070205080204" pitchFamily="50" charset="-128"/>
                <a:ea typeface="ＭＳ Ｐゴシック" panose="020B0600070205080204" pitchFamily="50" charset="-128"/>
              </a:rPr>
              <a:t>令和</a:t>
            </a:r>
            <a:r>
              <a:rPr lang="en-US" altLang="ja-JP" sz="2400" dirty="0">
                <a:solidFill>
                  <a:schemeClr val="tx1"/>
                </a:solidFill>
                <a:latin typeface="ＭＳ Ｐゴシック" panose="020B0600070205080204" pitchFamily="50" charset="-128"/>
                <a:ea typeface="ＭＳ Ｐゴシック" panose="020B0600070205080204" pitchFamily="50" charset="-128"/>
              </a:rPr>
              <a:t>7</a:t>
            </a:r>
            <a:r>
              <a:rPr lang="ja-JP" altLang="en-US" sz="2400" dirty="0">
                <a:solidFill>
                  <a:schemeClr val="tx1"/>
                </a:solidFill>
                <a:latin typeface="ＭＳ Ｐゴシック" panose="020B0600070205080204" pitchFamily="50" charset="-128"/>
                <a:ea typeface="ＭＳ Ｐゴシック" panose="020B0600070205080204" pitchFamily="50" charset="-128"/>
              </a:rPr>
              <a:t>年</a:t>
            </a:r>
            <a:r>
              <a:rPr lang="en-US" altLang="ja-JP" sz="2400" dirty="0">
                <a:solidFill>
                  <a:schemeClr val="tx1"/>
                </a:solidFill>
                <a:latin typeface="ＭＳ Ｐゴシック" panose="020B0600070205080204" pitchFamily="50" charset="-128"/>
                <a:ea typeface="ＭＳ Ｐゴシック" panose="020B0600070205080204" pitchFamily="50" charset="-128"/>
              </a:rPr>
              <a:t>8</a:t>
            </a:r>
            <a:r>
              <a:rPr lang="ja-JP" altLang="en-US" sz="2400" dirty="0">
                <a:solidFill>
                  <a:schemeClr val="tx1"/>
                </a:solidFill>
                <a:latin typeface="ＭＳ Ｐゴシック" panose="020B0600070205080204" pitchFamily="50" charset="-128"/>
                <a:ea typeface="ＭＳ Ｐゴシック" panose="020B0600070205080204" pitchFamily="50" charset="-128"/>
              </a:rPr>
              <a:t>月大雨営農再開支援事業</a:t>
            </a:r>
            <a:endParaRPr lang="en-US" altLang="ja-JP" sz="2400" dirty="0">
              <a:solidFill>
                <a:schemeClr val="tx1"/>
              </a:solidFill>
              <a:latin typeface="ＭＳ Ｐゴシック" panose="020B0600070205080204" pitchFamily="50" charset="-128"/>
              <a:ea typeface="ＭＳ Ｐゴシック" panose="020B0600070205080204" pitchFamily="50" charset="-128"/>
            </a:endParaRPr>
          </a:p>
          <a:p>
            <a:pPr algn="ctr"/>
            <a:r>
              <a:rPr lang="ja-JP" altLang="en-US" sz="2400" dirty="0">
                <a:solidFill>
                  <a:schemeClr val="tx1"/>
                </a:solidFill>
                <a:latin typeface="ＭＳ Ｐゴシック" panose="020B0600070205080204" pitchFamily="50" charset="-128"/>
                <a:ea typeface="ＭＳ Ｐゴシック" panose="020B0600070205080204" pitchFamily="50" charset="-128"/>
              </a:rPr>
              <a:t>（早期営農再開支援）</a:t>
            </a:r>
            <a:endParaRPr lang="ja-JP" altLang="en-US" sz="2000" dirty="0">
              <a:solidFill>
                <a:schemeClr val="tx1"/>
              </a:solidFill>
              <a:latin typeface="ＭＳ Ｐゴシック" panose="020B0600070205080204" pitchFamily="50" charset="-128"/>
              <a:ea typeface="ＭＳ Ｐゴシック" panose="020B0600070205080204" pitchFamily="50" charset="-128"/>
            </a:endParaRPr>
          </a:p>
        </p:txBody>
      </p:sp>
      <p:sp>
        <p:nvSpPr>
          <p:cNvPr id="5" name="四角形: 角を丸くする 4">
            <a:extLst>
              <a:ext uri="{FF2B5EF4-FFF2-40B4-BE49-F238E27FC236}">
                <a16:creationId xmlns:a16="http://schemas.microsoft.com/office/drawing/2014/main" id="{E43192F2-1A91-B669-1651-1431C5F66184}"/>
              </a:ext>
            </a:extLst>
          </p:cNvPr>
          <p:cNvSpPr/>
          <p:nvPr/>
        </p:nvSpPr>
        <p:spPr>
          <a:xfrm>
            <a:off x="181466" y="1094710"/>
            <a:ext cx="6510528" cy="1212761"/>
          </a:xfrm>
          <a:prstGeom prst="roundRect">
            <a:avLst/>
          </a:prstGeom>
          <a:no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　</a:t>
            </a:r>
            <a:r>
              <a:rPr lang="ja-JP" altLang="en-US" sz="1400" b="1" dirty="0">
                <a:solidFill>
                  <a:schemeClr val="tx1"/>
                </a:solidFill>
              </a:rPr>
              <a:t>令和</a:t>
            </a:r>
            <a:r>
              <a:rPr lang="en-US" altLang="ja-JP" sz="1400" b="1" dirty="0">
                <a:solidFill>
                  <a:schemeClr val="tx1"/>
                </a:solidFill>
              </a:rPr>
              <a:t>7</a:t>
            </a:r>
            <a:r>
              <a:rPr lang="ja-JP" altLang="en-US" sz="1400" b="1" dirty="0">
                <a:solidFill>
                  <a:schemeClr val="tx1"/>
                </a:solidFill>
              </a:rPr>
              <a:t>年</a:t>
            </a:r>
            <a:r>
              <a:rPr lang="en-US" altLang="ja-JP" sz="1400" b="1" dirty="0">
                <a:solidFill>
                  <a:schemeClr val="tx1"/>
                </a:solidFill>
              </a:rPr>
              <a:t>8</a:t>
            </a:r>
            <a:r>
              <a:rPr lang="ja-JP" altLang="en-US" sz="1400" b="1" dirty="0">
                <a:solidFill>
                  <a:schemeClr val="tx1"/>
                </a:solidFill>
              </a:rPr>
              <a:t>月</a:t>
            </a:r>
            <a:r>
              <a:rPr lang="en-US" altLang="ja-JP" sz="1400" b="1" dirty="0">
                <a:solidFill>
                  <a:schemeClr val="tx1"/>
                </a:solidFill>
              </a:rPr>
              <a:t>10</a:t>
            </a:r>
            <a:r>
              <a:rPr lang="ja-JP" altLang="en-US" sz="1400" b="1" dirty="0">
                <a:solidFill>
                  <a:schemeClr val="tx1"/>
                </a:solidFill>
              </a:rPr>
              <a:t>日からの大雨</a:t>
            </a:r>
            <a:r>
              <a:rPr lang="ja-JP" altLang="en-US" sz="1400" dirty="0">
                <a:solidFill>
                  <a:schemeClr val="tx1"/>
                </a:solidFill>
              </a:rPr>
              <a:t>により、農作物や農業用機械等に甚大な被害が生じ、営農継続や農作物の安定供給に影響を及ぼしています。</a:t>
            </a:r>
            <a:endParaRPr lang="en-US" altLang="ja-JP" sz="1400" dirty="0">
              <a:solidFill>
                <a:schemeClr val="tx1"/>
              </a:solidFill>
            </a:endParaRPr>
          </a:p>
          <a:p>
            <a:r>
              <a:rPr lang="ja-JP" altLang="en-US" sz="1400" dirty="0">
                <a:solidFill>
                  <a:schemeClr val="tx1"/>
                </a:solidFill>
              </a:rPr>
              <a:t>　このため、</a:t>
            </a:r>
            <a:r>
              <a:rPr lang="ja-JP" altLang="en-US" sz="1400" b="1" dirty="0">
                <a:solidFill>
                  <a:schemeClr val="tx1"/>
                </a:solidFill>
              </a:rPr>
              <a:t>早期営農再開に必要な生産資材の調達等に対して</a:t>
            </a:r>
            <a:r>
              <a:rPr lang="ja-JP" altLang="en-US" sz="1400" dirty="0">
                <a:solidFill>
                  <a:schemeClr val="tx1"/>
                </a:solidFill>
              </a:rPr>
              <a:t>熊本県の事業を活用して支援を行います。つきましては、本事業の</a:t>
            </a:r>
            <a:r>
              <a:rPr lang="ja-JP" altLang="en-US" sz="1400" b="1" dirty="0">
                <a:solidFill>
                  <a:schemeClr val="tx1"/>
                </a:solidFill>
              </a:rPr>
              <a:t>説明会及び受付会を行います</a:t>
            </a:r>
            <a:r>
              <a:rPr lang="ja-JP" altLang="en-US" sz="1400" dirty="0">
                <a:solidFill>
                  <a:schemeClr val="tx1"/>
                </a:solidFill>
              </a:rPr>
              <a:t>ので、事業活用を希望される方はご参加ください。</a:t>
            </a:r>
          </a:p>
        </p:txBody>
      </p:sp>
      <p:graphicFrame>
        <p:nvGraphicFramePr>
          <p:cNvPr id="6" name="表 5">
            <a:extLst>
              <a:ext uri="{FF2B5EF4-FFF2-40B4-BE49-F238E27FC236}">
                <a16:creationId xmlns:a16="http://schemas.microsoft.com/office/drawing/2014/main" id="{037C50A7-7F75-3B02-CD5D-7DB1BE2ACE2C}"/>
              </a:ext>
            </a:extLst>
          </p:cNvPr>
          <p:cNvGraphicFramePr>
            <a:graphicFrameLocks noGrp="1"/>
          </p:cNvGraphicFramePr>
          <p:nvPr>
            <p:extLst>
              <p:ext uri="{D42A27DB-BD31-4B8C-83A1-F6EECF244321}">
                <p14:modId xmlns:p14="http://schemas.microsoft.com/office/powerpoint/2010/main" val="384656361"/>
              </p:ext>
            </p:extLst>
          </p:nvPr>
        </p:nvGraphicFramePr>
        <p:xfrm>
          <a:off x="307851" y="2984614"/>
          <a:ext cx="6087292" cy="3256329"/>
        </p:xfrm>
        <a:graphic>
          <a:graphicData uri="http://schemas.openxmlformats.org/drawingml/2006/table">
            <a:tbl>
              <a:tblPr firstRow="1" bandRow="1">
                <a:tableStyleId>{5940675A-B579-460E-94D1-54222C63F5DA}</a:tableStyleId>
              </a:tblPr>
              <a:tblGrid>
                <a:gridCol w="1282121">
                  <a:extLst>
                    <a:ext uri="{9D8B030D-6E8A-4147-A177-3AD203B41FA5}">
                      <a16:colId xmlns:a16="http://schemas.microsoft.com/office/drawing/2014/main" val="1082754157"/>
                    </a:ext>
                  </a:extLst>
                </a:gridCol>
                <a:gridCol w="3237628">
                  <a:extLst>
                    <a:ext uri="{9D8B030D-6E8A-4147-A177-3AD203B41FA5}">
                      <a16:colId xmlns:a16="http://schemas.microsoft.com/office/drawing/2014/main" val="2897124987"/>
                    </a:ext>
                  </a:extLst>
                </a:gridCol>
                <a:gridCol w="1567543">
                  <a:extLst>
                    <a:ext uri="{9D8B030D-6E8A-4147-A177-3AD203B41FA5}">
                      <a16:colId xmlns:a16="http://schemas.microsoft.com/office/drawing/2014/main" val="2350816880"/>
                    </a:ext>
                  </a:extLst>
                </a:gridCol>
              </a:tblGrid>
              <a:tr h="347550">
                <a:tc gridSpan="2">
                  <a:txBody>
                    <a:bodyPr/>
                    <a:lstStyle/>
                    <a:p>
                      <a:pPr algn="ctr"/>
                      <a:r>
                        <a:rPr lang="ja-JP" altLang="en-US" sz="1200" dirty="0"/>
                        <a:t>支援内容</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anchor="ctr">
                    <a:solidFill>
                      <a:schemeClr val="bg1"/>
                    </a:solidFill>
                  </a:tcPr>
                </a:tc>
                <a:tc hMerge="1">
                  <a:txBody>
                    <a:bodyPr/>
                    <a:lstStyle/>
                    <a:p>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pPr algn="ctr"/>
                      <a:r>
                        <a:rPr lang="ja-JP" altLang="en-US" sz="1200" dirty="0"/>
                        <a:t>補助率</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anchor="ctr">
                    <a:solidFill>
                      <a:schemeClr val="bg1"/>
                    </a:solidFill>
                  </a:tcPr>
                </a:tc>
                <a:extLst>
                  <a:ext uri="{0D108BD9-81ED-4DB2-BD59-A6C34878D82A}">
                    <a16:rowId xmlns:a16="http://schemas.microsoft.com/office/drawing/2014/main" val="4150967334"/>
                  </a:ext>
                </a:extLst>
              </a:tr>
              <a:tr h="929934">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游ゴシック 本文"/>
                          <a:ea typeface="游ゴシック" panose="020B0400000000000000" pitchFamily="50" charset="-128"/>
                        </a:rPr>
                        <a:t>資材の調達等支援</a:t>
                      </a:r>
                    </a:p>
                    <a:p>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a:solidFill>
                      <a:schemeClr val="bg1"/>
                    </a:solidFill>
                  </a:tcPr>
                </a:tc>
                <a:tc>
                  <a:txBody>
                    <a:bodyPr/>
                    <a:lstStyle/>
                    <a:p>
                      <a:r>
                        <a:rPr lang="ja-JP" altLang="en-US" sz="1200" dirty="0"/>
                        <a:t>令和</a:t>
                      </a:r>
                      <a:r>
                        <a:rPr lang="en-US" altLang="ja-JP" sz="1200" dirty="0"/>
                        <a:t>7</a:t>
                      </a:r>
                      <a:r>
                        <a:rPr lang="ja-JP" altLang="en-US" sz="1200" dirty="0"/>
                        <a:t>年度中の早期営農再開に必要な生産資材 （種子・種苗、マルチ等の</a:t>
                      </a:r>
                      <a:r>
                        <a:rPr lang="en-US" altLang="ja-JP" sz="1200" dirty="0"/>
                        <a:t>1</a:t>
                      </a:r>
                      <a:r>
                        <a:rPr lang="ja-JP" altLang="en-US" sz="1200" dirty="0"/>
                        <a:t>年限りの消費材に限る。）の購入経費、作業委託費、農業機械等レンタルの経費</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a:solidFill>
                      <a:schemeClr val="bg1"/>
                    </a:solidFill>
                  </a:tcPr>
                </a:tc>
                <a:tc>
                  <a:txBody>
                    <a:bodyPr/>
                    <a:lstStyle/>
                    <a:p>
                      <a:r>
                        <a:rPr lang="ja-JP" altLang="en-US" sz="1200" dirty="0"/>
                        <a:t>１</a:t>
                      </a:r>
                      <a:r>
                        <a:rPr lang="en-US" altLang="ja-JP" sz="1200" dirty="0"/>
                        <a:t>/</a:t>
                      </a:r>
                      <a:r>
                        <a:rPr lang="ja-JP" altLang="en-US" sz="1200" dirty="0"/>
                        <a:t>２以内</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a:solidFill>
                      <a:schemeClr val="bg1"/>
                    </a:solidFill>
                  </a:tcPr>
                </a:tc>
                <a:extLst>
                  <a:ext uri="{0D108BD9-81ED-4DB2-BD59-A6C34878D82A}">
                    <a16:rowId xmlns:a16="http://schemas.microsoft.com/office/drawing/2014/main" val="3327521574"/>
                  </a:ext>
                </a:extLst>
              </a:tr>
              <a:tr h="806291">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lang="ja-JP" altLang="en-US" sz="1200" dirty="0"/>
                        <a:t>追加施肥・防除</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a:solidFill>
                      <a:schemeClr val="bg1"/>
                    </a:solid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lang="ja-JP" altLang="en-US" sz="1200" dirty="0"/>
                        <a:t>被災からの生産回復等に向けて追加的に必要となる薬剤及び肥料の購入並びに土壌診断に必要な掛かり増し経費</a:t>
                      </a:r>
                      <a:endParaRPr lang="en-US" altLang="ja-JP" sz="1200" dirty="0"/>
                    </a:p>
                  </a:txBody>
                  <a:tcPr>
                    <a:solidFill>
                      <a:schemeClr val="bg1"/>
                    </a:solid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lang="ja-JP" altLang="en-US" sz="1200" dirty="0"/>
                        <a:t>１</a:t>
                      </a:r>
                      <a:r>
                        <a:rPr lang="en-US" altLang="ja-JP" sz="1200" dirty="0"/>
                        <a:t>/</a:t>
                      </a:r>
                      <a:r>
                        <a:rPr lang="ja-JP" altLang="en-US" sz="1200" dirty="0"/>
                        <a:t>２以内</a:t>
                      </a:r>
                      <a:endParaRPr lang="en-US" altLang="ja-JP" sz="1200" dirty="0"/>
                    </a:p>
                    <a:p>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a:solidFill>
                      <a:schemeClr val="bg1"/>
                    </a:solidFill>
                  </a:tcPr>
                </a:tc>
                <a:extLst>
                  <a:ext uri="{0D108BD9-81ED-4DB2-BD59-A6C34878D82A}">
                    <a16:rowId xmlns:a16="http://schemas.microsoft.com/office/drawing/2014/main" val="990019791"/>
                  </a:ext>
                </a:extLst>
              </a:tr>
              <a:tr h="1172554">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lang="ja-JP" altLang="en-US" sz="1200" dirty="0"/>
                        <a:t>作物残さの撤去</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p>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a:solidFill>
                      <a:schemeClr val="bg1"/>
                    </a:solid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lang="ja-JP" altLang="en-US" sz="1200" dirty="0"/>
                        <a:t>被災に伴い新たに必要となった作物残さの撤去により、早期作付又は作物転換に向け、栽培環境を整備するために必要な掛かり増し経費（保管中に浸水被害を受けた農作物残さを含む。）</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a:solidFill>
                      <a:schemeClr val="bg1"/>
                    </a:solid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lang="ja-JP" altLang="en-US" sz="1200" dirty="0"/>
                        <a:t>定額（作物残さ： </a:t>
                      </a:r>
                      <a:r>
                        <a:rPr lang="en-US" altLang="ja-JP" sz="1200" dirty="0"/>
                        <a:t>1,500</a:t>
                      </a:r>
                      <a:r>
                        <a:rPr lang="ja-JP" altLang="en-US" sz="1200" dirty="0"/>
                        <a:t>円</a:t>
                      </a:r>
                      <a:r>
                        <a:rPr lang="en-US" altLang="ja-JP" sz="1200" dirty="0"/>
                        <a:t>/10a</a:t>
                      </a:r>
                      <a:r>
                        <a:rPr lang="ja-JP" altLang="en-US" sz="1200" dirty="0"/>
                        <a:t>以内、 保管中の農作物残さ：</a:t>
                      </a:r>
                      <a:r>
                        <a:rPr lang="en-US" altLang="ja-JP" sz="1200" dirty="0"/>
                        <a:t>5,500</a:t>
                      </a:r>
                      <a:r>
                        <a:rPr lang="ja-JP" altLang="en-US" sz="1200" dirty="0"/>
                        <a:t>円</a:t>
                      </a:r>
                      <a:r>
                        <a:rPr lang="en-US" altLang="ja-JP" sz="1200" dirty="0"/>
                        <a:t>/</a:t>
                      </a:r>
                      <a:r>
                        <a:rPr lang="ja-JP" altLang="en-US" sz="1200" dirty="0"/>
                        <a:t>人日以内）</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a:txBody>
                  <a:tcPr>
                    <a:solidFill>
                      <a:schemeClr val="bg1"/>
                    </a:solidFill>
                  </a:tcPr>
                </a:tc>
                <a:extLst>
                  <a:ext uri="{0D108BD9-81ED-4DB2-BD59-A6C34878D82A}">
                    <a16:rowId xmlns:a16="http://schemas.microsoft.com/office/drawing/2014/main" val="1181081869"/>
                  </a:ext>
                </a:extLst>
              </a:tr>
            </a:tbl>
          </a:graphicData>
        </a:graphic>
      </p:graphicFrame>
      <p:sp>
        <p:nvSpPr>
          <p:cNvPr id="10" name="テキスト ボックス 9">
            <a:extLst>
              <a:ext uri="{FF2B5EF4-FFF2-40B4-BE49-F238E27FC236}">
                <a16:creationId xmlns:a16="http://schemas.microsoft.com/office/drawing/2014/main" id="{8EE669E3-4C4D-D768-8A3A-F1962339102A}"/>
              </a:ext>
            </a:extLst>
          </p:cNvPr>
          <p:cNvSpPr txBox="1"/>
          <p:nvPr/>
        </p:nvSpPr>
        <p:spPr>
          <a:xfrm>
            <a:off x="242861" y="6314462"/>
            <a:ext cx="6217267" cy="523220"/>
          </a:xfrm>
          <a:prstGeom prst="rect">
            <a:avLst/>
          </a:prstGeom>
          <a:noFill/>
        </p:spPr>
        <p:txBody>
          <a:bodyPr wrap="square" rtlCol="0">
            <a:spAutoFit/>
          </a:bodyPr>
          <a:lstStyle/>
          <a:p>
            <a:r>
              <a:rPr lang="en-US" altLang="ja-JP" sz="1400" dirty="0"/>
              <a:t>※</a:t>
            </a:r>
            <a:r>
              <a:rPr lang="ja-JP" altLang="en-US" sz="1400" dirty="0"/>
              <a:t>大雨により被害を受けた日（令和</a:t>
            </a:r>
            <a:r>
              <a:rPr lang="en-US" altLang="ja-JP" sz="1400" dirty="0"/>
              <a:t>7</a:t>
            </a:r>
            <a:r>
              <a:rPr lang="ja-JP" altLang="en-US" sz="1400" dirty="0"/>
              <a:t>年</a:t>
            </a:r>
            <a:r>
              <a:rPr lang="en-US" altLang="ja-JP" sz="1400" dirty="0"/>
              <a:t>8</a:t>
            </a:r>
            <a:r>
              <a:rPr lang="ja-JP" altLang="en-US" sz="1400" dirty="0"/>
              <a:t>月</a:t>
            </a:r>
            <a:r>
              <a:rPr lang="en-US" altLang="ja-JP" sz="1400" dirty="0"/>
              <a:t>10</a:t>
            </a:r>
            <a:r>
              <a:rPr lang="ja-JP" altLang="en-US" sz="1400" dirty="0"/>
              <a:t>日）以降の取組であれば、本</a:t>
            </a:r>
            <a:endParaRPr lang="en-US" altLang="ja-JP" sz="1400" dirty="0"/>
          </a:p>
          <a:p>
            <a:r>
              <a:rPr lang="ja-JP" altLang="en-US" sz="1400" dirty="0"/>
              <a:t>　事業の手続前の取組も対象となります。</a:t>
            </a:r>
            <a:endParaRPr lang="en-US" altLang="ja-JP" sz="1400" dirty="0"/>
          </a:p>
        </p:txBody>
      </p:sp>
      <p:sp>
        <p:nvSpPr>
          <p:cNvPr id="12" name="矢印: 右 11">
            <a:extLst>
              <a:ext uri="{FF2B5EF4-FFF2-40B4-BE49-F238E27FC236}">
                <a16:creationId xmlns:a16="http://schemas.microsoft.com/office/drawing/2014/main" id="{1873C2B8-AB42-6E87-E295-0F5570DA4697}"/>
              </a:ext>
            </a:extLst>
          </p:cNvPr>
          <p:cNvSpPr/>
          <p:nvPr/>
        </p:nvSpPr>
        <p:spPr>
          <a:xfrm>
            <a:off x="5320504" y="9413483"/>
            <a:ext cx="1074639" cy="381727"/>
          </a:xfrm>
          <a:prstGeom prst="rightArrow">
            <a:avLst/>
          </a:prstGeom>
          <a:solidFill>
            <a:schemeClr val="accent6">
              <a:lumMod val="60000"/>
              <a:lumOff val="40000"/>
            </a:schemeClr>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100" dirty="0"/>
              <a:t>裏面に続く</a:t>
            </a:r>
          </a:p>
        </p:txBody>
      </p:sp>
      <p:sp>
        <p:nvSpPr>
          <p:cNvPr id="2" name="テキスト ボックス 1">
            <a:extLst>
              <a:ext uri="{FF2B5EF4-FFF2-40B4-BE49-F238E27FC236}">
                <a16:creationId xmlns:a16="http://schemas.microsoft.com/office/drawing/2014/main" id="{89323CEF-247A-411C-8E02-6AA879D5DB7A}"/>
              </a:ext>
            </a:extLst>
          </p:cNvPr>
          <p:cNvSpPr txBox="1"/>
          <p:nvPr/>
        </p:nvSpPr>
        <p:spPr>
          <a:xfrm>
            <a:off x="181466" y="7603803"/>
            <a:ext cx="6340059" cy="1785104"/>
          </a:xfrm>
          <a:prstGeom prst="rect">
            <a:avLst/>
          </a:prstGeom>
          <a:noFill/>
        </p:spPr>
        <p:txBody>
          <a:bodyPr wrap="square" rtlCol="0">
            <a:spAutoFit/>
          </a:bodyPr>
          <a:lstStyle/>
          <a:p>
            <a:r>
              <a:rPr lang="ja-JP" altLang="en-US" sz="1400" dirty="0"/>
              <a:t>■</a:t>
            </a:r>
            <a:r>
              <a:rPr lang="ja-JP" altLang="en-US" sz="1400" u="sng" dirty="0"/>
              <a:t>資材の調達等支援</a:t>
            </a:r>
            <a:endParaRPr lang="en-US" altLang="ja-JP" sz="1400" u="sng" dirty="0"/>
          </a:p>
          <a:p>
            <a:r>
              <a:rPr lang="ja-JP" altLang="en-US" sz="1400" dirty="0"/>
              <a:t>　①市が被災により</a:t>
            </a:r>
            <a:r>
              <a:rPr lang="en-US" altLang="ja-JP" sz="1400" dirty="0"/>
              <a:t>30</a:t>
            </a:r>
            <a:r>
              <a:rPr lang="ja-JP" altLang="en-US" sz="1400" dirty="0"/>
              <a:t>％以上の収穫量の減少が見込まれると認めたほ場</a:t>
            </a:r>
            <a:endParaRPr lang="en-US" altLang="ja-JP" sz="1400" dirty="0"/>
          </a:p>
          <a:p>
            <a:r>
              <a:rPr lang="ja-JP" altLang="en-US" sz="1400" dirty="0"/>
              <a:t>　②市が被災により</a:t>
            </a:r>
            <a:r>
              <a:rPr lang="en-US" altLang="ja-JP" sz="1400" dirty="0"/>
              <a:t>20</a:t>
            </a:r>
            <a:r>
              <a:rPr lang="ja-JP" altLang="en-US" sz="1400" dirty="0"/>
              <a:t>％以上の収穫量の減少が見込まれると認めた農家</a:t>
            </a:r>
            <a:endParaRPr lang="en-US" altLang="ja-JP" sz="1400" dirty="0"/>
          </a:p>
          <a:p>
            <a:r>
              <a:rPr lang="ja-JP" altLang="en-US" sz="1400" dirty="0"/>
              <a:t>　　の被災ほ場</a:t>
            </a:r>
            <a:endParaRPr lang="en-US" altLang="ja-JP" sz="1400" dirty="0"/>
          </a:p>
          <a:p>
            <a:endParaRPr lang="en-US" altLang="ja-JP" sz="1400" dirty="0"/>
          </a:p>
          <a:p>
            <a:r>
              <a:rPr lang="ja-JP" altLang="en-US" sz="1400" dirty="0"/>
              <a:t>■</a:t>
            </a:r>
            <a:r>
              <a:rPr lang="ja-JP" altLang="en-US" sz="1400" u="sng" dirty="0"/>
              <a:t>追加施肥・防除</a:t>
            </a:r>
            <a:endParaRPr lang="en-US" altLang="ja-JP" sz="1400" u="sng" dirty="0"/>
          </a:p>
          <a:p>
            <a:r>
              <a:rPr lang="ja-JP" altLang="en-US" sz="1400" dirty="0"/>
              <a:t>　被害状況がわかる写真等により、市が被害を確認したほ場</a:t>
            </a:r>
            <a:endParaRPr lang="en-US" altLang="ja-JP" sz="1400" dirty="0"/>
          </a:p>
          <a:p>
            <a:endParaRPr lang="en-US" altLang="ja-JP" sz="1200" dirty="0"/>
          </a:p>
        </p:txBody>
      </p:sp>
      <p:sp>
        <p:nvSpPr>
          <p:cNvPr id="16" name="四角形: 角を丸くする 15">
            <a:extLst>
              <a:ext uri="{FF2B5EF4-FFF2-40B4-BE49-F238E27FC236}">
                <a16:creationId xmlns:a16="http://schemas.microsoft.com/office/drawing/2014/main" id="{BA3462FB-5D49-528C-6864-B50ED7BA84B2}"/>
              </a:ext>
            </a:extLst>
          </p:cNvPr>
          <p:cNvSpPr/>
          <p:nvPr/>
        </p:nvSpPr>
        <p:spPr>
          <a:xfrm>
            <a:off x="240251" y="2437479"/>
            <a:ext cx="2133600" cy="392551"/>
          </a:xfrm>
          <a:prstGeom prst="roundRect">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rPr>
              <a:t>事業の内容・補助率</a:t>
            </a:r>
            <a:endParaRPr lang="en-US" altLang="ja-JP" sz="1600" b="1" dirty="0">
              <a:solidFill>
                <a:schemeClr val="tx1"/>
              </a:solidFill>
            </a:endParaRPr>
          </a:p>
        </p:txBody>
      </p:sp>
      <p:sp>
        <p:nvSpPr>
          <p:cNvPr id="8" name="四角形: 角を丸くする 7">
            <a:extLst>
              <a:ext uri="{FF2B5EF4-FFF2-40B4-BE49-F238E27FC236}">
                <a16:creationId xmlns:a16="http://schemas.microsoft.com/office/drawing/2014/main" id="{D5FB76C3-3832-DF78-9AAB-8B4AA3BD441C}"/>
              </a:ext>
            </a:extLst>
          </p:cNvPr>
          <p:cNvSpPr/>
          <p:nvPr/>
        </p:nvSpPr>
        <p:spPr>
          <a:xfrm>
            <a:off x="155447" y="7073701"/>
            <a:ext cx="2133600" cy="392551"/>
          </a:xfrm>
          <a:prstGeom prst="roundRect">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rPr>
              <a:t>支援の対象</a:t>
            </a:r>
            <a:endParaRPr lang="en-US" altLang="ja-JP" sz="1600" b="1" dirty="0">
              <a:solidFill>
                <a:schemeClr val="tx1"/>
              </a:solidFill>
            </a:endParaRPr>
          </a:p>
        </p:txBody>
      </p:sp>
      <p:sp>
        <p:nvSpPr>
          <p:cNvPr id="7" name="四角形: 角を丸くする 6">
            <a:extLst>
              <a:ext uri="{FF2B5EF4-FFF2-40B4-BE49-F238E27FC236}">
                <a16:creationId xmlns:a16="http://schemas.microsoft.com/office/drawing/2014/main" id="{E97121F6-0D08-D966-52FB-2B415CFD94BD}"/>
              </a:ext>
            </a:extLst>
          </p:cNvPr>
          <p:cNvSpPr/>
          <p:nvPr/>
        </p:nvSpPr>
        <p:spPr>
          <a:xfrm>
            <a:off x="1874521" y="7966614"/>
            <a:ext cx="1953769" cy="111875"/>
          </a:xfrm>
          <a:prstGeom prst="roundRect">
            <a:avLst/>
          </a:prstGeom>
          <a:solidFill>
            <a:srgbClr val="FFFF0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1" name="四角形: 角を丸くする 10">
            <a:extLst>
              <a:ext uri="{FF2B5EF4-FFF2-40B4-BE49-F238E27FC236}">
                <a16:creationId xmlns:a16="http://schemas.microsoft.com/office/drawing/2014/main" id="{67B73DAA-E29B-FD17-14DE-7CB378DE9DE2}"/>
              </a:ext>
            </a:extLst>
          </p:cNvPr>
          <p:cNvSpPr/>
          <p:nvPr/>
        </p:nvSpPr>
        <p:spPr>
          <a:xfrm>
            <a:off x="1874522" y="8164433"/>
            <a:ext cx="1953769" cy="111875"/>
          </a:xfrm>
          <a:prstGeom prst="roundRect">
            <a:avLst/>
          </a:prstGeom>
          <a:solidFill>
            <a:srgbClr val="FFFF0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Tree>
    <p:extLst>
      <p:ext uri="{BB962C8B-B14F-4D97-AF65-F5344CB8AC3E}">
        <p14:creationId xmlns:p14="http://schemas.microsoft.com/office/powerpoint/2010/main" val="2290009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四角形: 角を丸くする 5">
            <a:extLst>
              <a:ext uri="{FF2B5EF4-FFF2-40B4-BE49-F238E27FC236}">
                <a16:creationId xmlns:a16="http://schemas.microsoft.com/office/drawing/2014/main" id="{A5F69ACB-BE75-1910-C05E-72C0CE5E9222}"/>
              </a:ext>
            </a:extLst>
          </p:cNvPr>
          <p:cNvSpPr/>
          <p:nvPr/>
        </p:nvSpPr>
        <p:spPr>
          <a:xfrm>
            <a:off x="118527" y="1119247"/>
            <a:ext cx="6585889" cy="4668651"/>
          </a:xfrm>
          <a:prstGeom prst="roundRect">
            <a:avLst>
              <a:gd name="adj" fmla="val 5929"/>
            </a:avLst>
          </a:prstGeom>
          <a:solidFill>
            <a:srgbClr val="D9F2D0">
              <a:alpha val="4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altLang="ja-JP" sz="1600" dirty="0">
              <a:solidFill>
                <a:schemeClr val="tx1"/>
              </a:solidFill>
            </a:endParaRPr>
          </a:p>
          <a:p>
            <a:endParaRPr lang="en-US" altLang="ja-JP" sz="1600" dirty="0">
              <a:solidFill>
                <a:schemeClr val="tx1"/>
              </a:solidFill>
            </a:endParaRPr>
          </a:p>
          <a:p>
            <a:endParaRPr lang="en-US" altLang="ja-JP" sz="1600" dirty="0">
              <a:solidFill>
                <a:schemeClr val="tx1"/>
              </a:solidFill>
            </a:endParaRPr>
          </a:p>
          <a:p>
            <a:endParaRPr lang="en-US" altLang="ja-JP" sz="1600" dirty="0">
              <a:solidFill>
                <a:schemeClr val="tx1"/>
              </a:solidFill>
            </a:endParaRPr>
          </a:p>
          <a:p>
            <a:endParaRPr lang="ja-JP" altLang="en-US" sz="1600" dirty="0">
              <a:solidFill>
                <a:schemeClr val="tx1"/>
              </a:solidFill>
            </a:endParaRPr>
          </a:p>
        </p:txBody>
      </p:sp>
      <p:sp>
        <p:nvSpPr>
          <p:cNvPr id="3" name="四角形: 角を丸くする 2">
            <a:extLst>
              <a:ext uri="{FF2B5EF4-FFF2-40B4-BE49-F238E27FC236}">
                <a16:creationId xmlns:a16="http://schemas.microsoft.com/office/drawing/2014/main" id="{F84B0B85-0A30-C2C7-E3EA-F51A54EBCF91}"/>
              </a:ext>
            </a:extLst>
          </p:cNvPr>
          <p:cNvSpPr/>
          <p:nvPr/>
        </p:nvSpPr>
        <p:spPr>
          <a:xfrm>
            <a:off x="118528" y="182217"/>
            <a:ext cx="6585888" cy="737255"/>
          </a:xfrm>
          <a:prstGeom prst="roundRect">
            <a:avLst>
              <a:gd name="adj" fmla="val 27662"/>
            </a:avLst>
          </a:prstGeom>
          <a:solidFill>
            <a:srgbClr val="D9F2D0">
              <a:alpha val="4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altLang="ja-JP" sz="1600" dirty="0">
              <a:solidFill>
                <a:schemeClr val="tx1"/>
              </a:solidFill>
            </a:endParaRPr>
          </a:p>
          <a:p>
            <a:endParaRPr lang="en-US" altLang="ja-JP" sz="1600" dirty="0">
              <a:solidFill>
                <a:schemeClr val="tx1"/>
              </a:solidFill>
            </a:endParaRPr>
          </a:p>
          <a:p>
            <a:endParaRPr lang="en-US" altLang="ja-JP" sz="1600" dirty="0">
              <a:solidFill>
                <a:schemeClr val="tx1"/>
              </a:solidFill>
            </a:endParaRPr>
          </a:p>
          <a:p>
            <a:endParaRPr lang="en-US" altLang="ja-JP" sz="1600" dirty="0">
              <a:solidFill>
                <a:schemeClr val="tx1"/>
              </a:solidFill>
            </a:endParaRPr>
          </a:p>
          <a:p>
            <a:endParaRPr lang="ja-JP" altLang="en-US" sz="1600" dirty="0">
              <a:solidFill>
                <a:schemeClr val="tx1"/>
              </a:solidFill>
            </a:endParaRPr>
          </a:p>
        </p:txBody>
      </p:sp>
      <p:sp>
        <p:nvSpPr>
          <p:cNvPr id="4" name="テキスト ボックス 3">
            <a:extLst>
              <a:ext uri="{FF2B5EF4-FFF2-40B4-BE49-F238E27FC236}">
                <a16:creationId xmlns:a16="http://schemas.microsoft.com/office/drawing/2014/main" id="{1ADB5CEE-14DD-A378-C105-6395C1B34C83}"/>
              </a:ext>
            </a:extLst>
          </p:cNvPr>
          <p:cNvSpPr txBox="1"/>
          <p:nvPr/>
        </p:nvSpPr>
        <p:spPr>
          <a:xfrm>
            <a:off x="118527" y="1536834"/>
            <a:ext cx="7077459" cy="523220"/>
          </a:xfrm>
          <a:prstGeom prst="rect">
            <a:avLst/>
          </a:prstGeom>
          <a:noFill/>
        </p:spPr>
        <p:txBody>
          <a:bodyPr wrap="square" rtlCol="0">
            <a:spAutoFit/>
          </a:bodyPr>
          <a:lstStyle/>
          <a:p>
            <a:r>
              <a:rPr lang="ja-JP" altLang="en-US" sz="1400" dirty="0"/>
              <a:t>　以下日程で受付を行いますので、申請を希望される方は必ずご出席ください。</a:t>
            </a:r>
            <a:endParaRPr lang="en-US" altLang="ja-JP" sz="1400" dirty="0"/>
          </a:p>
          <a:p>
            <a:endParaRPr lang="ja-JP" altLang="en-US" sz="1400" dirty="0"/>
          </a:p>
        </p:txBody>
      </p:sp>
      <p:sp>
        <p:nvSpPr>
          <p:cNvPr id="7" name="四角形: 角を丸くする 6">
            <a:extLst>
              <a:ext uri="{FF2B5EF4-FFF2-40B4-BE49-F238E27FC236}">
                <a16:creationId xmlns:a16="http://schemas.microsoft.com/office/drawing/2014/main" id="{51F205D7-4AD0-598A-490C-082C8B9E0A74}"/>
              </a:ext>
            </a:extLst>
          </p:cNvPr>
          <p:cNvSpPr/>
          <p:nvPr/>
        </p:nvSpPr>
        <p:spPr>
          <a:xfrm>
            <a:off x="187451" y="6009050"/>
            <a:ext cx="6585889" cy="2305347"/>
          </a:xfrm>
          <a:prstGeom prst="roundRect">
            <a:avLst>
              <a:gd name="adj" fmla="val 7786"/>
            </a:avLst>
          </a:prstGeom>
          <a:solidFill>
            <a:srgbClr val="D9F2D0">
              <a:alpha val="4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altLang="ja-JP" sz="1600" dirty="0">
              <a:solidFill>
                <a:schemeClr val="tx1"/>
              </a:solidFill>
            </a:endParaRPr>
          </a:p>
          <a:p>
            <a:endParaRPr lang="en-US" altLang="ja-JP" sz="700" dirty="0">
              <a:solidFill>
                <a:schemeClr val="tx1"/>
              </a:solidFill>
            </a:endParaRPr>
          </a:p>
        </p:txBody>
      </p:sp>
      <p:sp>
        <p:nvSpPr>
          <p:cNvPr id="8" name="四角形: 角を丸くする 7">
            <a:extLst>
              <a:ext uri="{FF2B5EF4-FFF2-40B4-BE49-F238E27FC236}">
                <a16:creationId xmlns:a16="http://schemas.microsoft.com/office/drawing/2014/main" id="{7E7D8766-38F7-964E-3984-AF55606A0B28}"/>
              </a:ext>
            </a:extLst>
          </p:cNvPr>
          <p:cNvSpPr/>
          <p:nvPr/>
        </p:nvSpPr>
        <p:spPr>
          <a:xfrm>
            <a:off x="175259" y="5987675"/>
            <a:ext cx="3031241" cy="392551"/>
          </a:xfrm>
          <a:prstGeom prst="roundRect">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rPr>
              <a:t>受付会にご持参いただく書類</a:t>
            </a:r>
          </a:p>
        </p:txBody>
      </p:sp>
      <p:sp>
        <p:nvSpPr>
          <p:cNvPr id="10" name="四角形: 角を丸くする 9">
            <a:extLst>
              <a:ext uri="{FF2B5EF4-FFF2-40B4-BE49-F238E27FC236}">
                <a16:creationId xmlns:a16="http://schemas.microsoft.com/office/drawing/2014/main" id="{91D02FBA-9E78-8843-DED3-3DFE42938873}"/>
              </a:ext>
            </a:extLst>
          </p:cNvPr>
          <p:cNvSpPr/>
          <p:nvPr/>
        </p:nvSpPr>
        <p:spPr>
          <a:xfrm>
            <a:off x="131066" y="8463431"/>
            <a:ext cx="6585889" cy="1207868"/>
          </a:xfrm>
          <a:prstGeom prst="roundRect">
            <a:avLst>
              <a:gd name="adj" fmla="val 972"/>
            </a:avLst>
          </a:prstGeom>
          <a:solidFill>
            <a:srgbClr val="D9F2D0">
              <a:alpha val="4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altLang="ja-JP" sz="1400" dirty="0">
              <a:solidFill>
                <a:schemeClr val="tx1"/>
              </a:solidFill>
            </a:endParaRPr>
          </a:p>
          <a:p>
            <a:endParaRPr lang="en-US" altLang="ja-JP" sz="1400" dirty="0">
              <a:solidFill>
                <a:schemeClr val="tx1"/>
              </a:solidFill>
            </a:endParaRPr>
          </a:p>
        </p:txBody>
      </p:sp>
      <p:sp>
        <p:nvSpPr>
          <p:cNvPr id="11" name="四角形: 角を丸くする 10">
            <a:extLst>
              <a:ext uri="{FF2B5EF4-FFF2-40B4-BE49-F238E27FC236}">
                <a16:creationId xmlns:a16="http://schemas.microsoft.com/office/drawing/2014/main" id="{EA923549-90B9-362F-8922-A3E8C79665E3}"/>
              </a:ext>
            </a:extLst>
          </p:cNvPr>
          <p:cNvSpPr/>
          <p:nvPr/>
        </p:nvSpPr>
        <p:spPr>
          <a:xfrm>
            <a:off x="144453" y="8475287"/>
            <a:ext cx="1470665" cy="354511"/>
          </a:xfrm>
          <a:prstGeom prst="roundRect">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rPr>
              <a:t>問い合わせ先</a:t>
            </a:r>
          </a:p>
        </p:txBody>
      </p:sp>
      <p:graphicFrame>
        <p:nvGraphicFramePr>
          <p:cNvPr id="15" name="表 14">
            <a:extLst>
              <a:ext uri="{FF2B5EF4-FFF2-40B4-BE49-F238E27FC236}">
                <a16:creationId xmlns:a16="http://schemas.microsoft.com/office/drawing/2014/main" id="{FEE1BBCF-BE16-061C-92C0-DA4B8D980F0E}"/>
              </a:ext>
            </a:extLst>
          </p:cNvPr>
          <p:cNvGraphicFramePr>
            <a:graphicFrameLocks noGrp="1"/>
          </p:cNvGraphicFramePr>
          <p:nvPr>
            <p:extLst>
              <p:ext uri="{D42A27DB-BD31-4B8C-83A1-F6EECF244321}">
                <p14:modId xmlns:p14="http://schemas.microsoft.com/office/powerpoint/2010/main" val="899894256"/>
              </p:ext>
            </p:extLst>
          </p:nvPr>
        </p:nvGraphicFramePr>
        <p:xfrm>
          <a:off x="295653" y="1893959"/>
          <a:ext cx="6231635" cy="3749194"/>
        </p:xfrm>
        <a:graphic>
          <a:graphicData uri="http://schemas.openxmlformats.org/drawingml/2006/table">
            <a:tbl>
              <a:tblPr firstRow="1" bandRow="1">
                <a:tableStyleId>{93296810-A885-4BE3-A3E7-6D5BEEA58F35}</a:tableStyleId>
              </a:tblPr>
              <a:tblGrid>
                <a:gridCol w="1886237">
                  <a:extLst>
                    <a:ext uri="{9D8B030D-6E8A-4147-A177-3AD203B41FA5}">
                      <a16:colId xmlns:a16="http://schemas.microsoft.com/office/drawing/2014/main" val="2792937858"/>
                    </a:ext>
                  </a:extLst>
                </a:gridCol>
                <a:gridCol w="1956751">
                  <a:extLst>
                    <a:ext uri="{9D8B030D-6E8A-4147-A177-3AD203B41FA5}">
                      <a16:colId xmlns:a16="http://schemas.microsoft.com/office/drawing/2014/main" val="1388027634"/>
                    </a:ext>
                  </a:extLst>
                </a:gridCol>
                <a:gridCol w="2388647">
                  <a:extLst>
                    <a:ext uri="{9D8B030D-6E8A-4147-A177-3AD203B41FA5}">
                      <a16:colId xmlns:a16="http://schemas.microsoft.com/office/drawing/2014/main" val="1748169784"/>
                    </a:ext>
                  </a:extLst>
                </a:gridCol>
              </a:tblGrid>
              <a:tr h="272017">
                <a:tc>
                  <a:txBody>
                    <a:bodyPr/>
                    <a:lstStyle/>
                    <a:p>
                      <a:pPr algn="ctr"/>
                      <a:r>
                        <a:rPr kumimoji="1" lang="ja-JP" altLang="en-US" sz="1100" dirty="0"/>
                        <a:t>日　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t>時　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00" dirty="0"/>
                        <a:t>場　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56554212"/>
                  </a:ext>
                </a:extLst>
              </a:tr>
              <a:tr h="474161">
                <a:tc>
                  <a:txBody>
                    <a:bodyPr/>
                    <a:lstStyle/>
                    <a:p>
                      <a:r>
                        <a:rPr kumimoji="1" lang="ja-JP" altLang="en-US" sz="1200" dirty="0"/>
                        <a:t>令和</a:t>
                      </a:r>
                      <a:r>
                        <a:rPr kumimoji="1" lang="en-US" altLang="ja-JP" sz="1200" dirty="0"/>
                        <a:t>7</a:t>
                      </a:r>
                      <a:r>
                        <a:rPr kumimoji="1" lang="ja-JP" altLang="en-US" sz="1200" dirty="0"/>
                        <a:t>年</a:t>
                      </a:r>
                      <a:r>
                        <a:rPr kumimoji="1" lang="en-US" altLang="ja-JP" sz="1200" dirty="0"/>
                        <a:t>10</a:t>
                      </a:r>
                      <a:r>
                        <a:rPr kumimoji="1" lang="ja-JP" altLang="en-US" sz="1200" dirty="0"/>
                        <a:t>月 </a:t>
                      </a:r>
                      <a:r>
                        <a:rPr kumimoji="1" lang="en-US" altLang="ja-JP" sz="1200" dirty="0"/>
                        <a:t>6</a:t>
                      </a:r>
                      <a:r>
                        <a:rPr kumimoji="1" lang="ja-JP" altLang="en-US" sz="1200" dirty="0"/>
                        <a:t>日（月）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500" dirty="0"/>
                        <a:t>13</a:t>
                      </a:r>
                      <a:r>
                        <a:rPr kumimoji="1" lang="ja-JP" altLang="en-US" sz="1500" dirty="0"/>
                        <a:t>：</a:t>
                      </a:r>
                      <a:r>
                        <a:rPr kumimoji="1" lang="en-US" altLang="ja-JP" sz="1500" dirty="0"/>
                        <a:t>30</a:t>
                      </a:r>
                      <a:r>
                        <a:rPr kumimoji="1" lang="ja-JP" altLang="en-US" sz="1500" dirty="0"/>
                        <a:t>～</a:t>
                      </a:r>
                      <a:r>
                        <a:rPr kumimoji="1" lang="en-US" altLang="ja-JP" sz="1500" dirty="0"/>
                        <a:t>15</a:t>
                      </a:r>
                      <a:r>
                        <a:rPr kumimoji="1" lang="ja-JP" altLang="en-US" sz="1500" dirty="0"/>
                        <a:t>：</a:t>
                      </a:r>
                      <a:r>
                        <a:rPr kumimoji="1" lang="en-US" altLang="ja-JP" sz="1500" dirty="0"/>
                        <a:t>30</a:t>
                      </a:r>
                      <a:endParaRPr kumimoji="1" lang="ja-JP" altLang="en-US" sz="15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dirty="0"/>
                        <a:t>JA</a:t>
                      </a:r>
                      <a:r>
                        <a:rPr kumimoji="1" lang="ja-JP" altLang="en-US" sz="1200" dirty="0"/>
                        <a:t>熊本市 本店中会議室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1596992"/>
                  </a:ext>
                </a:extLst>
              </a:tr>
              <a:tr h="474161">
                <a:tc>
                  <a:txBody>
                    <a:bodyPr/>
                    <a:lstStyle/>
                    <a:p>
                      <a:r>
                        <a:rPr kumimoji="1" lang="ja-JP" altLang="en-US" sz="1200" dirty="0"/>
                        <a:t>令和</a:t>
                      </a:r>
                      <a:r>
                        <a:rPr kumimoji="1" lang="en-US" altLang="ja-JP" sz="1200" dirty="0"/>
                        <a:t>7</a:t>
                      </a:r>
                      <a:r>
                        <a:rPr kumimoji="1" lang="ja-JP" altLang="en-US" sz="1200" dirty="0"/>
                        <a:t>年</a:t>
                      </a:r>
                      <a:r>
                        <a:rPr kumimoji="1" lang="en-US" altLang="ja-JP" sz="1200" dirty="0"/>
                        <a:t>10</a:t>
                      </a:r>
                      <a:r>
                        <a:rPr kumimoji="1" lang="ja-JP" altLang="en-US" sz="1200" dirty="0"/>
                        <a:t>月 </a:t>
                      </a:r>
                      <a:r>
                        <a:rPr kumimoji="1" lang="en-US" altLang="ja-JP" sz="1200" dirty="0"/>
                        <a:t>7</a:t>
                      </a:r>
                      <a:r>
                        <a:rPr kumimoji="1" lang="ja-JP" altLang="en-US" sz="1200" dirty="0"/>
                        <a:t>日（火）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500" dirty="0"/>
                        <a:t>14</a:t>
                      </a:r>
                      <a:r>
                        <a:rPr kumimoji="1" lang="ja-JP" altLang="en-US" sz="1500" dirty="0"/>
                        <a:t>：</a:t>
                      </a:r>
                      <a:r>
                        <a:rPr kumimoji="1" lang="en-US" altLang="ja-JP" sz="1500" dirty="0"/>
                        <a:t>00</a:t>
                      </a:r>
                      <a:r>
                        <a:rPr kumimoji="1" lang="ja-JP" altLang="en-US" sz="1500" dirty="0"/>
                        <a:t>～</a:t>
                      </a:r>
                      <a:r>
                        <a:rPr kumimoji="1" lang="en-US" altLang="ja-JP" sz="1500" dirty="0"/>
                        <a:t>16</a:t>
                      </a:r>
                      <a:r>
                        <a:rPr kumimoji="1" lang="ja-JP" altLang="en-US" sz="1500" dirty="0"/>
                        <a:t>：</a:t>
                      </a:r>
                      <a:r>
                        <a:rPr kumimoji="1" lang="en-US" altLang="ja-JP" sz="1500" dirty="0"/>
                        <a:t>00</a:t>
                      </a:r>
                      <a:endParaRPr kumimoji="1" lang="ja-JP" altLang="en-US" sz="15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dirty="0"/>
                        <a:t>JA</a:t>
                      </a:r>
                      <a:r>
                        <a:rPr kumimoji="1" lang="ja-JP" altLang="en-US" sz="1200" dirty="0"/>
                        <a:t>鹿本 植木支所</a:t>
                      </a:r>
                      <a:r>
                        <a:rPr kumimoji="1" lang="en-US" altLang="ja-JP" sz="1200" dirty="0"/>
                        <a:t>2</a:t>
                      </a:r>
                      <a:r>
                        <a:rPr kumimoji="1" lang="ja-JP" altLang="en-US" sz="1200" dirty="0"/>
                        <a:t>階会議室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6878857"/>
                  </a:ext>
                </a:extLst>
              </a:tr>
              <a:tr h="505771">
                <a:tc>
                  <a:txBody>
                    <a:bodyPr/>
                    <a:lstStyle/>
                    <a:p>
                      <a:r>
                        <a:rPr kumimoji="1" lang="ja-JP" altLang="en-US" sz="1200" dirty="0"/>
                        <a:t>令和</a:t>
                      </a:r>
                      <a:r>
                        <a:rPr kumimoji="1" lang="en-US" altLang="ja-JP" sz="1200" dirty="0"/>
                        <a:t>7</a:t>
                      </a:r>
                      <a:r>
                        <a:rPr kumimoji="1" lang="ja-JP" altLang="en-US" sz="1200" dirty="0"/>
                        <a:t>年</a:t>
                      </a:r>
                      <a:r>
                        <a:rPr kumimoji="1" lang="en-US" altLang="ja-JP" sz="1200" dirty="0"/>
                        <a:t>10</a:t>
                      </a:r>
                      <a:r>
                        <a:rPr kumimoji="1" lang="ja-JP" altLang="en-US" sz="1200" dirty="0"/>
                        <a:t>月 </a:t>
                      </a:r>
                      <a:r>
                        <a:rPr kumimoji="1" lang="en-US" altLang="ja-JP" sz="1200" dirty="0"/>
                        <a:t>8</a:t>
                      </a:r>
                      <a:r>
                        <a:rPr kumimoji="1" lang="ja-JP" altLang="en-US" sz="1200" dirty="0"/>
                        <a:t>日（水）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500" dirty="0"/>
                        <a:t>10</a:t>
                      </a:r>
                      <a:r>
                        <a:rPr kumimoji="1" lang="ja-JP" altLang="en-US" sz="1500" dirty="0"/>
                        <a:t>：</a:t>
                      </a:r>
                      <a:r>
                        <a:rPr kumimoji="1" lang="en-US" altLang="ja-JP" sz="1500" dirty="0"/>
                        <a:t>00</a:t>
                      </a:r>
                      <a:r>
                        <a:rPr kumimoji="1" lang="ja-JP" altLang="en-US" sz="1500" dirty="0"/>
                        <a:t>～</a:t>
                      </a:r>
                      <a:r>
                        <a:rPr kumimoji="1" lang="en-US" altLang="ja-JP" sz="1500" dirty="0"/>
                        <a:t>16</a:t>
                      </a:r>
                      <a:r>
                        <a:rPr kumimoji="1" lang="ja-JP" altLang="en-US" sz="1500" dirty="0"/>
                        <a:t>：</a:t>
                      </a:r>
                      <a:r>
                        <a:rPr kumimoji="1" lang="en-US" altLang="ja-JP" sz="1500" dirty="0"/>
                        <a:t>00</a:t>
                      </a:r>
                    </a:p>
                    <a:p>
                      <a:pPr algn="ctr"/>
                      <a:r>
                        <a:rPr kumimoji="1" lang="ja-JP" altLang="en-US" sz="1100" dirty="0"/>
                        <a:t>（</a:t>
                      </a:r>
                      <a:r>
                        <a:rPr kumimoji="1" lang="en-US" altLang="ja-JP" sz="1100" dirty="0"/>
                        <a:t>12</a:t>
                      </a:r>
                      <a:r>
                        <a:rPr kumimoji="1" lang="ja-JP" altLang="en-US" sz="1100" dirty="0"/>
                        <a:t>：</a:t>
                      </a:r>
                      <a:r>
                        <a:rPr kumimoji="1" lang="en-US" altLang="ja-JP" sz="1100" dirty="0"/>
                        <a:t>00</a:t>
                      </a:r>
                      <a:r>
                        <a:rPr kumimoji="1" lang="ja-JP" altLang="en-US" sz="1100" dirty="0"/>
                        <a:t>～</a:t>
                      </a:r>
                      <a:r>
                        <a:rPr kumimoji="1" lang="en-US" altLang="ja-JP" sz="1100" dirty="0"/>
                        <a:t>13</a:t>
                      </a:r>
                      <a:r>
                        <a:rPr kumimoji="1" lang="ja-JP" altLang="en-US" sz="1100" dirty="0"/>
                        <a:t>：</a:t>
                      </a:r>
                      <a:r>
                        <a:rPr kumimoji="1" lang="en-US" altLang="ja-JP" sz="1100" dirty="0"/>
                        <a:t>00</a:t>
                      </a:r>
                      <a:r>
                        <a:rPr kumimoji="1" lang="ja-JP" altLang="en-US" sz="1100" dirty="0"/>
                        <a:t>は除く）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kumimoji="1" lang="en-US" altLang="ja-JP" sz="1200" dirty="0"/>
                        <a:t>JA</a:t>
                      </a:r>
                      <a:r>
                        <a:rPr kumimoji="1" lang="ja-JP" altLang="en-US" sz="1200" dirty="0"/>
                        <a:t>熊本市 飽田支店</a:t>
                      </a:r>
                      <a:r>
                        <a:rPr kumimoji="1" lang="en-US" altLang="ja-JP" sz="1200" dirty="0"/>
                        <a:t>2</a:t>
                      </a:r>
                      <a:r>
                        <a:rPr kumimoji="1" lang="ja-JP" altLang="en-US" sz="1200" dirty="0"/>
                        <a:t>階会議室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01912873"/>
                  </a:ext>
                </a:extLst>
              </a:tr>
              <a:tr h="505771">
                <a:tc>
                  <a:txBody>
                    <a:bodyPr/>
                    <a:lstStyle/>
                    <a:p>
                      <a:r>
                        <a:rPr kumimoji="1" lang="ja-JP" altLang="en-US" sz="1200" dirty="0"/>
                        <a:t>令和</a:t>
                      </a:r>
                      <a:r>
                        <a:rPr kumimoji="1" lang="en-US" altLang="ja-JP" sz="1200" dirty="0"/>
                        <a:t>7</a:t>
                      </a:r>
                      <a:r>
                        <a:rPr kumimoji="1" lang="ja-JP" altLang="en-US" sz="1200" dirty="0"/>
                        <a:t>年</a:t>
                      </a:r>
                      <a:r>
                        <a:rPr kumimoji="1" lang="en-US" altLang="ja-JP" sz="1200" dirty="0"/>
                        <a:t>10</a:t>
                      </a:r>
                      <a:r>
                        <a:rPr kumimoji="1" lang="ja-JP" altLang="en-US" sz="1200" dirty="0"/>
                        <a:t>月 </a:t>
                      </a:r>
                      <a:r>
                        <a:rPr kumimoji="1" lang="en-US" altLang="ja-JP" sz="1200" dirty="0"/>
                        <a:t>9</a:t>
                      </a:r>
                      <a:r>
                        <a:rPr kumimoji="1" lang="ja-JP" altLang="en-US" sz="1200" dirty="0"/>
                        <a:t>日（木）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500" dirty="0"/>
                        <a:t>10</a:t>
                      </a:r>
                      <a:r>
                        <a:rPr kumimoji="1" lang="ja-JP" altLang="en-US" sz="1500" dirty="0"/>
                        <a:t>：</a:t>
                      </a:r>
                      <a:r>
                        <a:rPr kumimoji="1" lang="en-US" altLang="ja-JP" sz="1500" dirty="0"/>
                        <a:t>00</a:t>
                      </a:r>
                      <a:r>
                        <a:rPr kumimoji="1" lang="ja-JP" altLang="en-US" sz="1500" dirty="0"/>
                        <a:t>～</a:t>
                      </a:r>
                      <a:r>
                        <a:rPr kumimoji="1" lang="en-US" altLang="ja-JP" sz="1500" dirty="0"/>
                        <a:t>16</a:t>
                      </a:r>
                      <a:r>
                        <a:rPr kumimoji="1" lang="ja-JP" altLang="en-US" sz="1500" dirty="0"/>
                        <a:t>：</a:t>
                      </a:r>
                      <a:r>
                        <a:rPr kumimoji="1" lang="en-US" altLang="ja-JP" sz="1500" dirty="0"/>
                        <a:t>00</a:t>
                      </a:r>
                    </a:p>
                    <a:p>
                      <a:pPr algn="ctr"/>
                      <a:r>
                        <a:rPr kumimoji="1" lang="ja-JP" altLang="en-US" sz="1100" dirty="0"/>
                        <a:t>（</a:t>
                      </a:r>
                      <a:r>
                        <a:rPr kumimoji="1" lang="en-US" altLang="ja-JP" sz="1100" dirty="0"/>
                        <a:t>12</a:t>
                      </a:r>
                      <a:r>
                        <a:rPr kumimoji="1" lang="ja-JP" altLang="en-US" sz="1100" dirty="0"/>
                        <a:t>：</a:t>
                      </a:r>
                      <a:r>
                        <a:rPr kumimoji="1" lang="en-US" altLang="ja-JP" sz="1100" dirty="0"/>
                        <a:t>00</a:t>
                      </a:r>
                      <a:r>
                        <a:rPr kumimoji="1" lang="ja-JP" altLang="en-US" sz="1100" dirty="0"/>
                        <a:t>～</a:t>
                      </a:r>
                      <a:r>
                        <a:rPr kumimoji="1" lang="en-US" altLang="ja-JP" sz="1100" dirty="0"/>
                        <a:t>13</a:t>
                      </a:r>
                      <a:r>
                        <a:rPr kumimoji="1" lang="ja-JP" altLang="en-US" sz="1100" dirty="0"/>
                        <a:t>：</a:t>
                      </a:r>
                      <a:r>
                        <a:rPr kumimoji="1" lang="en-US" altLang="ja-JP" sz="1100" dirty="0"/>
                        <a:t>00</a:t>
                      </a:r>
                      <a:r>
                        <a:rPr kumimoji="1" lang="ja-JP" altLang="en-US" sz="1100" dirty="0"/>
                        <a:t>は除く）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kumimoji="1" lang="en-US" altLang="ja-JP" sz="1200" dirty="0"/>
                        <a:t>JA</a:t>
                      </a:r>
                      <a:r>
                        <a:rPr kumimoji="1" lang="ja-JP" altLang="en-US" sz="1200" dirty="0"/>
                        <a:t>熊本市 河内支店</a:t>
                      </a:r>
                      <a:r>
                        <a:rPr kumimoji="1" lang="en-US" altLang="ja-JP" sz="1200" dirty="0"/>
                        <a:t>3</a:t>
                      </a:r>
                      <a:r>
                        <a:rPr kumimoji="1" lang="ja-JP" altLang="en-US" sz="1200" dirty="0"/>
                        <a:t>階会議室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70247720"/>
                  </a:ext>
                </a:extLst>
              </a:tr>
              <a:tr h="505771">
                <a:tc>
                  <a:txBody>
                    <a:bodyPr/>
                    <a:lstStyle/>
                    <a:p>
                      <a:r>
                        <a:rPr kumimoji="1" lang="ja-JP" altLang="en-US" sz="1200" dirty="0"/>
                        <a:t>令和</a:t>
                      </a:r>
                      <a:r>
                        <a:rPr kumimoji="1" lang="en-US" altLang="ja-JP" sz="1200" dirty="0"/>
                        <a:t>7</a:t>
                      </a:r>
                      <a:r>
                        <a:rPr kumimoji="1" lang="ja-JP" altLang="en-US" sz="1200" dirty="0"/>
                        <a:t>年</a:t>
                      </a:r>
                      <a:r>
                        <a:rPr kumimoji="1" lang="en-US" altLang="ja-JP" sz="1200" dirty="0"/>
                        <a:t>10</a:t>
                      </a:r>
                      <a:r>
                        <a:rPr kumimoji="1" lang="ja-JP" altLang="en-US" sz="1200" dirty="0"/>
                        <a:t>月 </a:t>
                      </a:r>
                      <a:r>
                        <a:rPr kumimoji="1" lang="en-US" altLang="ja-JP" sz="1200" dirty="0"/>
                        <a:t>9</a:t>
                      </a:r>
                      <a:r>
                        <a:rPr kumimoji="1" lang="ja-JP" altLang="en-US" sz="1200" dirty="0"/>
                        <a:t>日（木）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500" dirty="0"/>
                        <a:t>10</a:t>
                      </a:r>
                      <a:r>
                        <a:rPr kumimoji="1" lang="ja-JP" altLang="en-US" sz="1500" dirty="0"/>
                        <a:t>：</a:t>
                      </a:r>
                      <a:r>
                        <a:rPr kumimoji="1" lang="en-US" altLang="ja-JP" sz="1500" dirty="0"/>
                        <a:t>00</a:t>
                      </a:r>
                      <a:r>
                        <a:rPr kumimoji="1" lang="ja-JP" altLang="en-US" sz="1500" dirty="0"/>
                        <a:t>～</a:t>
                      </a:r>
                      <a:r>
                        <a:rPr kumimoji="1" lang="en-US" altLang="ja-JP" sz="1500" dirty="0"/>
                        <a:t>16</a:t>
                      </a:r>
                      <a:r>
                        <a:rPr kumimoji="1" lang="ja-JP" altLang="en-US" sz="1500" dirty="0"/>
                        <a:t>：</a:t>
                      </a:r>
                      <a:r>
                        <a:rPr kumimoji="1" lang="en-US" altLang="ja-JP" sz="1500" dirty="0"/>
                        <a:t>00</a:t>
                      </a:r>
                    </a:p>
                    <a:p>
                      <a:pPr algn="ctr"/>
                      <a:r>
                        <a:rPr kumimoji="1" lang="ja-JP" altLang="en-US" sz="1100" dirty="0"/>
                        <a:t>（</a:t>
                      </a:r>
                      <a:r>
                        <a:rPr kumimoji="1" lang="en-US" altLang="ja-JP" sz="1100" dirty="0"/>
                        <a:t>12</a:t>
                      </a:r>
                      <a:r>
                        <a:rPr kumimoji="1" lang="ja-JP" altLang="en-US" sz="1100" dirty="0"/>
                        <a:t>：</a:t>
                      </a:r>
                      <a:r>
                        <a:rPr kumimoji="1" lang="en-US" altLang="ja-JP" sz="1100" dirty="0"/>
                        <a:t>00</a:t>
                      </a:r>
                      <a:r>
                        <a:rPr kumimoji="1" lang="ja-JP" altLang="en-US" sz="1100" dirty="0"/>
                        <a:t>～</a:t>
                      </a:r>
                      <a:r>
                        <a:rPr kumimoji="1" lang="en-US" altLang="ja-JP" sz="1100" dirty="0"/>
                        <a:t>13</a:t>
                      </a:r>
                      <a:r>
                        <a:rPr kumimoji="1" lang="ja-JP" altLang="en-US" sz="1100" dirty="0"/>
                        <a:t>：</a:t>
                      </a:r>
                      <a:r>
                        <a:rPr kumimoji="1" lang="en-US" altLang="ja-JP" sz="1100" dirty="0"/>
                        <a:t>00</a:t>
                      </a:r>
                      <a:r>
                        <a:rPr kumimoji="1" lang="ja-JP" altLang="en-US" sz="1100" dirty="0"/>
                        <a:t>は除く）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dirty="0"/>
                        <a:t>JA</a:t>
                      </a:r>
                      <a:r>
                        <a:rPr kumimoji="1" lang="ja-JP" altLang="en-US" sz="1200" dirty="0"/>
                        <a:t>熊本市 天明支店会議室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9119201"/>
                  </a:ext>
                </a:extLst>
              </a:tr>
              <a:tr h="505771">
                <a:tc>
                  <a:txBody>
                    <a:bodyPr/>
                    <a:lstStyle/>
                    <a:p>
                      <a:r>
                        <a:rPr kumimoji="1" lang="ja-JP" altLang="en-US" sz="1200" dirty="0"/>
                        <a:t>令和</a:t>
                      </a:r>
                      <a:r>
                        <a:rPr kumimoji="1" lang="en-US" altLang="ja-JP" sz="1200" dirty="0"/>
                        <a:t>7</a:t>
                      </a:r>
                      <a:r>
                        <a:rPr kumimoji="1" lang="ja-JP" altLang="en-US" sz="1200" dirty="0"/>
                        <a:t>年</a:t>
                      </a:r>
                      <a:r>
                        <a:rPr kumimoji="1" lang="en-US" altLang="ja-JP" sz="1200" dirty="0"/>
                        <a:t>10</a:t>
                      </a:r>
                      <a:r>
                        <a:rPr kumimoji="1" lang="ja-JP" altLang="en-US" sz="1200" dirty="0"/>
                        <a:t>月</a:t>
                      </a:r>
                      <a:r>
                        <a:rPr kumimoji="1" lang="en-US" altLang="ja-JP" sz="1200" dirty="0"/>
                        <a:t>10</a:t>
                      </a:r>
                      <a:r>
                        <a:rPr kumimoji="1" lang="ja-JP" altLang="en-US" sz="1200" dirty="0"/>
                        <a:t>日（金）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500" dirty="0"/>
                        <a:t>10</a:t>
                      </a:r>
                      <a:r>
                        <a:rPr kumimoji="1" lang="ja-JP" altLang="en-US" sz="1500" dirty="0"/>
                        <a:t>：</a:t>
                      </a:r>
                      <a:r>
                        <a:rPr kumimoji="1" lang="en-US" altLang="ja-JP" sz="1500" dirty="0"/>
                        <a:t>00</a:t>
                      </a:r>
                      <a:r>
                        <a:rPr kumimoji="1" lang="ja-JP" altLang="en-US" sz="1500" dirty="0"/>
                        <a:t>～</a:t>
                      </a:r>
                      <a:r>
                        <a:rPr kumimoji="1" lang="en-US" altLang="ja-JP" sz="1500" dirty="0"/>
                        <a:t>16</a:t>
                      </a:r>
                      <a:r>
                        <a:rPr kumimoji="1" lang="ja-JP" altLang="en-US" sz="1500" dirty="0"/>
                        <a:t>：</a:t>
                      </a:r>
                      <a:r>
                        <a:rPr kumimoji="1" lang="en-US" altLang="ja-JP" sz="1500" dirty="0"/>
                        <a:t>00</a:t>
                      </a:r>
                    </a:p>
                    <a:p>
                      <a:pPr algn="ctr"/>
                      <a:r>
                        <a:rPr kumimoji="1" lang="ja-JP" altLang="en-US" sz="1100" dirty="0"/>
                        <a:t>（</a:t>
                      </a:r>
                      <a:r>
                        <a:rPr kumimoji="1" lang="en-US" altLang="ja-JP" sz="1100" dirty="0"/>
                        <a:t>12</a:t>
                      </a:r>
                      <a:r>
                        <a:rPr kumimoji="1" lang="ja-JP" altLang="en-US" sz="1100" dirty="0"/>
                        <a:t>：</a:t>
                      </a:r>
                      <a:r>
                        <a:rPr kumimoji="1" lang="en-US" altLang="ja-JP" sz="1100" dirty="0"/>
                        <a:t>00</a:t>
                      </a:r>
                      <a:r>
                        <a:rPr kumimoji="1" lang="ja-JP" altLang="en-US" sz="1100" dirty="0"/>
                        <a:t>～</a:t>
                      </a:r>
                      <a:r>
                        <a:rPr kumimoji="1" lang="en-US" altLang="ja-JP" sz="1100" dirty="0"/>
                        <a:t>13</a:t>
                      </a:r>
                      <a:r>
                        <a:rPr kumimoji="1" lang="ja-JP" altLang="en-US" sz="1100" dirty="0"/>
                        <a:t>：</a:t>
                      </a:r>
                      <a:r>
                        <a:rPr kumimoji="1" lang="en-US" altLang="ja-JP" sz="1100" dirty="0"/>
                        <a:t>00</a:t>
                      </a:r>
                      <a:r>
                        <a:rPr kumimoji="1" lang="ja-JP" altLang="en-US" sz="1100" dirty="0"/>
                        <a:t>は除く）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514350" rtl="0" eaLnBrk="1" fontAlgn="auto" latinLnBrk="0" hangingPunct="1">
                        <a:lnSpc>
                          <a:spcPct val="100000"/>
                        </a:lnSpc>
                        <a:spcBef>
                          <a:spcPts val="0"/>
                        </a:spcBef>
                        <a:spcAft>
                          <a:spcPts val="0"/>
                        </a:spcAft>
                        <a:buClrTx/>
                        <a:buSzTx/>
                        <a:buFontTx/>
                        <a:buNone/>
                        <a:tabLst/>
                        <a:defRPr/>
                      </a:pPr>
                      <a:r>
                        <a:rPr kumimoji="1" lang="ja-JP" altLang="en-US" sz="1200" dirty="0"/>
                        <a:t>西部公民館 会議室</a:t>
                      </a:r>
                      <a:r>
                        <a:rPr kumimoji="1" lang="en-US" altLang="ja-JP" sz="1200" dirty="0"/>
                        <a:t>C</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5102318"/>
                  </a:ext>
                </a:extLst>
              </a:tr>
              <a:tr h="505771">
                <a:tc>
                  <a:txBody>
                    <a:bodyPr/>
                    <a:lstStyle/>
                    <a:p>
                      <a:r>
                        <a:rPr kumimoji="1" lang="ja-JP" altLang="en-US" sz="1200" dirty="0"/>
                        <a:t>令和</a:t>
                      </a:r>
                      <a:r>
                        <a:rPr kumimoji="1" lang="en-US" altLang="ja-JP" sz="1200" dirty="0"/>
                        <a:t>7</a:t>
                      </a:r>
                      <a:r>
                        <a:rPr kumimoji="1" lang="ja-JP" altLang="en-US" sz="1200" dirty="0"/>
                        <a:t>年</a:t>
                      </a:r>
                      <a:r>
                        <a:rPr kumimoji="1" lang="en-US" altLang="ja-JP" sz="1200" dirty="0"/>
                        <a:t>10</a:t>
                      </a:r>
                      <a:r>
                        <a:rPr kumimoji="1" lang="ja-JP" altLang="en-US" sz="1200" dirty="0"/>
                        <a:t>月</a:t>
                      </a:r>
                      <a:r>
                        <a:rPr kumimoji="1" lang="en-US" altLang="ja-JP" sz="1200" dirty="0"/>
                        <a:t>10</a:t>
                      </a:r>
                      <a:r>
                        <a:rPr kumimoji="1" lang="ja-JP" altLang="en-US" sz="1200" dirty="0"/>
                        <a:t>日（金）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500" dirty="0"/>
                        <a:t>10</a:t>
                      </a:r>
                      <a:r>
                        <a:rPr kumimoji="1" lang="ja-JP" altLang="en-US" sz="1500" dirty="0"/>
                        <a:t>：</a:t>
                      </a:r>
                      <a:r>
                        <a:rPr kumimoji="1" lang="en-US" altLang="ja-JP" sz="1500" dirty="0"/>
                        <a:t>00</a:t>
                      </a:r>
                      <a:r>
                        <a:rPr kumimoji="1" lang="ja-JP" altLang="en-US" sz="1500" dirty="0"/>
                        <a:t>～</a:t>
                      </a:r>
                      <a:r>
                        <a:rPr kumimoji="1" lang="en-US" altLang="ja-JP" sz="1500" dirty="0"/>
                        <a:t>16</a:t>
                      </a:r>
                      <a:r>
                        <a:rPr kumimoji="1" lang="ja-JP" altLang="en-US" sz="1500" dirty="0"/>
                        <a:t>：</a:t>
                      </a:r>
                      <a:r>
                        <a:rPr kumimoji="1" lang="en-US" altLang="ja-JP" sz="1500" dirty="0"/>
                        <a:t>00</a:t>
                      </a:r>
                    </a:p>
                    <a:p>
                      <a:pPr algn="ctr"/>
                      <a:r>
                        <a:rPr kumimoji="1" lang="ja-JP" altLang="en-US" sz="1100" dirty="0"/>
                        <a:t>（</a:t>
                      </a:r>
                      <a:r>
                        <a:rPr kumimoji="1" lang="en-US" altLang="ja-JP" sz="1100" dirty="0"/>
                        <a:t>12</a:t>
                      </a:r>
                      <a:r>
                        <a:rPr kumimoji="1" lang="ja-JP" altLang="en-US" sz="1100" dirty="0"/>
                        <a:t>：</a:t>
                      </a:r>
                      <a:r>
                        <a:rPr kumimoji="1" lang="en-US" altLang="ja-JP" sz="1100" dirty="0"/>
                        <a:t>00</a:t>
                      </a:r>
                      <a:r>
                        <a:rPr kumimoji="1" lang="ja-JP" altLang="en-US" sz="1100" dirty="0"/>
                        <a:t>～</a:t>
                      </a:r>
                      <a:r>
                        <a:rPr kumimoji="1" lang="en-US" altLang="ja-JP" sz="1100" dirty="0"/>
                        <a:t>13</a:t>
                      </a:r>
                      <a:r>
                        <a:rPr kumimoji="1" lang="ja-JP" altLang="en-US" sz="1100" dirty="0"/>
                        <a:t>：</a:t>
                      </a:r>
                      <a:r>
                        <a:rPr kumimoji="1" lang="en-US" altLang="ja-JP" sz="1100" dirty="0"/>
                        <a:t>00</a:t>
                      </a:r>
                      <a:r>
                        <a:rPr kumimoji="1" lang="ja-JP" altLang="en-US" sz="1100" dirty="0"/>
                        <a:t>は除く）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dirty="0"/>
                        <a:t>JA</a:t>
                      </a:r>
                      <a:r>
                        <a:rPr kumimoji="1" lang="ja-JP" altLang="en-US" sz="1200" dirty="0"/>
                        <a:t>熊本うき </a:t>
                      </a:r>
                      <a:endParaRPr kumimoji="1" lang="en-US" altLang="ja-JP" sz="1200" dirty="0"/>
                    </a:p>
                    <a:p>
                      <a:pPr algn="l"/>
                      <a:r>
                        <a:rPr kumimoji="1" lang="ja-JP" altLang="en-US" sz="1200" dirty="0"/>
                        <a:t>　　　　北営農センター</a:t>
                      </a:r>
                      <a:r>
                        <a:rPr kumimoji="1" lang="en-US" altLang="ja-JP" sz="1200" dirty="0"/>
                        <a:t>(</a:t>
                      </a:r>
                      <a:r>
                        <a:rPr kumimoji="1" lang="ja-JP" altLang="en-US" sz="1200" dirty="0"/>
                        <a:t>下北</a:t>
                      </a:r>
                      <a:r>
                        <a:rPr kumimoji="1" lang="en-US" altLang="ja-JP" sz="1200"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72073336"/>
                  </a:ext>
                </a:extLst>
              </a:tr>
            </a:tbl>
          </a:graphicData>
        </a:graphic>
      </p:graphicFrame>
      <p:sp>
        <p:nvSpPr>
          <p:cNvPr id="12" name="テキスト ボックス 11">
            <a:extLst>
              <a:ext uri="{FF2B5EF4-FFF2-40B4-BE49-F238E27FC236}">
                <a16:creationId xmlns:a16="http://schemas.microsoft.com/office/drawing/2014/main" id="{A00EB835-713C-DAA9-5C80-A7D1799807D2}"/>
              </a:ext>
            </a:extLst>
          </p:cNvPr>
          <p:cNvSpPr txBox="1"/>
          <p:nvPr/>
        </p:nvSpPr>
        <p:spPr>
          <a:xfrm>
            <a:off x="295655" y="27835"/>
            <a:ext cx="6352031" cy="830997"/>
          </a:xfrm>
          <a:prstGeom prst="rect">
            <a:avLst/>
          </a:prstGeom>
          <a:noFill/>
        </p:spPr>
        <p:txBody>
          <a:bodyPr wrap="square" rtlCol="0">
            <a:spAutoFit/>
          </a:bodyPr>
          <a:lstStyle/>
          <a:p>
            <a:endParaRPr lang="en-US" altLang="ja-JP" sz="1600" dirty="0"/>
          </a:p>
          <a:p>
            <a:r>
              <a:rPr lang="ja-JP" altLang="en-US" dirty="0"/>
              <a:t>　</a:t>
            </a:r>
            <a:endParaRPr lang="en-US" altLang="ja-JP" dirty="0"/>
          </a:p>
          <a:p>
            <a:r>
              <a:rPr lang="ja-JP" altLang="en-US" sz="1400" dirty="0"/>
              <a:t>説明会については、別紙</a:t>
            </a:r>
            <a:r>
              <a:rPr lang="en-US" altLang="ja-JP" sz="1400" dirty="0"/>
              <a:t>『</a:t>
            </a:r>
            <a:r>
              <a:rPr lang="ja-JP" altLang="en-US" sz="1400" dirty="0"/>
              <a:t>説明会日程</a:t>
            </a:r>
            <a:r>
              <a:rPr lang="en-US" altLang="ja-JP" sz="1400" dirty="0"/>
              <a:t>』</a:t>
            </a:r>
            <a:r>
              <a:rPr lang="ja-JP" altLang="en-US" sz="1400" dirty="0"/>
              <a:t>をご確認ください。</a:t>
            </a:r>
          </a:p>
        </p:txBody>
      </p:sp>
      <p:sp>
        <p:nvSpPr>
          <p:cNvPr id="13" name="四角形: 角を丸くする 12">
            <a:extLst>
              <a:ext uri="{FF2B5EF4-FFF2-40B4-BE49-F238E27FC236}">
                <a16:creationId xmlns:a16="http://schemas.microsoft.com/office/drawing/2014/main" id="{112AB489-BFF9-3C3A-B5AE-FC6A40B24609}"/>
              </a:ext>
            </a:extLst>
          </p:cNvPr>
          <p:cNvSpPr/>
          <p:nvPr/>
        </p:nvSpPr>
        <p:spPr>
          <a:xfrm>
            <a:off x="162715" y="1109649"/>
            <a:ext cx="970793" cy="392551"/>
          </a:xfrm>
          <a:prstGeom prst="roundRect">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rPr>
              <a:t>受付会</a:t>
            </a:r>
            <a:endParaRPr lang="en-US" altLang="ja-JP" sz="1600" b="1" dirty="0">
              <a:solidFill>
                <a:schemeClr val="tx1"/>
              </a:solidFill>
            </a:endParaRPr>
          </a:p>
        </p:txBody>
      </p:sp>
      <p:sp>
        <p:nvSpPr>
          <p:cNvPr id="14" name="四角形: 角を丸くする 13">
            <a:extLst>
              <a:ext uri="{FF2B5EF4-FFF2-40B4-BE49-F238E27FC236}">
                <a16:creationId xmlns:a16="http://schemas.microsoft.com/office/drawing/2014/main" id="{C0D61D22-C599-AC43-62B3-A04E74EA0AF5}"/>
              </a:ext>
            </a:extLst>
          </p:cNvPr>
          <p:cNvSpPr/>
          <p:nvPr/>
        </p:nvSpPr>
        <p:spPr>
          <a:xfrm>
            <a:off x="127672" y="132009"/>
            <a:ext cx="1103377" cy="392551"/>
          </a:xfrm>
          <a:prstGeom prst="roundRect">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rPr>
              <a:t>説明会</a:t>
            </a:r>
            <a:endParaRPr lang="en-US" altLang="ja-JP" sz="1600" b="1" dirty="0">
              <a:solidFill>
                <a:schemeClr val="tx1"/>
              </a:solidFill>
            </a:endParaRPr>
          </a:p>
        </p:txBody>
      </p:sp>
      <p:sp>
        <p:nvSpPr>
          <p:cNvPr id="2" name="テキスト ボックス 1">
            <a:extLst>
              <a:ext uri="{FF2B5EF4-FFF2-40B4-BE49-F238E27FC236}">
                <a16:creationId xmlns:a16="http://schemas.microsoft.com/office/drawing/2014/main" id="{D1C26FCF-743D-072E-0DED-23C7C72EBFEF}"/>
              </a:ext>
            </a:extLst>
          </p:cNvPr>
          <p:cNvSpPr txBox="1"/>
          <p:nvPr/>
        </p:nvSpPr>
        <p:spPr>
          <a:xfrm>
            <a:off x="187448" y="6359587"/>
            <a:ext cx="6585888" cy="1996380"/>
          </a:xfrm>
          <a:prstGeom prst="rect">
            <a:avLst/>
          </a:prstGeom>
          <a:noFill/>
        </p:spPr>
        <p:txBody>
          <a:bodyPr wrap="square" rtlCol="0">
            <a:spAutoFit/>
          </a:bodyPr>
          <a:lstStyle/>
          <a:p>
            <a:pPr>
              <a:lnSpc>
                <a:spcPct val="150000"/>
              </a:lnSpc>
            </a:pPr>
            <a:r>
              <a:rPr lang="ja-JP" altLang="en-US" sz="1400" dirty="0"/>
              <a:t>■被災ほ場の所在地、ほ場面積がわかるもの（</a:t>
            </a:r>
            <a:r>
              <a:rPr lang="ja-JP" altLang="en-US" sz="1400" b="1" dirty="0"/>
              <a:t>農地基本台帳、営農計画書</a:t>
            </a:r>
            <a:r>
              <a:rPr lang="ja-JP" altLang="en-US" sz="1400" dirty="0"/>
              <a:t>など）</a:t>
            </a:r>
            <a:endParaRPr lang="en-US" altLang="ja-JP" sz="1400" dirty="0"/>
          </a:p>
          <a:p>
            <a:pPr>
              <a:lnSpc>
                <a:spcPct val="150000"/>
              </a:lnSpc>
            </a:pPr>
            <a:r>
              <a:rPr lang="ja-JP" altLang="en-US" sz="1400" dirty="0"/>
              <a:t>■事業費の積算がわかる資料（</a:t>
            </a:r>
            <a:r>
              <a:rPr lang="ja-JP" altLang="en-US" sz="1400" b="1" dirty="0"/>
              <a:t>見積書、納品書、請求書、領収書</a:t>
            </a:r>
            <a:r>
              <a:rPr lang="ja-JP" altLang="en-US" sz="1400" dirty="0"/>
              <a:t>など）</a:t>
            </a:r>
            <a:endParaRPr lang="en-US" altLang="ja-JP" sz="1400" dirty="0"/>
          </a:p>
          <a:p>
            <a:pPr>
              <a:lnSpc>
                <a:spcPct val="150000"/>
              </a:lnSpc>
            </a:pPr>
            <a:r>
              <a:rPr lang="ja-JP" altLang="en-US" sz="1400" dirty="0"/>
              <a:t>■追加的な施肥・防除等の履歴がわかるもの（</a:t>
            </a:r>
            <a:r>
              <a:rPr lang="ja-JP" altLang="en-US" sz="1400" b="1" dirty="0"/>
              <a:t>作業日誌、生産履歴</a:t>
            </a:r>
            <a:r>
              <a:rPr lang="ja-JP" altLang="en-US" sz="1400" dirty="0"/>
              <a:t>など）</a:t>
            </a:r>
            <a:endParaRPr lang="en-US" altLang="ja-JP" sz="1400" dirty="0"/>
          </a:p>
          <a:p>
            <a:pPr>
              <a:lnSpc>
                <a:spcPct val="150000"/>
              </a:lnSpc>
            </a:pPr>
            <a:r>
              <a:rPr lang="ja-JP" altLang="en-US" sz="1400" b="1" dirty="0"/>
              <a:t>■被災状況が分かる写真</a:t>
            </a:r>
            <a:endParaRPr lang="en-US" altLang="ja-JP" sz="1400" b="1" dirty="0"/>
          </a:p>
          <a:p>
            <a:pPr>
              <a:lnSpc>
                <a:spcPct val="150000"/>
              </a:lnSpc>
            </a:pPr>
            <a:r>
              <a:rPr lang="ja-JP" altLang="en-US" sz="1400" dirty="0"/>
              <a:t>■その他必要と認められる書類</a:t>
            </a:r>
            <a:endParaRPr lang="en-US" altLang="ja-JP" sz="1400" dirty="0"/>
          </a:p>
          <a:p>
            <a:pPr>
              <a:lnSpc>
                <a:spcPct val="150000"/>
              </a:lnSpc>
            </a:pPr>
            <a:r>
              <a:rPr lang="en-US" altLang="ja-JP" sz="1400" b="1" dirty="0"/>
              <a:t>※</a:t>
            </a:r>
            <a:r>
              <a:rPr lang="ja-JP" altLang="en-US" sz="1400" b="1" dirty="0"/>
              <a:t>実績報告時には資材納品時や取組後の写真が必要となります。</a:t>
            </a:r>
          </a:p>
        </p:txBody>
      </p:sp>
      <p:sp>
        <p:nvSpPr>
          <p:cNvPr id="5" name="テキスト ボックス 4">
            <a:extLst>
              <a:ext uri="{FF2B5EF4-FFF2-40B4-BE49-F238E27FC236}">
                <a16:creationId xmlns:a16="http://schemas.microsoft.com/office/drawing/2014/main" id="{C1BAB2A2-3041-51AF-47A2-A4AD395A2B71}"/>
              </a:ext>
            </a:extLst>
          </p:cNvPr>
          <p:cNvSpPr txBox="1"/>
          <p:nvPr/>
        </p:nvSpPr>
        <p:spPr>
          <a:xfrm>
            <a:off x="131063" y="8867925"/>
            <a:ext cx="6585888" cy="738664"/>
          </a:xfrm>
          <a:prstGeom prst="rect">
            <a:avLst/>
          </a:prstGeom>
          <a:noFill/>
        </p:spPr>
        <p:txBody>
          <a:bodyPr wrap="square" rtlCol="0">
            <a:spAutoFit/>
          </a:bodyPr>
          <a:lstStyle/>
          <a:p>
            <a:r>
              <a:rPr lang="ja-JP" altLang="en-US" sz="1400" dirty="0"/>
              <a:t>熊本市農業支援課　</a:t>
            </a:r>
            <a:r>
              <a:rPr lang="en-US" altLang="ja-JP" sz="1400" dirty="0"/>
              <a:t>096-328-2384</a:t>
            </a:r>
          </a:p>
          <a:p>
            <a:r>
              <a:rPr lang="ja-JP" altLang="en-US" sz="1400" dirty="0"/>
              <a:t>熊本市北東部農業振興センター農業振興課　</a:t>
            </a:r>
            <a:r>
              <a:rPr lang="en-US" altLang="ja-JP" sz="1400" dirty="0"/>
              <a:t>096-272-1117</a:t>
            </a:r>
          </a:p>
          <a:p>
            <a:r>
              <a:rPr lang="ja-JP" altLang="en-US" sz="1400" dirty="0"/>
              <a:t>熊本市西南部農業振興センター農業振興課　</a:t>
            </a:r>
            <a:r>
              <a:rPr lang="en-US" altLang="ja-JP" sz="1400" dirty="0"/>
              <a:t>096-329-1158</a:t>
            </a:r>
            <a:endParaRPr lang="ja-JP" altLang="en-US" sz="1400" dirty="0"/>
          </a:p>
        </p:txBody>
      </p:sp>
    </p:spTree>
    <p:extLst>
      <p:ext uri="{BB962C8B-B14F-4D97-AF65-F5344CB8AC3E}">
        <p14:creationId xmlns:p14="http://schemas.microsoft.com/office/powerpoint/2010/main" val="417158327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511</TotalTime>
  <Words>756</Words>
  <Application>Microsoft Office PowerPoint</Application>
  <PresentationFormat>A4 210 x 297 mm</PresentationFormat>
  <Paragraphs>81</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游ゴシック</vt:lpstr>
      <vt:lpstr>游ゴシック 本文</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宮﨑　佳史</dc:creator>
  <cp:lastModifiedBy>宮﨑　佳史</cp:lastModifiedBy>
  <cp:revision>32</cp:revision>
  <cp:lastPrinted>2025-09-22T03:10:54Z</cp:lastPrinted>
  <dcterms:created xsi:type="dcterms:W3CDTF">2025-09-11T05:08:16Z</dcterms:created>
  <dcterms:modified xsi:type="dcterms:W3CDTF">2025-09-22T03:10:54Z</dcterms:modified>
</cp:coreProperties>
</file>