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40" r:id="rId2"/>
  </p:sldIdLst>
  <p:sldSz cx="9906000" cy="6858000" type="A4"/>
  <p:notesSz cx="6797675" cy="9926638"/>
  <p:defaultTextStyle>
    <a:defPPr>
      <a:defRPr lang="ja-JP"/>
    </a:defPPr>
    <a:lvl1pPr marL="0" algn="l" defTabSz="94725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73628" algn="l" defTabSz="94725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47254" algn="l" defTabSz="94725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420884" algn="l" defTabSz="94725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94507" algn="l" defTabSz="94725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368135" algn="l" defTabSz="94725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841763" algn="l" defTabSz="94725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315390" algn="l" defTabSz="94725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789017" algn="l" defTabSz="94725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D4FCDE"/>
    <a:srgbClr val="CCFFFF"/>
    <a:srgbClr val="00FFFF"/>
    <a:srgbClr val="FFFF99"/>
    <a:srgbClr val="FFFFCC"/>
    <a:srgbClr val="FFF2CC"/>
    <a:srgbClr val="FF9900"/>
    <a:srgbClr val="FF00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44" autoAdjust="0"/>
    <p:restoredTop sz="92457" autoAdjust="0"/>
  </p:normalViewPr>
  <p:slideViewPr>
    <p:cSldViewPr>
      <p:cViewPr varScale="1">
        <p:scale>
          <a:sx n="68" d="100"/>
          <a:sy n="68" d="100"/>
        </p:scale>
        <p:origin x="756" y="6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24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9" y="5"/>
            <a:ext cx="2946247" cy="496730"/>
          </a:xfrm>
          <a:prstGeom prst="rect">
            <a:avLst/>
          </a:prstGeom>
        </p:spPr>
        <p:txBody>
          <a:bodyPr vert="horz" lIns="92048" tIns="46023" rIns="92048" bIns="4602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826" y="5"/>
            <a:ext cx="2946246" cy="496730"/>
          </a:xfrm>
          <a:prstGeom prst="rect">
            <a:avLst/>
          </a:prstGeom>
        </p:spPr>
        <p:txBody>
          <a:bodyPr vert="horz" lIns="92048" tIns="46023" rIns="92048" bIns="46023" rtlCol="0"/>
          <a:lstStyle>
            <a:lvl1pPr algn="r">
              <a:defRPr sz="1200"/>
            </a:lvl1pPr>
          </a:lstStyle>
          <a:p>
            <a:fld id="{D54FA1D2-F387-49B5-AF29-738BE4B69CE9}" type="datetimeFigureOut">
              <a:rPr kumimoji="1" lang="ja-JP" altLang="en-US" smtClean="0"/>
              <a:pPr/>
              <a:t>2025/10/29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9" y="9428314"/>
            <a:ext cx="2946247" cy="496729"/>
          </a:xfrm>
          <a:prstGeom prst="rect">
            <a:avLst/>
          </a:prstGeom>
        </p:spPr>
        <p:txBody>
          <a:bodyPr vert="horz" lIns="92048" tIns="46023" rIns="92048" bIns="4602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826" y="9428314"/>
            <a:ext cx="2946246" cy="496729"/>
          </a:xfrm>
          <a:prstGeom prst="rect">
            <a:avLst/>
          </a:prstGeom>
        </p:spPr>
        <p:txBody>
          <a:bodyPr vert="horz" lIns="92048" tIns="46023" rIns="92048" bIns="46023" rtlCol="0" anchor="b"/>
          <a:lstStyle>
            <a:lvl1pPr algn="r">
              <a:defRPr sz="1200"/>
            </a:lvl1pPr>
          </a:lstStyle>
          <a:p>
            <a:fld id="{ED4F9CC4-6F1E-4706-A514-EE15A5DD0C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350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4" y="9"/>
            <a:ext cx="2946247" cy="496730"/>
          </a:xfrm>
          <a:prstGeom prst="rect">
            <a:avLst/>
          </a:prstGeom>
        </p:spPr>
        <p:txBody>
          <a:bodyPr vert="horz" lIns="91956" tIns="45981" rIns="91956" bIns="4598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49826" y="9"/>
            <a:ext cx="2946246" cy="496730"/>
          </a:xfrm>
          <a:prstGeom prst="rect">
            <a:avLst/>
          </a:prstGeom>
        </p:spPr>
        <p:txBody>
          <a:bodyPr vert="horz" lIns="91956" tIns="45981" rIns="91956" bIns="45981" rtlCol="0"/>
          <a:lstStyle>
            <a:lvl1pPr algn="r">
              <a:defRPr sz="1200"/>
            </a:lvl1pPr>
          </a:lstStyle>
          <a:p>
            <a:fld id="{1386B298-726A-40C5-BC1D-BEF08508568E}" type="datetimeFigureOut">
              <a:rPr kumimoji="1" lang="ja-JP" altLang="en-US" smtClean="0"/>
              <a:pPr/>
              <a:t>2025/10/29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1363"/>
            <a:ext cx="5381625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56" tIns="45981" rIns="91956" bIns="45981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296" y="4714956"/>
            <a:ext cx="5439103" cy="4467385"/>
          </a:xfrm>
          <a:prstGeom prst="rect">
            <a:avLst/>
          </a:prstGeom>
        </p:spPr>
        <p:txBody>
          <a:bodyPr vert="horz" lIns="91956" tIns="45981" rIns="91956" bIns="45981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4" y="9428314"/>
            <a:ext cx="2946247" cy="496729"/>
          </a:xfrm>
          <a:prstGeom prst="rect">
            <a:avLst/>
          </a:prstGeom>
        </p:spPr>
        <p:txBody>
          <a:bodyPr vert="horz" lIns="91956" tIns="45981" rIns="91956" bIns="4598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49826" y="9428314"/>
            <a:ext cx="2946246" cy="496729"/>
          </a:xfrm>
          <a:prstGeom prst="rect">
            <a:avLst/>
          </a:prstGeom>
        </p:spPr>
        <p:txBody>
          <a:bodyPr vert="horz" lIns="91956" tIns="45981" rIns="91956" bIns="45981" rtlCol="0" anchor="b"/>
          <a:lstStyle>
            <a:lvl1pPr algn="r">
              <a:defRPr sz="1200"/>
            </a:lvl1pPr>
          </a:lstStyle>
          <a:p>
            <a:fld id="{355F116C-B6AE-4B62-83E0-5B8898D54A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5945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72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1pPr>
    <a:lvl2pPr marL="473628" algn="l" defTabSz="9472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2pPr>
    <a:lvl3pPr marL="947254" algn="l" defTabSz="9472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3pPr>
    <a:lvl4pPr marL="1420884" algn="l" defTabSz="9472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4pPr>
    <a:lvl5pPr marL="1894507" algn="l" defTabSz="9472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5pPr>
    <a:lvl6pPr marL="2368135" algn="l" defTabSz="9472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6pPr>
    <a:lvl7pPr marL="2841763" algn="l" defTabSz="9472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7pPr>
    <a:lvl8pPr marL="3315390" algn="l" defTabSz="9472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8pPr>
    <a:lvl9pPr marL="3789017" algn="l" defTabSz="9472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B37C9-7F47-4AB8-9EB6-0035D032598C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0789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7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0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4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8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4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E21E-0033-4BA0-A94B-6ADB78931CE8}" type="datetimeFigureOut">
              <a:rPr kumimoji="1" lang="ja-JP" altLang="en-US" smtClean="0"/>
              <a:pPr/>
              <a:t>2025/10/29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8041-834A-4C04-A0B8-421FCD2EF70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E21E-0033-4BA0-A94B-6ADB78931CE8}" type="datetimeFigureOut">
              <a:rPr kumimoji="1" lang="ja-JP" altLang="en-US" smtClean="0"/>
              <a:pPr/>
              <a:t>2025/10/29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8041-834A-4C04-A0B8-421FCD2EF70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386397" y="366713"/>
            <a:ext cx="1671639" cy="780097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71476" y="366713"/>
            <a:ext cx="4849814" cy="780097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E21E-0033-4BA0-A94B-6ADB78931CE8}" type="datetimeFigureOut">
              <a:rPr kumimoji="1" lang="ja-JP" altLang="en-US" smtClean="0"/>
              <a:pPr/>
              <a:t>2025/10/29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8041-834A-4C04-A0B8-421FCD2EF70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E21E-0033-4BA0-A94B-6ADB78931CE8}" type="datetimeFigureOut">
              <a:rPr kumimoji="1" lang="ja-JP" altLang="en-US" smtClean="0"/>
              <a:pPr/>
              <a:t>2025/10/29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8041-834A-4C04-A0B8-421FCD2EF70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8" y="4406912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8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736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472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20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945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681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417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153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7890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E21E-0033-4BA0-A94B-6ADB78931CE8}" type="datetimeFigureOut">
              <a:rPr kumimoji="1" lang="ja-JP" altLang="en-US" smtClean="0"/>
              <a:pPr/>
              <a:t>2025/10/29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8041-834A-4C04-A0B8-421FCD2EF70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71478" y="2133601"/>
            <a:ext cx="3260725" cy="60340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797303" y="2133601"/>
            <a:ext cx="3260725" cy="60340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E21E-0033-4BA0-A94B-6ADB78931CE8}" type="datetimeFigureOut">
              <a:rPr kumimoji="1" lang="ja-JP" altLang="en-US" smtClean="0"/>
              <a:pPr/>
              <a:t>2025/10/29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8041-834A-4C04-A0B8-421FCD2EF70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4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628" indent="0">
              <a:buNone/>
              <a:defRPr sz="2000" b="1"/>
            </a:lvl2pPr>
            <a:lvl3pPr marL="947254" indent="0">
              <a:buNone/>
              <a:defRPr sz="1800" b="1"/>
            </a:lvl3pPr>
            <a:lvl4pPr marL="1420884" indent="0">
              <a:buNone/>
              <a:defRPr sz="1600" b="1"/>
            </a:lvl4pPr>
            <a:lvl5pPr marL="1894507" indent="0">
              <a:buNone/>
              <a:defRPr sz="1600" b="1"/>
            </a:lvl5pPr>
            <a:lvl6pPr marL="2368135" indent="0">
              <a:buNone/>
              <a:defRPr sz="1600" b="1"/>
            </a:lvl6pPr>
            <a:lvl7pPr marL="2841763" indent="0">
              <a:buNone/>
              <a:defRPr sz="1600" b="1"/>
            </a:lvl7pPr>
            <a:lvl8pPr marL="3315390" indent="0">
              <a:buNone/>
              <a:defRPr sz="1600" b="1"/>
            </a:lvl8pPr>
            <a:lvl9pPr marL="3789017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4" y="2174877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6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628" indent="0">
              <a:buNone/>
              <a:defRPr sz="2000" b="1"/>
            </a:lvl2pPr>
            <a:lvl3pPr marL="947254" indent="0">
              <a:buNone/>
              <a:defRPr sz="1800" b="1"/>
            </a:lvl3pPr>
            <a:lvl4pPr marL="1420884" indent="0">
              <a:buNone/>
              <a:defRPr sz="1600" b="1"/>
            </a:lvl4pPr>
            <a:lvl5pPr marL="1894507" indent="0">
              <a:buNone/>
              <a:defRPr sz="1600" b="1"/>
            </a:lvl5pPr>
            <a:lvl6pPr marL="2368135" indent="0">
              <a:buNone/>
              <a:defRPr sz="1600" b="1"/>
            </a:lvl6pPr>
            <a:lvl7pPr marL="2841763" indent="0">
              <a:buNone/>
              <a:defRPr sz="1600" b="1"/>
            </a:lvl7pPr>
            <a:lvl8pPr marL="3315390" indent="0">
              <a:buNone/>
              <a:defRPr sz="1600" b="1"/>
            </a:lvl8pPr>
            <a:lvl9pPr marL="3789017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6" y="2174877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E21E-0033-4BA0-A94B-6ADB78931CE8}" type="datetimeFigureOut">
              <a:rPr kumimoji="1" lang="ja-JP" altLang="en-US" smtClean="0"/>
              <a:pPr/>
              <a:t>2025/10/29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8041-834A-4C04-A0B8-421FCD2EF70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E21E-0033-4BA0-A94B-6ADB78931CE8}" type="datetimeFigureOut">
              <a:rPr kumimoji="1" lang="ja-JP" altLang="en-US" smtClean="0"/>
              <a:pPr/>
              <a:t>2025/10/29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8041-834A-4C04-A0B8-421FCD2EF70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E21E-0033-4BA0-A94B-6ADB78931CE8}" type="datetimeFigureOut">
              <a:rPr kumimoji="1" lang="ja-JP" altLang="en-US" smtClean="0"/>
              <a:pPr/>
              <a:t>2025/10/29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8041-834A-4C04-A0B8-421FCD2EF70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3053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4" y="273063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2" y="1435109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3628" indent="0">
              <a:buNone/>
              <a:defRPr sz="1300"/>
            </a:lvl2pPr>
            <a:lvl3pPr marL="947254" indent="0">
              <a:buNone/>
              <a:defRPr sz="1100"/>
            </a:lvl3pPr>
            <a:lvl4pPr marL="1420884" indent="0">
              <a:buNone/>
              <a:defRPr sz="1000"/>
            </a:lvl4pPr>
            <a:lvl5pPr marL="1894507" indent="0">
              <a:buNone/>
              <a:defRPr sz="1000"/>
            </a:lvl5pPr>
            <a:lvl6pPr marL="2368135" indent="0">
              <a:buNone/>
              <a:defRPr sz="1000"/>
            </a:lvl6pPr>
            <a:lvl7pPr marL="2841763" indent="0">
              <a:buNone/>
              <a:defRPr sz="1000"/>
            </a:lvl7pPr>
            <a:lvl8pPr marL="3315390" indent="0">
              <a:buNone/>
              <a:defRPr sz="1000"/>
            </a:lvl8pPr>
            <a:lvl9pPr marL="3789017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E21E-0033-4BA0-A94B-6ADB78931CE8}" type="datetimeFigureOut">
              <a:rPr kumimoji="1" lang="ja-JP" altLang="en-US" smtClean="0"/>
              <a:pPr/>
              <a:t>2025/10/29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8041-834A-4C04-A0B8-421FCD2EF70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6" y="4800604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73628" indent="0">
              <a:buNone/>
              <a:defRPr sz="2900"/>
            </a:lvl2pPr>
            <a:lvl3pPr marL="947254" indent="0">
              <a:buNone/>
              <a:defRPr sz="2500"/>
            </a:lvl3pPr>
            <a:lvl4pPr marL="1420884" indent="0">
              <a:buNone/>
              <a:defRPr sz="2000"/>
            </a:lvl4pPr>
            <a:lvl5pPr marL="1894507" indent="0">
              <a:buNone/>
              <a:defRPr sz="2000"/>
            </a:lvl5pPr>
            <a:lvl6pPr marL="2368135" indent="0">
              <a:buNone/>
              <a:defRPr sz="2000"/>
            </a:lvl6pPr>
            <a:lvl7pPr marL="2841763" indent="0">
              <a:buNone/>
              <a:defRPr sz="2000"/>
            </a:lvl7pPr>
            <a:lvl8pPr marL="3315390" indent="0">
              <a:buNone/>
              <a:defRPr sz="2000"/>
            </a:lvl8pPr>
            <a:lvl9pPr marL="3789017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6" y="5367340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3628" indent="0">
              <a:buNone/>
              <a:defRPr sz="1300"/>
            </a:lvl2pPr>
            <a:lvl3pPr marL="947254" indent="0">
              <a:buNone/>
              <a:defRPr sz="1100"/>
            </a:lvl3pPr>
            <a:lvl4pPr marL="1420884" indent="0">
              <a:buNone/>
              <a:defRPr sz="1000"/>
            </a:lvl4pPr>
            <a:lvl5pPr marL="1894507" indent="0">
              <a:buNone/>
              <a:defRPr sz="1000"/>
            </a:lvl5pPr>
            <a:lvl6pPr marL="2368135" indent="0">
              <a:buNone/>
              <a:defRPr sz="1000"/>
            </a:lvl6pPr>
            <a:lvl7pPr marL="2841763" indent="0">
              <a:buNone/>
              <a:defRPr sz="1000"/>
            </a:lvl7pPr>
            <a:lvl8pPr marL="3315390" indent="0">
              <a:buNone/>
              <a:defRPr sz="1000"/>
            </a:lvl8pPr>
            <a:lvl9pPr marL="3789017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E21E-0033-4BA0-A94B-6ADB78931CE8}" type="datetimeFigureOut">
              <a:rPr kumimoji="1" lang="ja-JP" altLang="en-US" smtClean="0"/>
              <a:pPr/>
              <a:t>2025/10/29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8041-834A-4C04-A0B8-421FCD2EF70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4725" tIns="47363" rIns="94725" bIns="47363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600214"/>
            <a:ext cx="8915400" cy="4525963"/>
          </a:xfrm>
          <a:prstGeom prst="rect">
            <a:avLst/>
          </a:prstGeom>
        </p:spPr>
        <p:txBody>
          <a:bodyPr vert="horz" lIns="94725" tIns="47363" rIns="94725" bIns="47363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 vert="horz" lIns="94725" tIns="47363" rIns="94725" bIns="4736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5E21E-0033-4BA0-A94B-6ADB78931CE8}" type="datetimeFigureOut">
              <a:rPr kumimoji="1" lang="ja-JP" altLang="en-US" smtClean="0"/>
              <a:pPr/>
              <a:t>2025/10/29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2" y="6356361"/>
            <a:ext cx="3136900" cy="365125"/>
          </a:xfrm>
          <a:prstGeom prst="rect">
            <a:avLst/>
          </a:prstGeom>
        </p:spPr>
        <p:txBody>
          <a:bodyPr vert="horz" lIns="94725" tIns="47363" rIns="94725" bIns="4736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61"/>
            <a:ext cx="2311400" cy="365125"/>
          </a:xfrm>
          <a:prstGeom prst="rect">
            <a:avLst/>
          </a:prstGeom>
        </p:spPr>
        <p:txBody>
          <a:bodyPr vert="horz" lIns="94725" tIns="47363" rIns="94725" bIns="4736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A8041-834A-4C04-A0B8-421FCD2EF70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7254" rtl="0" eaLnBrk="1" latinLnBrk="0" hangingPunct="1">
        <a:spcBef>
          <a:spcPct val="0"/>
        </a:spcBef>
        <a:buNone/>
        <a:defRPr kumimoji="1"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5221" indent="-355221" algn="l" defTabSz="947254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69644" indent="-296018" algn="l" defTabSz="947254" rtl="0" eaLnBrk="1" latinLnBrk="0" hangingPunct="1">
        <a:spcBef>
          <a:spcPct val="20000"/>
        </a:spcBef>
        <a:buFont typeface="Arial" pitchFamily="34" charset="0"/>
        <a:buChar char="–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4064" indent="-236814" algn="l" defTabSz="947254" rtl="0" eaLnBrk="1" latinLnBrk="0" hangingPunct="1">
        <a:spcBef>
          <a:spcPct val="20000"/>
        </a:spcBef>
        <a:buFont typeface="Arial" pitchFamily="34" charset="0"/>
        <a:buChar char="•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695" indent="-236814" algn="l" defTabSz="947254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31323" indent="-236814" algn="l" defTabSz="947254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4950" indent="-236814" algn="l" defTabSz="947254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8575" indent="-236814" algn="l" defTabSz="947254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2204" indent="-236814" algn="l" defTabSz="947254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5832" indent="-236814" algn="l" defTabSz="947254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472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3628" algn="l" defTabSz="9472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47254" algn="l" defTabSz="9472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20884" algn="l" defTabSz="9472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94507" algn="l" defTabSz="9472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68135" algn="l" defTabSz="9472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41763" algn="l" defTabSz="9472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15390" algn="l" defTabSz="9472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89017" algn="l" defTabSz="9472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角丸四角形 28"/>
          <p:cNvSpPr/>
          <p:nvPr/>
        </p:nvSpPr>
        <p:spPr>
          <a:xfrm>
            <a:off x="3841333" y="1848405"/>
            <a:ext cx="5873475" cy="2985954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ja-JP" altLang="en-US" sz="1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○全体事業費：</a:t>
            </a:r>
            <a:r>
              <a:rPr lang="en-US" altLang="ja-JP" sz="1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16,178</a:t>
            </a:r>
            <a:r>
              <a:rPr lang="ja-JP" altLang="en-US" sz="1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千円</a:t>
            </a:r>
            <a:endParaRPr lang="en-US" altLang="ja-JP" sz="11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vl="0">
              <a:defRPr/>
            </a:pPr>
            <a:r>
              <a:rPr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○事業内容：</a:t>
            </a:r>
            <a:endParaRPr lang="en-US" altLang="ja-JP" sz="1100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vl="0">
              <a:defRPr/>
            </a:pPr>
            <a:r>
              <a:rPr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</a:t>
            </a:r>
            <a:r>
              <a:rPr lang="en-US" altLang="ja-JP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</a:t>
            </a:r>
            <a:r>
              <a:rPr lang="zh-TW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生産基盤</a:t>
            </a:r>
            <a:r>
              <a:rPr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強化への支援（定額）</a:t>
            </a:r>
            <a:endParaRPr lang="en-US" altLang="ja-JP" sz="1100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vl="0">
              <a:defRPr/>
            </a:pPr>
            <a:r>
              <a:rPr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・集積を伴う（</a:t>
            </a:r>
            <a:r>
              <a:rPr lang="en-US" altLang="ja-JP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50a</a:t>
            </a:r>
            <a:r>
              <a:rPr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以上）基盤整備団地形成に向けた取組みの支援</a:t>
            </a:r>
            <a:endParaRPr lang="en-US" altLang="ja-JP" sz="1100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vl="0">
              <a:defRPr/>
            </a:pPr>
            <a:r>
              <a:rPr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</a:t>
            </a:r>
            <a:r>
              <a:rPr lang="en-US" altLang="ja-JP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</a:t>
            </a:r>
            <a:r>
              <a:rPr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）樹園地の中間管理支援　</a:t>
            </a:r>
            <a:endParaRPr lang="en-US" altLang="ja-JP" sz="1100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vl="0">
              <a:defRPr/>
            </a:pPr>
            <a:r>
              <a:rPr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・新たな担い手に引き渡す樹園地管理への支援（定額）</a:t>
            </a:r>
            <a:endParaRPr lang="en-US" altLang="ja-JP" sz="1100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vl="0">
              <a:defRPr/>
            </a:pPr>
            <a:r>
              <a:rPr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・中間管理に必要な機械等への支援（</a:t>
            </a:r>
            <a:r>
              <a:rPr lang="en-US" altLang="ja-JP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1/2</a:t>
            </a:r>
            <a:r>
              <a:rPr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以内）</a:t>
            </a:r>
            <a:endParaRPr lang="en-US" altLang="ja-JP" sz="1100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defRPr/>
            </a:pPr>
            <a:r>
              <a:rPr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</a:t>
            </a:r>
            <a:r>
              <a:rPr lang="en-US" altLang="ja-JP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</a:t>
            </a:r>
            <a:r>
              <a:rPr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</a:t>
            </a:r>
            <a:r>
              <a:rPr lang="zh-TW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気象変動対策</a:t>
            </a:r>
            <a:r>
              <a:rPr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支援　</a:t>
            </a:r>
            <a:endParaRPr lang="en-US" altLang="ja-JP" sz="1100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defRPr/>
            </a:pPr>
            <a:r>
              <a:rPr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・温暖化対応技術の導入支援（</a:t>
            </a:r>
            <a:r>
              <a:rPr lang="en-US" altLang="ja-JP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1/2</a:t>
            </a:r>
            <a:r>
              <a:rPr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以内）　</a:t>
            </a:r>
            <a:endParaRPr lang="en-US" altLang="ja-JP" sz="1100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defRPr/>
            </a:pPr>
            <a:r>
              <a:rPr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・果樹貯蔵施設の機能向上等の支援（</a:t>
            </a:r>
            <a:r>
              <a:rPr lang="en-US" altLang="ja-JP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1/2</a:t>
            </a:r>
            <a:r>
              <a:rPr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以内、上限事業費）</a:t>
            </a:r>
            <a:endParaRPr lang="en-US" altLang="ja-JP" sz="1100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vl="0">
              <a:defRPr/>
            </a:pPr>
            <a:r>
              <a:rPr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</a:t>
            </a:r>
            <a:r>
              <a:rPr lang="en-US" altLang="ja-JP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4</a:t>
            </a:r>
            <a:r>
              <a:rPr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）栽培の適切化に向けた栽培管理アプリの開発支援　 </a:t>
            </a:r>
            <a:endParaRPr lang="en-US" altLang="ja-JP" sz="1100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vl="0">
              <a:defRPr/>
            </a:pPr>
            <a:r>
              <a:rPr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・モニター農家への試行と機能改修</a:t>
            </a:r>
            <a:endParaRPr lang="en-US" altLang="ja-JP" sz="1100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vl="0">
              <a:defRPr/>
            </a:pPr>
            <a:r>
              <a:rPr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○負担割合</a:t>
            </a:r>
            <a:r>
              <a:rPr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Wingdings" panose="05000000000000000000" pitchFamily="2" charset="2"/>
              </a:rPr>
              <a:t>：</a:t>
            </a:r>
            <a:r>
              <a:rPr lang="en-US" altLang="ja-JP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Wingdings" panose="05000000000000000000" pitchFamily="2" charset="2"/>
              </a:rPr>
              <a:t>(</a:t>
            </a:r>
            <a:r>
              <a:rPr lang="en-US" altLang="ja-JP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1)(4)</a:t>
            </a:r>
            <a:r>
              <a:rPr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定額、 </a:t>
            </a:r>
            <a:r>
              <a:rPr lang="en-US" altLang="ja-JP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(2)</a:t>
            </a:r>
            <a:r>
              <a:rPr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定額、</a:t>
            </a:r>
            <a:r>
              <a:rPr lang="en-US" altLang="ja-JP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1/2</a:t>
            </a:r>
            <a:r>
              <a:rPr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以内、</a:t>
            </a:r>
            <a:r>
              <a:rPr lang="en-US" altLang="ja-JP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(3)1/2</a:t>
            </a:r>
            <a:r>
              <a:rPr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以内</a:t>
            </a:r>
            <a:endParaRPr lang="en-US" altLang="ja-JP" sz="1100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vl="0">
              <a:defRPr/>
            </a:pPr>
            <a:r>
              <a:rPr lang="ja-JP" altLang="en-US" sz="1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○事業主体</a:t>
            </a:r>
            <a:r>
              <a:rPr lang="ja-JP" altLang="en-US" sz="1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Wingdings" panose="05000000000000000000" pitchFamily="2" charset="2"/>
              </a:rPr>
              <a:t>：</a:t>
            </a:r>
            <a:r>
              <a:rPr lang="en-US" altLang="ja-JP" sz="1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Wingdings" panose="05000000000000000000" pitchFamily="2" charset="2"/>
              </a:rPr>
              <a:t>(1) </a:t>
            </a:r>
            <a:r>
              <a:rPr lang="ja-JP" altLang="en-US" sz="1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Wingdings" panose="05000000000000000000" pitchFamily="2" charset="2"/>
              </a:rPr>
              <a:t>産地協議会等、</a:t>
            </a:r>
            <a:r>
              <a:rPr lang="en-US" altLang="ja-JP" sz="1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Wingdings" panose="05000000000000000000" pitchFamily="2" charset="2"/>
              </a:rPr>
              <a:t>(2) </a:t>
            </a:r>
            <a:r>
              <a:rPr lang="ja-JP" altLang="en-US" sz="1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Wingdings" panose="05000000000000000000" pitchFamily="2" charset="2"/>
              </a:rPr>
              <a:t>協議会等、</a:t>
            </a:r>
            <a:r>
              <a:rPr lang="en-US" altLang="ja-JP" sz="1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Wingdings" panose="05000000000000000000" pitchFamily="2" charset="2"/>
              </a:rPr>
              <a:t>(3)</a:t>
            </a:r>
            <a:r>
              <a:rPr lang="ja-JP" altLang="en-US" sz="1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Wingdings" panose="05000000000000000000" pitchFamily="2" charset="2"/>
              </a:rPr>
              <a:t>農業者の組織する団体等、</a:t>
            </a:r>
            <a:endParaRPr lang="en-US" altLang="ja-JP" sz="11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sym typeface="Wingdings" panose="05000000000000000000" pitchFamily="2" charset="2"/>
            </a:endParaRPr>
          </a:p>
          <a:p>
            <a:pPr lvl="0">
              <a:defRPr/>
            </a:pPr>
            <a:r>
              <a:rPr lang="ja-JP" altLang="en-US" sz="1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Wingdings" panose="05000000000000000000" pitchFamily="2" charset="2"/>
              </a:rPr>
              <a:t>　　　　　　</a:t>
            </a:r>
            <a:r>
              <a:rPr lang="en-US" altLang="ja-JP" sz="1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Wingdings" panose="05000000000000000000" pitchFamily="2" charset="2"/>
              </a:rPr>
              <a:t>(4)</a:t>
            </a:r>
            <a:r>
              <a:rPr lang="ja-JP" altLang="en-US" sz="1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Wingdings" panose="05000000000000000000" pitchFamily="2" charset="2"/>
              </a:rPr>
              <a:t>県（委託事業）</a:t>
            </a:r>
            <a:endParaRPr lang="en-US" altLang="ja-JP" sz="11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vl="0">
              <a:defRPr/>
            </a:pPr>
            <a:r>
              <a:rPr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○事業期間：令和</a:t>
            </a:r>
            <a:r>
              <a:rPr lang="en-US" altLang="ja-JP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8</a:t>
            </a:r>
            <a:r>
              <a:rPr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年度～令和</a:t>
            </a:r>
            <a:r>
              <a:rPr lang="en-US" altLang="ja-JP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12</a:t>
            </a:r>
            <a:r>
              <a:rPr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年度</a:t>
            </a:r>
            <a:endParaRPr lang="en-US" altLang="ja-JP" sz="1100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vl="0">
              <a:defRPr/>
            </a:pPr>
            <a:endParaRPr lang="en-US" altLang="ja-JP" sz="1100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24993" y="1844824"/>
            <a:ext cx="3308564" cy="4989750"/>
          </a:xfrm>
          <a:prstGeom prst="roundRect">
            <a:avLst>
              <a:gd name="adj" fmla="val 241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12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40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二等辺三角形 7"/>
          <p:cNvSpPr/>
          <p:nvPr/>
        </p:nvSpPr>
        <p:spPr>
          <a:xfrm rot="5400000">
            <a:off x="3268125" y="4368732"/>
            <a:ext cx="744541" cy="15675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7" y="1633258"/>
            <a:ext cx="1278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＜現状・課題＞</a:t>
            </a:r>
          </a:p>
        </p:txBody>
      </p:sp>
      <p:sp>
        <p:nvSpPr>
          <p:cNvPr id="54" name="AutoShape 15"/>
          <p:cNvSpPr>
            <a:spLocks noChangeArrowheads="1"/>
          </p:cNvSpPr>
          <p:nvPr/>
        </p:nvSpPr>
        <p:spPr bwMode="auto">
          <a:xfrm>
            <a:off x="341435" y="244733"/>
            <a:ext cx="9379879" cy="491289"/>
          </a:xfrm>
          <a:prstGeom prst="roundRect">
            <a:avLst>
              <a:gd name="adj" fmla="val 21125"/>
            </a:avLst>
          </a:prstGeom>
          <a:gradFill rotWithShape="1">
            <a:gsLst>
              <a:gs pos="0">
                <a:srgbClr val="990008"/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91339" tIns="45671" rIns="91339" bIns="45671" anchor="ctr" anchorCtr="0"/>
          <a:lstStyle>
            <a:lvl1pPr defTabSz="1000125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00063" indent="-285750" defTabSz="1000125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000125" indent="-228600" defTabSz="1000125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00188" indent="-228600" defTabSz="1000125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00250" indent="-236538" defTabSz="1000125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57450" indent="-236538" defTabSz="1000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14650" indent="-236538" defTabSz="1000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71850" indent="-236538" defTabSz="1000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29050" indent="-236538" defTabSz="1000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ja-JP" altLang="en-US" sz="1800" b="1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くまもと</a:t>
            </a:r>
            <a:r>
              <a:rPr lang="ja-JP" altLang="en-US" sz="1800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の果樹生産基盤強化事業</a:t>
            </a:r>
            <a:endParaRPr lang="en-US" altLang="ja-JP" sz="1800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</p:txBody>
      </p:sp>
      <p:sp>
        <p:nvSpPr>
          <p:cNvPr id="55" name="対角する 2 つの角を切り取った四角形 54"/>
          <p:cNvSpPr/>
          <p:nvPr/>
        </p:nvSpPr>
        <p:spPr>
          <a:xfrm>
            <a:off x="6683622" y="233440"/>
            <a:ext cx="3037692" cy="510131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300" b="1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予算額１６</a:t>
            </a:r>
            <a:r>
              <a:rPr lang="en-US" altLang="ja-JP" sz="1300" b="1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,</a:t>
            </a:r>
            <a:r>
              <a:rPr lang="ja-JP" altLang="en-US" sz="1300" b="1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１７８千円</a:t>
            </a:r>
            <a:endParaRPr lang="en-US" altLang="ja-JP" sz="1300" b="1" u="sng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lang="ja-JP" altLang="en-US" sz="105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くまもとの果樹生産基盤強化事業</a:t>
            </a:r>
          </a:p>
          <a:p>
            <a:pPr algn="ctr"/>
            <a:r>
              <a:rPr lang="en-US" altLang="ja-JP" sz="105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[</a:t>
            </a:r>
            <a:r>
              <a:rPr lang="ja-JP" altLang="en-US" sz="105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農産園芸課</a:t>
            </a:r>
            <a:r>
              <a:rPr lang="en-US" altLang="ja-JP" sz="105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]</a:t>
            </a:r>
            <a:endParaRPr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618182" y="1615413"/>
            <a:ext cx="1278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＜事業概要＞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06507A0-8465-6B41-F681-C5CC6F5FC655}"/>
              </a:ext>
            </a:extLst>
          </p:cNvPr>
          <p:cNvSpPr txBox="1"/>
          <p:nvPr/>
        </p:nvSpPr>
        <p:spPr>
          <a:xfrm>
            <a:off x="96865" y="1830599"/>
            <a:ext cx="3528803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〇生産性が低い</a:t>
            </a:r>
            <a:endParaRPr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果樹園は傾斜地に多く、機械化が困難な作業が多いことから労働生産性が低い。</a:t>
            </a:r>
            <a:endParaRPr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生産基盤の整備、強化が</a:t>
            </a:r>
            <a:endParaRPr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必要</a:t>
            </a:r>
            <a:endParaRPr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BF2CB56-38AF-442F-0F1A-FECEDE3246AB}"/>
              </a:ext>
            </a:extLst>
          </p:cNvPr>
          <p:cNvSpPr/>
          <p:nvPr/>
        </p:nvSpPr>
        <p:spPr>
          <a:xfrm>
            <a:off x="130894" y="847542"/>
            <a:ext cx="9589411" cy="777273"/>
          </a:xfrm>
          <a:prstGeom prst="rect">
            <a:avLst/>
          </a:prstGeom>
          <a:solidFill>
            <a:schemeClr val="bg1">
              <a:alpha val="20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lnSpc>
                <a:spcPts val="1800"/>
              </a:lnSpc>
            </a:pP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6213" indent="-176213">
              <a:lnSpc>
                <a:spcPts val="18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〇果樹産地では、生産性が低く、担い手の減少、気象変動の影響等により、生産量が減少しており対策が急務。</a:t>
            </a:r>
            <a:endParaRPr lang="en-US" altLang="ja-JP" sz="12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〇果樹産地の持続的な発展のために、生産性の高い樹園地の基盤整備、樹園地の中間管理の取組み、気象変動への対応等、産地における</a:t>
            </a:r>
            <a:endParaRPr lang="en-US" altLang="ja-JP" sz="12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実証を支援し、生産基盤強化の加速化を図る。</a:t>
            </a:r>
            <a:endParaRPr lang="en-US" altLang="ja-JP" sz="12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176213" indent="-176213">
              <a:lnSpc>
                <a:spcPts val="1800"/>
              </a:lnSpc>
            </a:pPr>
            <a:endParaRPr lang="en-US" altLang="ja-JP" sz="1400" b="1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" name="角丸四角形 57">
            <a:extLst>
              <a:ext uri="{FF2B5EF4-FFF2-40B4-BE49-F238E27FC236}">
                <a16:creationId xmlns:a16="http://schemas.microsoft.com/office/drawing/2014/main" id="{0A59F50B-3145-7600-46C9-713B4DF94845}"/>
              </a:ext>
            </a:extLst>
          </p:cNvPr>
          <p:cNvSpPr/>
          <p:nvPr/>
        </p:nvSpPr>
        <p:spPr>
          <a:xfrm>
            <a:off x="3887123" y="5057949"/>
            <a:ext cx="5763075" cy="1683419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7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9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B1A5188-D2BB-3F2F-EC8B-57613347FDD5}"/>
              </a:ext>
            </a:extLst>
          </p:cNvPr>
          <p:cNvSpPr txBox="1"/>
          <p:nvPr/>
        </p:nvSpPr>
        <p:spPr>
          <a:xfrm>
            <a:off x="3735300" y="4834860"/>
            <a:ext cx="1278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47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＜イメージ図＞</a:t>
            </a:r>
          </a:p>
        </p:txBody>
      </p:sp>
      <p:sp>
        <p:nvSpPr>
          <p:cNvPr id="30" name="二等辺三角形 29">
            <a:extLst>
              <a:ext uri="{FF2B5EF4-FFF2-40B4-BE49-F238E27FC236}">
                <a16:creationId xmlns:a16="http://schemas.microsoft.com/office/drawing/2014/main" id="{E779D0D0-6A7B-07E2-F36A-DA54C164A5A9}"/>
              </a:ext>
            </a:extLst>
          </p:cNvPr>
          <p:cNvSpPr/>
          <p:nvPr/>
        </p:nvSpPr>
        <p:spPr>
          <a:xfrm rot="10800000">
            <a:off x="6009878" y="6249947"/>
            <a:ext cx="1832789" cy="5937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7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DE030C8-8F2E-C6CD-5EA3-F74DAA05AC95}"/>
              </a:ext>
            </a:extLst>
          </p:cNvPr>
          <p:cNvSpPr txBox="1"/>
          <p:nvPr/>
        </p:nvSpPr>
        <p:spPr>
          <a:xfrm>
            <a:off x="4049069" y="6243361"/>
            <a:ext cx="5721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/>
              <a:t>持続的に発展できる果樹産地の実現</a:t>
            </a:r>
            <a:endParaRPr lang="en-US" altLang="ja-JP" sz="900" b="1" dirty="0"/>
          </a:p>
          <a:p>
            <a:r>
              <a:rPr lang="ja-JP" altLang="en-US" sz="900" dirty="0"/>
              <a:t>　　①生産性の高い樹園地の基盤整備　②新規就農者等への園地の継承　③気象変動に強い産地の実現　</a:t>
            </a:r>
            <a:endParaRPr lang="en-US" altLang="ja-JP" sz="9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6523045-E1D5-6A2D-0270-D288E5EFF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640" y="5185687"/>
            <a:ext cx="1279729" cy="952465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BE46A67-87F8-E599-5A20-20566AF70AFB}"/>
              </a:ext>
            </a:extLst>
          </p:cNvPr>
          <p:cNvGrpSpPr/>
          <p:nvPr/>
        </p:nvGrpSpPr>
        <p:grpSpPr>
          <a:xfrm>
            <a:off x="76722" y="4653136"/>
            <a:ext cx="3474365" cy="1277273"/>
            <a:chOff x="44663" y="4753739"/>
            <a:chExt cx="3474365" cy="1277273"/>
          </a:xfrm>
        </p:grpSpPr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4AFBB199-BCC4-FC76-2EFF-1DE82B92E8E0}"/>
                </a:ext>
              </a:extLst>
            </p:cNvPr>
            <p:cNvSpPr txBox="1"/>
            <p:nvPr/>
          </p:nvSpPr>
          <p:spPr>
            <a:xfrm>
              <a:off x="44663" y="4753739"/>
              <a:ext cx="3474365" cy="12772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1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〇気象変動の影響</a:t>
              </a:r>
              <a:endParaRPr lang="en-US" altLang="ja-JP" sz="11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r>
                <a:rPr lang="ja-JP" altLang="en-US" sz="11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・生育期間中の強日射や高温により生産量の減少や</a:t>
              </a:r>
              <a:endParaRPr lang="en-US" altLang="ja-JP" sz="11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r>
                <a:rPr lang="ja-JP" altLang="en-US" sz="11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品質低下が発生。</a:t>
              </a:r>
              <a:endParaRPr lang="en-US" altLang="ja-JP" sz="11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r>
                <a:rPr lang="ja-JP" altLang="en-US" sz="11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・貯蔵期間中の温湿度変化で、腐敗</a:t>
              </a:r>
              <a:endParaRPr lang="en-US" altLang="ja-JP" sz="11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r>
                <a:rPr lang="ja-JP" altLang="en-US" sz="11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果実が多く発生。</a:t>
              </a:r>
              <a:endParaRPr lang="en-US" altLang="ja-JP" sz="11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r>
                <a:rPr lang="ja-JP" altLang="en-US" sz="11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生育・貯蔵期間中において、気象変動の影響を</a:t>
              </a:r>
              <a:endParaRPr lang="en-US" altLang="ja-JP" sz="11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r>
                <a:rPr lang="ja-JP" altLang="en-US" sz="11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受けにくい、体制の整備が必要。</a:t>
              </a:r>
              <a:endParaRPr lang="en-US" altLang="ja-JP" sz="11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40C93131-8AD0-5D5E-2D17-07DCC257D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7279" t="4293" r="8505" b="9433"/>
            <a:stretch>
              <a:fillRect/>
            </a:stretch>
          </p:blipFill>
          <p:spPr>
            <a:xfrm>
              <a:off x="2544677" y="5189131"/>
              <a:ext cx="508058" cy="428704"/>
            </a:xfrm>
            <a:prstGeom prst="rect">
              <a:avLst/>
            </a:prstGeom>
          </p:spPr>
        </p:pic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0AFFEC9F-5458-7080-D5D2-D9C851275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950" t="8783" r="14729" b="6886"/>
            <a:stretch>
              <a:fillRect/>
            </a:stretch>
          </p:blipFill>
          <p:spPr>
            <a:xfrm>
              <a:off x="2935739" y="5141880"/>
              <a:ext cx="398574" cy="353054"/>
            </a:xfrm>
            <a:prstGeom prst="rect">
              <a:avLst/>
            </a:prstGeom>
          </p:spPr>
        </p:pic>
      </p:grpSp>
      <p:sp>
        <p:nvSpPr>
          <p:cNvPr id="33" name="二等辺三角形 32">
            <a:extLst>
              <a:ext uri="{FF2B5EF4-FFF2-40B4-BE49-F238E27FC236}">
                <a16:creationId xmlns:a16="http://schemas.microsoft.com/office/drawing/2014/main" id="{7592AC6C-235B-E36C-3900-33655832DC01}"/>
              </a:ext>
            </a:extLst>
          </p:cNvPr>
          <p:cNvSpPr/>
          <p:nvPr/>
        </p:nvSpPr>
        <p:spPr>
          <a:xfrm rot="5400000">
            <a:off x="150974" y="5568514"/>
            <a:ext cx="154796" cy="124908"/>
          </a:xfrm>
          <a:prstGeom prst="triangl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二等辺三角形 24">
            <a:extLst>
              <a:ext uri="{FF2B5EF4-FFF2-40B4-BE49-F238E27FC236}">
                <a16:creationId xmlns:a16="http://schemas.microsoft.com/office/drawing/2014/main" id="{26227EC8-C42C-52B0-E7AE-AD6A438CE13F}"/>
              </a:ext>
            </a:extLst>
          </p:cNvPr>
          <p:cNvSpPr/>
          <p:nvPr/>
        </p:nvSpPr>
        <p:spPr>
          <a:xfrm rot="5400000">
            <a:off x="164542" y="2415071"/>
            <a:ext cx="174759" cy="124907"/>
          </a:xfrm>
          <a:prstGeom prst="triangl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二等辺三角形 33">
            <a:extLst>
              <a:ext uri="{FF2B5EF4-FFF2-40B4-BE49-F238E27FC236}">
                <a16:creationId xmlns:a16="http://schemas.microsoft.com/office/drawing/2014/main" id="{4E45D2B5-985C-9C5B-55FE-05D5EAC0556E}"/>
              </a:ext>
            </a:extLst>
          </p:cNvPr>
          <p:cNvSpPr/>
          <p:nvPr/>
        </p:nvSpPr>
        <p:spPr>
          <a:xfrm rot="5400000">
            <a:off x="191602" y="3458133"/>
            <a:ext cx="174759" cy="124907"/>
          </a:xfrm>
          <a:prstGeom prst="triangl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24C31ED1-DA10-ED01-E1C6-62BCF0063B56}"/>
              </a:ext>
            </a:extLst>
          </p:cNvPr>
          <p:cNvGrpSpPr/>
          <p:nvPr/>
        </p:nvGrpSpPr>
        <p:grpSpPr>
          <a:xfrm>
            <a:off x="58135" y="2850321"/>
            <a:ext cx="3526713" cy="1768462"/>
            <a:chOff x="-7229" y="2907880"/>
            <a:chExt cx="3526713" cy="1768462"/>
          </a:xfrm>
        </p:grpSpPr>
        <p:grpSp>
          <p:nvGrpSpPr>
            <p:cNvPr id="66" name="グループ化 65">
              <a:extLst>
                <a:ext uri="{FF2B5EF4-FFF2-40B4-BE49-F238E27FC236}">
                  <a16:creationId xmlns:a16="http://schemas.microsoft.com/office/drawing/2014/main" id="{B2C3F87C-3389-86C9-867E-F957807A2B78}"/>
                </a:ext>
              </a:extLst>
            </p:cNvPr>
            <p:cNvGrpSpPr/>
            <p:nvPr/>
          </p:nvGrpSpPr>
          <p:grpSpPr>
            <a:xfrm>
              <a:off x="-7229" y="2907880"/>
              <a:ext cx="3526713" cy="1768462"/>
              <a:chOff x="-7229" y="2907880"/>
              <a:chExt cx="3526713" cy="1768462"/>
            </a:xfrm>
          </p:grpSpPr>
          <p:grpSp>
            <p:nvGrpSpPr>
              <p:cNvPr id="65" name="グループ化 64">
                <a:extLst>
                  <a:ext uri="{FF2B5EF4-FFF2-40B4-BE49-F238E27FC236}">
                    <a16:creationId xmlns:a16="http://schemas.microsoft.com/office/drawing/2014/main" id="{40C9F117-0E4B-81AE-9B45-20A1767BA856}"/>
                  </a:ext>
                </a:extLst>
              </p:cNvPr>
              <p:cNvGrpSpPr/>
              <p:nvPr/>
            </p:nvGrpSpPr>
            <p:grpSpPr>
              <a:xfrm>
                <a:off x="-7229" y="2907880"/>
                <a:ext cx="3526713" cy="1768462"/>
                <a:chOff x="-7229" y="3177250"/>
                <a:chExt cx="3526713" cy="1768462"/>
              </a:xfrm>
            </p:grpSpPr>
            <p:grpSp>
              <p:nvGrpSpPr>
                <p:cNvPr id="63" name="グループ化 62">
                  <a:extLst>
                    <a:ext uri="{FF2B5EF4-FFF2-40B4-BE49-F238E27FC236}">
                      <a16:creationId xmlns:a16="http://schemas.microsoft.com/office/drawing/2014/main" id="{AE02EF3C-EEAA-02AD-C0C8-254D2BAD6C4D}"/>
                    </a:ext>
                  </a:extLst>
                </p:cNvPr>
                <p:cNvGrpSpPr/>
                <p:nvPr/>
              </p:nvGrpSpPr>
              <p:grpSpPr>
                <a:xfrm>
                  <a:off x="-7229" y="3177250"/>
                  <a:ext cx="3526713" cy="1731313"/>
                  <a:chOff x="-7229" y="3177250"/>
                  <a:chExt cx="3526713" cy="1731313"/>
                </a:xfrm>
              </p:grpSpPr>
              <p:sp>
                <p:nvSpPr>
                  <p:cNvPr id="71" name="テキスト ボックス 70">
                    <a:extLst>
                      <a:ext uri="{FF2B5EF4-FFF2-40B4-BE49-F238E27FC236}">
                        <a16:creationId xmlns:a16="http://schemas.microsoft.com/office/drawing/2014/main" id="{27B368AE-6CCE-9A5D-0544-BF939CE662A4}"/>
                      </a:ext>
                    </a:extLst>
                  </p:cNvPr>
                  <p:cNvSpPr txBox="1"/>
                  <p:nvPr/>
                </p:nvSpPr>
                <p:spPr>
                  <a:xfrm>
                    <a:off x="2010614" y="4217511"/>
                    <a:ext cx="1175230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ja-JP" altLang="en-US" sz="900" dirty="0"/>
                      <a:t>１０年後には７５％になる予想</a:t>
                    </a:r>
                    <a:endParaRPr lang="en-US" altLang="ja-JP" sz="900" dirty="0"/>
                  </a:p>
                </p:txBody>
              </p:sp>
              <p:sp>
                <p:nvSpPr>
                  <p:cNvPr id="6" name="テキスト ボックス 5">
                    <a:extLst>
                      <a:ext uri="{FF2B5EF4-FFF2-40B4-BE49-F238E27FC236}">
                        <a16:creationId xmlns:a16="http://schemas.microsoft.com/office/drawing/2014/main" id="{947B1BEA-BFA1-ACCA-7ADC-DB594434A663}"/>
                      </a:ext>
                    </a:extLst>
                  </p:cNvPr>
                  <p:cNvSpPr txBox="1"/>
                  <p:nvPr/>
                </p:nvSpPr>
                <p:spPr>
                  <a:xfrm>
                    <a:off x="58506" y="3177250"/>
                    <a:ext cx="3460978" cy="93871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ja-JP" alt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〇担い手の減少</a:t>
                    </a:r>
                    <a:endParaRPr lang="en-US" altLang="ja-JP" sz="110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endParaRPr>
                  </a:p>
                  <a:p>
                    <a:r>
                      <a:rPr lang="ja-JP" alt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担い手の高齢化・減少により産地規模の縮小が深刻化している。</a:t>
                    </a:r>
                    <a:endParaRPr lang="en-US" altLang="ja-JP" sz="110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endParaRPr>
                  </a:p>
                  <a:p>
                    <a:r>
                      <a:rPr lang="ja-JP" alt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　新規就農者等に譲渡する樹園地の中間管理の取</a:t>
                    </a:r>
                    <a:endParaRPr lang="en-US" altLang="ja-JP" sz="110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endParaRPr>
                  </a:p>
                  <a:p>
                    <a:r>
                      <a:rPr lang="ja-JP" alt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　組みが必要</a:t>
                    </a:r>
                    <a:endParaRPr lang="en-US" altLang="ja-JP" sz="110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endParaRPr>
                  </a:p>
                </p:txBody>
              </p:sp>
              <p:grpSp>
                <p:nvGrpSpPr>
                  <p:cNvPr id="35" name="グループ化 34">
                    <a:extLst>
                      <a:ext uri="{FF2B5EF4-FFF2-40B4-BE49-F238E27FC236}">
                        <a16:creationId xmlns:a16="http://schemas.microsoft.com/office/drawing/2014/main" id="{0E93E88D-5C15-A114-FA0E-A07BAB7EE596}"/>
                      </a:ext>
                    </a:extLst>
                  </p:cNvPr>
                  <p:cNvGrpSpPr/>
                  <p:nvPr/>
                </p:nvGrpSpPr>
                <p:grpSpPr>
                  <a:xfrm>
                    <a:off x="-7229" y="4044538"/>
                    <a:ext cx="1922633" cy="864025"/>
                    <a:chOff x="1419112" y="4097060"/>
                    <a:chExt cx="1922633" cy="864025"/>
                  </a:xfrm>
                </p:grpSpPr>
                <p:grpSp>
                  <p:nvGrpSpPr>
                    <p:cNvPr id="15" name="グループ化 14">
                      <a:extLst>
                        <a:ext uri="{FF2B5EF4-FFF2-40B4-BE49-F238E27FC236}">
                          <a16:creationId xmlns:a16="http://schemas.microsoft.com/office/drawing/2014/main" id="{CCC63870-D78B-699E-907C-26159388156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85519" y="4122979"/>
                      <a:ext cx="1656226" cy="838106"/>
                      <a:chOff x="2706777" y="3219047"/>
                      <a:chExt cx="1722246" cy="1044953"/>
                    </a:xfrm>
                  </p:grpSpPr>
                  <p:grpSp>
                    <p:nvGrpSpPr>
                      <p:cNvPr id="11" name="グループ化 10">
                        <a:extLst>
                          <a:ext uri="{FF2B5EF4-FFF2-40B4-BE49-F238E27FC236}">
                            <a16:creationId xmlns:a16="http://schemas.microsoft.com/office/drawing/2014/main" id="{4A4D404A-3C79-2705-86B9-ACA08202F4B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706777" y="3219047"/>
                        <a:ext cx="1722246" cy="1044953"/>
                        <a:chOff x="463301" y="1170556"/>
                        <a:chExt cx="5633926" cy="3346763"/>
                      </a:xfrm>
                    </p:grpSpPr>
                    <p:pic>
                      <p:nvPicPr>
                        <p:cNvPr id="13" name="図 12">
                          <a:extLst>
                            <a:ext uri="{FF2B5EF4-FFF2-40B4-BE49-F238E27FC236}">
                              <a16:creationId xmlns:a16="http://schemas.microsoft.com/office/drawing/2014/main" id="{1021E2E4-D264-3EA3-844E-2E28E6A4928A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63301" y="1269508"/>
                          <a:ext cx="5633926" cy="3247811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14" name="テキスト ボックス 13">
                          <a:extLst>
                            <a:ext uri="{FF2B5EF4-FFF2-40B4-BE49-F238E27FC236}">
                              <a16:creationId xmlns:a16="http://schemas.microsoft.com/office/drawing/2014/main" id="{822210EB-37CC-B61D-B8CF-E9786835EF3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055338" y="1170556"/>
                          <a:ext cx="2888044" cy="8086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ja-JP" altLang="en-US" sz="700" dirty="0">
                              <a:latin typeface="BIZ UDゴシック" panose="020B0400000000000000" pitchFamily="49" charset="-128"/>
                              <a:ea typeface="BIZ UDゴシック" panose="020B0400000000000000" pitchFamily="49" charset="-128"/>
                            </a:rPr>
                            <a:t>経営体数の推移</a:t>
                          </a:r>
                          <a:endParaRPr lang="en-US" altLang="ja-JP" sz="700" dirty="0">
                            <a:latin typeface="BIZ UDゴシック" panose="020B0400000000000000" pitchFamily="49" charset="-128"/>
                            <a:ea typeface="BIZ UDゴシック" panose="020B0400000000000000" pitchFamily="49" charset="-128"/>
                          </a:endParaRPr>
                        </a:p>
                      </p:txBody>
                    </p:sp>
                  </p:grpSp>
                  <p:sp>
                    <p:nvSpPr>
                      <p:cNvPr id="20" name="矢印: 右 19">
                        <a:extLst>
                          <a:ext uri="{FF2B5EF4-FFF2-40B4-BE49-F238E27FC236}">
                            <a16:creationId xmlns:a16="http://schemas.microsoft.com/office/drawing/2014/main" id="{4E9DB070-006F-87B8-3B6E-8E4B963E3780}"/>
                          </a:ext>
                        </a:extLst>
                      </p:cNvPr>
                      <p:cNvSpPr/>
                      <p:nvPr/>
                    </p:nvSpPr>
                    <p:spPr>
                      <a:xfrm rot="1098552">
                        <a:off x="3069121" y="3498275"/>
                        <a:ext cx="978172" cy="155524"/>
                      </a:xfrm>
                      <a:prstGeom prst="rightArrow">
                        <a:avLst/>
                      </a:prstGeom>
                      <a:solidFill>
                        <a:srgbClr val="FFFF00"/>
                      </a:solidFill>
                      <a:ln w="19050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sp>
                  <p:nvSpPr>
                    <p:cNvPr id="28" name="テキスト ボックス 14">
                      <a:extLst>
                        <a:ext uri="{FF2B5EF4-FFF2-40B4-BE49-F238E27FC236}">
                          <a16:creationId xmlns:a16="http://schemas.microsoft.com/office/drawing/2014/main" id="{5B620193-0CA8-FAC5-7FE5-CEA4A89B5A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19112" y="4097060"/>
                      <a:ext cx="370427" cy="152434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wrap="square" lIns="90000" tIns="45000" rIns="90000" bIns="45000" anchor="t">
                      <a:sp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ja-JP" sz="400" b="0" strike="noStrike" spc="-1" dirty="0">
                          <a:solidFill>
                            <a:srgbClr val="00000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（</a:t>
                      </a:r>
                      <a:r>
                        <a:rPr lang="ja-JP" altLang="en-US" sz="400" spc="-1" dirty="0">
                          <a:solidFill>
                            <a:srgbClr val="00000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戸</a:t>
                      </a:r>
                      <a:r>
                        <a:rPr lang="ja-JP" sz="400" b="0" strike="noStrike" spc="-1" dirty="0">
                          <a:solidFill>
                            <a:srgbClr val="00000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）</a:t>
                      </a:r>
                      <a:endParaRPr lang="en-US" sz="400" b="0" strike="noStrike" spc="-1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p:txBody>
                </p:sp>
              </p:grpSp>
            </p:grpSp>
            <p:grpSp>
              <p:nvGrpSpPr>
                <p:cNvPr id="64" name="グループ化 63">
                  <a:extLst>
                    <a:ext uri="{FF2B5EF4-FFF2-40B4-BE49-F238E27FC236}">
                      <a16:creationId xmlns:a16="http://schemas.microsoft.com/office/drawing/2014/main" id="{6BAB4FC7-DFCB-079C-2355-2176192F115D}"/>
                    </a:ext>
                  </a:extLst>
                </p:cNvPr>
                <p:cNvGrpSpPr/>
                <p:nvPr/>
              </p:nvGrpSpPr>
              <p:grpSpPr>
                <a:xfrm>
                  <a:off x="1103381" y="4360681"/>
                  <a:ext cx="1059727" cy="585031"/>
                  <a:chOff x="1103381" y="4360681"/>
                  <a:chExt cx="1059727" cy="585031"/>
                </a:xfrm>
              </p:grpSpPr>
              <p:grpSp>
                <p:nvGrpSpPr>
                  <p:cNvPr id="51" name="グループ化 50">
                    <a:extLst>
                      <a:ext uri="{FF2B5EF4-FFF2-40B4-BE49-F238E27FC236}">
                        <a16:creationId xmlns:a16="http://schemas.microsoft.com/office/drawing/2014/main" id="{1742F681-6829-3C20-9051-C3786ACAA306}"/>
                      </a:ext>
                    </a:extLst>
                  </p:cNvPr>
                  <p:cNvGrpSpPr/>
                  <p:nvPr/>
                </p:nvGrpSpPr>
                <p:grpSpPr>
                  <a:xfrm>
                    <a:off x="1529677" y="4360681"/>
                    <a:ext cx="415498" cy="565094"/>
                    <a:chOff x="1529677" y="4360681"/>
                    <a:chExt cx="415498" cy="565094"/>
                  </a:xfrm>
                </p:grpSpPr>
                <p:sp>
                  <p:nvSpPr>
                    <p:cNvPr id="49" name="楕円 48">
                      <a:extLst>
                        <a:ext uri="{FF2B5EF4-FFF2-40B4-BE49-F238E27FC236}">
                          <a16:creationId xmlns:a16="http://schemas.microsoft.com/office/drawing/2014/main" id="{CF9F93D8-1BBD-1DC3-87C6-39595BAAF3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847" y="4360681"/>
                      <a:ext cx="291981" cy="27442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solidFill>
                          <a:srgbClr val="FFCCFF"/>
                        </a:solidFill>
                      </a:endParaRPr>
                    </a:p>
                  </p:txBody>
                </p:sp>
                <p:sp>
                  <p:nvSpPr>
                    <p:cNvPr id="50" name="テキスト ボックス 49">
                      <a:extLst>
                        <a:ext uri="{FF2B5EF4-FFF2-40B4-BE49-F238E27FC236}">
                          <a16:creationId xmlns:a16="http://schemas.microsoft.com/office/drawing/2014/main" id="{B0CF646D-0BE8-6248-24BA-84AC1CF2980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29677" y="4371777"/>
                      <a:ext cx="415498" cy="55399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ja-JP" sz="600" dirty="0"/>
                        <a:t>10</a:t>
                      </a:r>
                      <a:r>
                        <a:rPr lang="ja-JP" altLang="en-US" sz="600" dirty="0"/>
                        <a:t>年後</a:t>
                      </a:r>
                      <a:endParaRPr lang="en-US" altLang="ja-JP" sz="600" dirty="0"/>
                    </a:p>
                    <a:p>
                      <a:r>
                        <a:rPr lang="ja-JP" altLang="en-US" sz="600" dirty="0"/>
                        <a:t>（</a:t>
                      </a:r>
                      <a:r>
                        <a:rPr lang="en-US" altLang="ja-JP" sz="600" dirty="0"/>
                        <a:t>75</a:t>
                      </a:r>
                      <a:r>
                        <a:rPr lang="ja-JP" altLang="en-US" sz="600" dirty="0"/>
                        <a:t>％）</a:t>
                      </a:r>
                    </a:p>
                    <a:p>
                      <a:endParaRPr kumimoji="1" lang="ja-JP" altLang="en-US" dirty="0"/>
                    </a:p>
                  </p:txBody>
                </p:sp>
              </p:grpSp>
              <p:sp>
                <p:nvSpPr>
                  <p:cNvPr id="52" name="テキスト ボックス 14">
                    <a:extLst>
                      <a:ext uri="{FF2B5EF4-FFF2-40B4-BE49-F238E27FC236}">
                        <a16:creationId xmlns:a16="http://schemas.microsoft.com/office/drawing/2014/main" id="{E31517B2-6637-A6D1-48CC-B4C06BC71712}"/>
                      </a:ext>
                    </a:extLst>
                  </p:cNvPr>
                  <p:cNvSpPr/>
                  <p:nvPr/>
                </p:nvSpPr>
                <p:spPr>
                  <a:xfrm>
                    <a:off x="1792681" y="4793278"/>
                    <a:ext cx="370427" cy="152434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square" lIns="90000" tIns="45000" rIns="90000" bIns="450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  <a:buNone/>
                    </a:pPr>
                    <a:r>
                      <a:rPr lang="ja-JP" sz="400" b="0" strike="noStrike" spc="-1" dirty="0">
                        <a:solidFill>
                          <a:srgbClr val="000000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（</a:t>
                    </a:r>
                    <a:r>
                      <a:rPr lang="ja-JP" altLang="en-US" sz="400" b="0" strike="noStrike" spc="-1" dirty="0">
                        <a:solidFill>
                          <a:srgbClr val="000000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年</a:t>
                    </a:r>
                    <a:r>
                      <a:rPr lang="ja-JP" sz="400" b="0" strike="noStrike" spc="-1" dirty="0">
                        <a:solidFill>
                          <a:srgbClr val="000000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）</a:t>
                    </a:r>
                    <a:endParaRPr lang="en-US" sz="400" b="0" strike="noStrike" spc="-1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endParaRPr>
                  </a:p>
                </p:txBody>
              </p:sp>
              <p:sp>
                <p:nvSpPr>
                  <p:cNvPr id="62" name="テキスト ボックス 61">
                    <a:extLst>
                      <a:ext uri="{FF2B5EF4-FFF2-40B4-BE49-F238E27FC236}">
                        <a16:creationId xmlns:a16="http://schemas.microsoft.com/office/drawing/2014/main" id="{DBD73A8F-EC90-15EE-6882-B0F88B114A7D}"/>
                      </a:ext>
                    </a:extLst>
                  </p:cNvPr>
                  <p:cNvSpPr txBox="1"/>
                  <p:nvPr/>
                </p:nvSpPr>
                <p:spPr>
                  <a:xfrm>
                    <a:off x="1103381" y="4509351"/>
                    <a:ext cx="364202" cy="1538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ja-JP" altLang="en-US" sz="400" dirty="0"/>
                      <a:t>現状</a:t>
                    </a:r>
                    <a:r>
                      <a:rPr kumimoji="1" lang="en-US" altLang="ja-JP" sz="400" dirty="0"/>
                      <a:t>100</a:t>
                    </a:r>
                    <a:endParaRPr kumimoji="1" lang="ja-JP" altLang="en-US" sz="400" dirty="0"/>
                  </a:p>
                </p:txBody>
              </p:sp>
            </p:grpSp>
          </p:grpSp>
          <p:sp>
            <p:nvSpPr>
              <p:cNvPr id="46" name="矢印: 上 45">
                <a:extLst>
                  <a:ext uri="{FF2B5EF4-FFF2-40B4-BE49-F238E27FC236}">
                    <a16:creationId xmlns:a16="http://schemas.microsoft.com/office/drawing/2014/main" id="{546F3A7F-9C3B-7967-531F-11C404E12482}"/>
                  </a:ext>
                </a:extLst>
              </p:cNvPr>
              <p:cNvSpPr/>
              <p:nvPr/>
            </p:nvSpPr>
            <p:spPr>
              <a:xfrm>
                <a:off x="1492678" y="4461547"/>
                <a:ext cx="66941" cy="102487"/>
              </a:xfrm>
              <a:prstGeom prst="upArrow">
                <a:avLst>
                  <a:gd name="adj1" fmla="val 50000"/>
                  <a:gd name="adj2" fmla="val 5247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306965CB-2A36-2039-7953-D474526ADABC}"/>
                </a:ext>
              </a:extLst>
            </p:cNvPr>
            <p:cNvCxnSpPr>
              <a:cxnSpLocks/>
            </p:cNvCxnSpPr>
            <p:nvPr/>
          </p:nvCxnSpPr>
          <p:spPr>
            <a:xfrm>
              <a:off x="1071212" y="4365731"/>
              <a:ext cx="355688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B83BBD4A-CF5A-5EE5-A735-CF1D3D2E1222}"/>
              </a:ext>
            </a:extLst>
          </p:cNvPr>
          <p:cNvSpPr txBox="1"/>
          <p:nvPr/>
        </p:nvSpPr>
        <p:spPr>
          <a:xfrm>
            <a:off x="97418" y="6025456"/>
            <a:ext cx="340556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〇栽培管理アプリの開発支援</a:t>
            </a:r>
            <a:endParaRPr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en-US" altLang="ja-JP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R7</a:t>
            </a:r>
            <a:r>
              <a:rPr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年度に病害虫発生の予測機能等を新たに追加</a:t>
            </a:r>
            <a:endParaRPr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利用者に適した操作性・利便性の向上が必要</a:t>
            </a:r>
            <a:endParaRPr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DDD7AAFB-3977-065E-A457-94AF9ACA3380}"/>
              </a:ext>
            </a:extLst>
          </p:cNvPr>
          <p:cNvGrpSpPr/>
          <p:nvPr/>
        </p:nvGrpSpPr>
        <p:grpSpPr>
          <a:xfrm>
            <a:off x="1859702" y="2239011"/>
            <a:ext cx="1557534" cy="813060"/>
            <a:chOff x="2045261" y="2305932"/>
            <a:chExt cx="1759117" cy="1006651"/>
          </a:xfrm>
        </p:grpSpPr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62F792F8-77E8-6751-08DA-4B0C4A384421}"/>
                </a:ext>
              </a:extLst>
            </p:cNvPr>
            <p:cNvGrpSpPr/>
            <p:nvPr/>
          </p:nvGrpSpPr>
          <p:grpSpPr>
            <a:xfrm>
              <a:off x="2148152" y="2305932"/>
              <a:ext cx="1656226" cy="1006651"/>
              <a:chOff x="1686128" y="2698352"/>
              <a:chExt cx="1656226" cy="1006651"/>
            </a:xfrm>
          </p:grpSpPr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53E61758-37A7-F9F0-9C2D-D6DB206DDA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86128" y="2698352"/>
                <a:ext cx="1656226" cy="1006651"/>
              </a:xfrm>
              <a:prstGeom prst="rect">
                <a:avLst/>
              </a:prstGeom>
            </p:spPr>
          </p:pic>
          <p:sp>
            <p:nvSpPr>
              <p:cNvPr id="17" name="矢印: 右 16">
                <a:extLst>
                  <a:ext uri="{FF2B5EF4-FFF2-40B4-BE49-F238E27FC236}">
                    <a16:creationId xmlns:a16="http://schemas.microsoft.com/office/drawing/2014/main" id="{8A453C8A-ED58-135B-0AEE-881BEA5B03CB}"/>
                  </a:ext>
                </a:extLst>
              </p:cNvPr>
              <p:cNvSpPr/>
              <p:nvPr/>
            </p:nvSpPr>
            <p:spPr>
              <a:xfrm rot="527452">
                <a:off x="2144345" y="2945823"/>
                <a:ext cx="894707" cy="157485"/>
              </a:xfrm>
              <a:prstGeom prst="rightArrow">
                <a:avLst/>
              </a:prstGeom>
              <a:solidFill>
                <a:srgbClr val="FFFF00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テキスト ボックス 14">
                <a:extLst>
                  <a:ext uri="{FF2B5EF4-FFF2-40B4-BE49-F238E27FC236}">
                    <a16:creationId xmlns:a16="http://schemas.microsoft.com/office/drawing/2014/main" id="{591FDFED-DE90-BF24-DF56-4E0606E198AD}"/>
                  </a:ext>
                </a:extLst>
              </p:cNvPr>
              <p:cNvSpPr/>
              <p:nvPr/>
            </p:nvSpPr>
            <p:spPr>
              <a:xfrm>
                <a:off x="2167094" y="2755519"/>
                <a:ext cx="719597" cy="198601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:r>
                  <a:rPr lang="ja-JP" altLang="en-US" sz="700" b="0" strike="noStrike" spc="-1" dirty="0">
                    <a:solidFill>
                      <a:srgbClr val="00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生産量</a:t>
                </a:r>
                <a:r>
                  <a:rPr lang="ja-JP" altLang="en-US" sz="700" spc="-1" dirty="0">
                    <a:solidFill>
                      <a:srgbClr val="00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の推移</a:t>
                </a:r>
                <a:endParaRPr lang="en-US" sz="700" b="0" strike="noStrike" spc="-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sp>
          <p:nvSpPr>
            <p:cNvPr id="18" name="テキスト ボックス 14">
              <a:extLst>
                <a:ext uri="{FF2B5EF4-FFF2-40B4-BE49-F238E27FC236}">
                  <a16:creationId xmlns:a16="http://schemas.microsoft.com/office/drawing/2014/main" id="{EB939E68-1203-32C0-3505-89A3A4D8AB45}"/>
                </a:ext>
              </a:extLst>
            </p:cNvPr>
            <p:cNvSpPr/>
            <p:nvPr/>
          </p:nvSpPr>
          <p:spPr>
            <a:xfrm>
              <a:off x="2045261" y="2309965"/>
              <a:ext cx="437597" cy="15243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ja-JP" sz="400" b="0" strike="noStrike" spc="-1" dirty="0">
                  <a:solidFill>
                    <a:srgbClr val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（万トン）</a:t>
              </a:r>
              <a:endParaRPr lang="en-US" sz="400" b="0" strike="noStrike" spc="-1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pic>
        <p:nvPicPr>
          <p:cNvPr id="77" name="図 76" descr="コンピューターのスクリーンショット&#10;&#10;AI 生成コンテンツは誤りを含む可能性があります。">
            <a:extLst>
              <a:ext uri="{FF2B5EF4-FFF2-40B4-BE49-F238E27FC236}">
                <a16:creationId xmlns:a16="http://schemas.microsoft.com/office/drawing/2014/main" id="{4E00CD2C-809F-2AC5-289E-138CA44217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6" t="13562" r="7729" b="10445"/>
          <a:stretch>
            <a:fillRect/>
          </a:stretch>
        </p:blipFill>
        <p:spPr>
          <a:xfrm>
            <a:off x="3921134" y="5159282"/>
            <a:ext cx="1359346" cy="1036656"/>
          </a:xfrm>
          <a:prstGeom prst="rect">
            <a:avLst/>
          </a:prstGeom>
        </p:spPr>
      </p:pic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42ED79B9-67A6-BDFE-32E6-BC454CD3E0A7}"/>
              </a:ext>
            </a:extLst>
          </p:cNvPr>
          <p:cNvSpPr txBox="1"/>
          <p:nvPr/>
        </p:nvSpPr>
        <p:spPr>
          <a:xfrm>
            <a:off x="3919226" y="5992645"/>
            <a:ext cx="826789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700" dirty="0"/>
              <a:t>生産基盤強化</a:t>
            </a:r>
            <a:endParaRPr kumimoji="1" lang="ja-JP" altLang="en-US" sz="700" dirty="0"/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8D9E2C97-2B60-22EE-2EDE-B812C763C9C9}"/>
              </a:ext>
            </a:extLst>
          </p:cNvPr>
          <p:cNvSpPr txBox="1"/>
          <p:nvPr/>
        </p:nvSpPr>
        <p:spPr>
          <a:xfrm>
            <a:off x="7579077" y="5929535"/>
            <a:ext cx="11180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/>
              <a:t>気象変動対策</a:t>
            </a:r>
            <a:endParaRPr kumimoji="1" lang="en-US" altLang="ja-JP" sz="700" dirty="0"/>
          </a:p>
          <a:p>
            <a:pPr algn="ctr"/>
            <a:r>
              <a:rPr kumimoji="1" lang="ja-JP" altLang="en-US" sz="700" dirty="0"/>
              <a:t>（貯蔵施設の機能向上）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7B648AB-102A-D0F1-97BD-B822D99E0FE1}"/>
              </a:ext>
            </a:extLst>
          </p:cNvPr>
          <p:cNvSpPr/>
          <p:nvPr/>
        </p:nvSpPr>
        <p:spPr>
          <a:xfrm>
            <a:off x="7401272" y="3592210"/>
            <a:ext cx="1512168" cy="1968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第２世代交付金</a:t>
            </a:r>
            <a:r>
              <a:rPr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</a:t>
            </a:r>
            <a:r>
              <a:rPr lang="en-US" altLang="ja-JP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5</a:t>
            </a:r>
            <a:r>
              <a:rPr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割）</a:t>
            </a:r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7A3ADE68-836D-5828-0B79-6A2A072D230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4572" t="19556" r="84576" b="38856"/>
          <a:stretch>
            <a:fillRect/>
          </a:stretch>
        </p:blipFill>
        <p:spPr>
          <a:xfrm>
            <a:off x="8758369" y="5117886"/>
            <a:ext cx="897503" cy="1074814"/>
          </a:xfrm>
          <a:prstGeom prst="rect">
            <a:avLst/>
          </a:prstGeom>
        </p:spPr>
      </p:pic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97BB2434-3895-5770-E5EF-6C97E3EA3455}"/>
              </a:ext>
            </a:extLst>
          </p:cNvPr>
          <p:cNvGrpSpPr/>
          <p:nvPr/>
        </p:nvGrpSpPr>
        <p:grpSpPr>
          <a:xfrm>
            <a:off x="5329150" y="5193534"/>
            <a:ext cx="2118963" cy="977440"/>
            <a:chOff x="8289014" y="2397054"/>
            <a:chExt cx="2722677" cy="1178998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A24944E4-53CD-7B5B-C162-125F8A237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9014" y="2397054"/>
              <a:ext cx="1265207" cy="1157111"/>
            </a:xfrm>
            <a:prstGeom prst="rect">
              <a:avLst/>
            </a:prstGeom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8840A1A0-B5B6-F58F-AFAC-19FC2E4F0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792491" y="2413296"/>
              <a:ext cx="1219200" cy="1162756"/>
            </a:xfrm>
            <a:prstGeom prst="rect">
              <a:avLst/>
            </a:prstGeom>
          </p:spPr>
        </p:pic>
        <p:sp>
          <p:nvSpPr>
            <p:cNvPr id="58" name="矢印: 右 57">
              <a:extLst>
                <a:ext uri="{FF2B5EF4-FFF2-40B4-BE49-F238E27FC236}">
                  <a16:creationId xmlns:a16="http://schemas.microsoft.com/office/drawing/2014/main" id="{F7A442DB-0D2E-04C0-179A-E53CBBF48E90}"/>
                </a:ext>
              </a:extLst>
            </p:cNvPr>
            <p:cNvSpPr/>
            <p:nvPr/>
          </p:nvSpPr>
          <p:spPr>
            <a:xfrm>
              <a:off x="9561512" y="2924691"/>
              <a:ext cx="187301" cy="23266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343E355-E91A-C7DE-42A4-E5AA81E029EE}"/>
              </a:ext>
            </a:extLst>
          </p:cNvPr>
          <p:cNvSpPr txBox="1"/>
          <p:nvPr/>
        </p:nvSpPr>
        <p:spPr>
          <a:xfrm>
            <a:off x="6020718" y="6005548"/>
            <a:ext cx="923078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700" dirty="0"/>
              <a:t>樹園地の中間管理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1765897E-769B-8A16-8EE4-DB8B58574ECD}"/>
              </a:ext>
            </a:extLst>
          </p:cNvPr>
          <p:cNvSpPr txBox="1"/>
          <p:nvPr/>
        </p:nvSpPr>
        <p:spPr>
          <a:xfrm>
            <a:off x="8817015" y="6070947"/>
            <a:ext cx="780209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700" dirty="0"/>
              <a:t>栽培管理アプリ</a:t>
            </a:r>
            <a:endParaRPr kumimoji="1" lang="ja-JP" altLang="en-US" sz="700" dirty="0"/>
          </a:p>
        </p:txBody>
      </p:sp>
      <p:sp>
        <p:nvSpPr>
          <p:cNvPr id="61" name="二等辺三角形 60">
            <a:extLst>
              <a:ext uri="{FF2B5EF4-FFF2-40B4-BE49-F238E27FC236}">
                <a16:creationId xmlns:a16="http://schemas.microsoft.com/office/drawing/2014/main" id="{BBF6B2EA-D792-F6AF-1AAC-7B7C5EEB457C}"/>
              </a:ext>
            </a:extLst>
          </p:cNvPr>
          <p:cNvSpPr/>
          <p:nvPr/>
        </p:nvSpPr>
        <p:spPr>
          <a:xfrm rot="5400000">
            <a:off x="176248" y="6442971"/>
            <a:ext cx="154796" cy="124908"/>
          </a:xfrm>
          <a:prstGeom prst="triangl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4">
            <a:extLst>
              <a:ext uri="{FF2B5EF4-FFF2-40B4-BE49-F238E27FC236}">
                <a16:creationId xmlns:a16="http://schemas.microsoft.com/office/drawing/2014/main" id="{4B8333F4-C8E6-1F47-0BB3-37515420221A}"/>
              </a:ext>
            </a:extLst>
          </p:cNvPr>
          <p:cNvSpPr/>
          <p:nvPr/>
        </p:nvSpPr>
        <p:spPr>
          <a:xfrm>
            <a:off x="3167723" y="2937240"/>
            <a:ext cx="335261" cy="1524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ja-JP" sz="400" b="0" strike="noStrike" spc="-1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</a:t>
            </a:r>
            <a:r>
              <a:rPr lang="ja-JP" altLang="en-US" sz="400" b="0" strike="noStrike" spc="-1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</a:t>
            </a:r>
            <a:r>
              <a:rPr lang="ja-JP" sz="400" b="0" strike="noStrike" spc="-1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</a:t>
            </a:r>
            <a:endParaRPr lang="en-US" sz="400" b="0" strike="noStrike" spc="-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809F29B-31AC-79A0-4168-FBC7AAC94E2B}"/>
              </a:ext>
            </a:extLst>
          </p:cNvPr>
          <p:cNvSpPr txBox="1"/>
          <p:nvPr/>
        </p:nvSpPr>
        <p:spPr>
          <a:xfrm>
            <a:off x="1134744" y="4483859"/>
            <a:ext cx="25199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R5</a:t>
            </a:r>
            <a:endParaRPr kumimoji="1" lang="ja-JP" altLang="en-US" sz="5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7C36A17-EA53-AFA1-D927-AB9AE4E89E03}"/>
              </a:ext>
            </a:extLst>
          </p:cNvPr>
          <p:cNvSpPr txBox="1"/>
          <p:nvPr/>
        </p:nvSpPr>
        <p:spPr>
          <a:xfrm>
            <a:off x="1466952" y="4483859"/>
            <a:ext cx="28405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R15</a:t>
            </a:r>
            <a:endParaRPr kumimoji="1" lang="ja-JP" altLang="en-US" sz="500" dirty="0"/>
          </a:p>
        </p:txBody>
      </p: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16293AC2-8996-9B80-993D-5023196CD074}"/>
              </a:ext>
            </a:extLst>
          </p:cNvPr>
          <p:cNvCxnSpPr>
            <a:cxnSpLocks/>
          </p:cNvCxnSpPr>
          <p:nvPr/>
        </p:nvCxnSpPr>
        <p:spPr>
          <a:xfrm>
            <a:off x="1246435" y="4312539"/>
            <a:ext cx="4913" cy="196581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266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19459</TotalTime>
  <Words>598</Words>
  <Application>Microsoft Office PowerPoint</Application>
  <PresentationFormat>A4 210 x 297 mm</PresentationFormat>
  <Paragraphs>82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UDゴシック</vt:lpstr>
      <vt:lpstr>Meiryo UI</vt:lpstr>
      <vt:lpstr>Arial</vt:lpstr>
      <vt:lpstr>Calibri</vt:lpstr>
      <vt:lpstr>Office テーマ</vt:lpstr>
      <vt:lpstr>PowerPoint プレゼンテーション</vt:lpstr>
    </vt:vector>
  </TitlesOfParts>
  <Company>総務省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kijimatakeyuki</dc:creator>
  <cp:lastModifiedBy>2450393</cp:lastModifiedBy>
  <cp:revision>1455</cp:revision>
  <cp:lastPrinted>2025-10-29T05:00:07Z</cp:lastPrinted>
  <dcterms:created xsi:type="dcterms:W3CDTF">2010-08-19T06:20:26Z</dcterms:created>
  <dcterms:modified xsi:type="dcterms:W3CDTF">2025-10-29T08:51:58Z</dcterms:modified>
</cp:coreProperties>
</file>