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9" r:id="rId4"/>
    <p:sldId id="257" r:id="rId5"/>
    <p:sldId id="260" r:id="rId6"/>
    <p:sldId id="261" r:id="rId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699AE0-8A5C-B09A-918A-80946AA5B42D}" v="174" dt="2026-09-25T10:36:44.47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BE9F80-87B6-FEF9-7C33-358B85B681B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45989AC-7262-DC26-9279-5464D68AED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EA45F9A-FD4A-89D6-1E27-032C785935BB}"/>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9E3CB569-7042-B6DD-0F0E-356249A7334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CA5D8C-5A12-D557-9436-10D42002ECEE}"/>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313220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4BDC7B-410D-8E43-497C-BC508EB5956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344CC3B-79AC-9E0E-ED0B-9E6D1A7C45F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413B5AD-EB1E-7561-5675-4FB28C6978FD}"/>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FE4AE756-616B-184E-BA23-976E2E1980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3A2F035-92EA-DD32-2A12-E18DEE171057}"/>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50205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C32091-8EE1-34B7-C77F-7B82E4DD66C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9615B68-59A6-4A93-AFBE-6BB9CF4EEB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405FE95-A760-27B9-9EEB-797650E8A2D2}"/>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768124D5-4400-9CC0-1FA5-EBEA4796421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7016E16-C013-92E5-FB75-7BCA70442D8C}"/>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280110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BBDD5F-7533-AD46-E9EB-66237BA04A4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00C2294-7B16-B5B3-2966-E9FC5207F61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9EE0DEB-B5F0-02A5-1249-C30434A6E80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A082E11-F0C5-FB89-87A7-3C44C244A07C}"/>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6" name="フッター プレースホルダー 5">
            <a:extLst>
              <a:ext uri="{FF2B5EF4-FFF2-40B4-BE49-F238E27FC236}">
                <a16:creationId xmlns:a16="http://schemas.microsoft.com/office/drawing/2014/main" id="{B66A9BFA-5427-D882-411C-10261FA7864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C4F7F65-D275-7436-8BD6-0B07736049E6}"/>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405195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4BC881-76DC-73BD-5471-AC45EB94950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E231804-3A2D-5752-B3F5-B65BD7471A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74D2CA1-A911-0A11-ED51-FB432486DFE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7523C3F-B4FF-9406-2DAA-4E1505D06B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22E2780-E9DB-9161-EC7A-A334C779C28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A92E31D-0073-3CA9-626F-D0EEB79CCB2F}"/>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8" name="フッター プレースホルダー 7">
            <a:extLst>
              <a:ext uri="{FF2B5EF4-FFF2-40B4-BE49-F238E27FC236}">
                <a16:creationId xmlns:a16="http://schemas.microsoft.com/office/drawing/2014/main" id="{F9451836-7B68-7657-4C46-A8CA34C9183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6B7DB06-83E6-3FC6-3251-E4E6FA42357B}"/>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40598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20DBA8-487A-4636-4EF7-8CE7F8555B3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34213CC-7751-08B6-3B40-7A09B6021789}"/>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4" name="フッター プレースホルダー 3">
            <a:extLst>
              <a:ext uri="{FF2B5EF4-FFF2-40B4-BE49-F238E27FC236}">
                <a16:creationId xmlns:a16="http://schemas.microsoft.com/office/drawing/2014/main" id="{72307671-CD19-9209-AC7B-D85D0AB6809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C76A42D-BE8E-DEC5-B62C-5601FE23F33C}"/>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361574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4E52794-0B3D-10CD-EF61-6AC66F8D0586}"/>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3" name="フッター プレースホルダー 2">
            <a:extLst>
              <a:ext uri="{FF2B5EF4-FFF2-40B4-BE49-F238E27FC236}">
                <a16:creationId xmlns:a16="http://schemas.microsoft.com/office/drawing/2014/main" id="{4F2D8D5A-60E6-F250-22AA-A8B62A0CE4D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81D8829-4760-D4F1-230E-5D9D06B0AC37}"/>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339359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3AB5A0-660E-3B82-658F-AD8CDF8248B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2B6FFD7-D053-46DB-1EA0-D6E61D3451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3A02311-BFFC-7DFC-2EB9-5D1C3CEFF6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F4FB0F5-C1BB-0824-EEBB-E97BD2A4B10B}"/>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6" name="フッター プレースホルダー 5">
            <a:extLst>
              <a:ext uri="{FF2B5EF4-FFF2-40B4-BE49-F238E27FC236}">
                <a16:creationId xmlns:a16="http://schemas.microsoft.com/office/drawing/2014/main" id="{D4DDFA64-D26A-D40C-56A3-AEBD581BC55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695D20B-4363-0D4F-D4F6-0B6B1092C11A}"/>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5940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AC1A58-3FFC-CAE3-F352-447CCB5E7F6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E66BE4F-D499-1781-4992-C9D14426DF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E387A2D-EFAD-B617-AC1A-2D4D25136A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D97E65B-0667-D62B-B96F-7369F9D90F5C}"/>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6" name="フッター プレースホルダー 5">
            <a:extLst>
              <a:ext uri="{FF2B5EF4-FFF2-40B4-BE49-F238E27FC236}">
                <a16:creationId xmlns:a16="http://schemas.microsoft.com/office/drawing/2014/main" id="{C93F9968-FE5E-406E-CFEB-B913C42AFA0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CF33323-CA72-6D2B-DF76-CE102366F003}"/>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103023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BBAB4D-F901-40B8-21C7-A212CAFF33C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66D466-63D4-78AC-5A05-D57CDD63E43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B4C56E3-7AAA-E6EF-0618-6A5CD37C77B8}"/>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356A0DD0-F50E-2AA9-FA5F-23C2479CC03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E329A6B-E5E2-6C5E-80F5-8D8BE3615E06}"/>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1795310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329D26E-1894-6E86-FF98-15CCBDCA800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185B37F-BE56-4243-6F5C-ED29D1D7B59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BEFA62E-246D-2304-A19B-061A46D08DC5}"/>
              </a:ext>
            </a:extLst>
          </p:cNvPr>
          <p:cNvSpPr>
            <a:spLocks noGrp="1"/>
          </p:cNvSpPr>
          <p:nvPr>
            <p:ph type="dt" sz="half" idx="10"/>
          </p:nvPr>
        </p:nvSpPr>
        <p:spPr/>
        <p:txBody>
          <a:bodyPr/>
          <a:lstStyle/>
          <a:p>
            <a:fld id="{195716F5-2D74-4987-9FE5-C91F6BF9F530}" type="datetimeFigureOut">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E2DA7573-6018-5216-2AE4-50257F25D64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53B4DFA-3751-3537-E9D8-1CD44CB18A27}"/>
              </a:ext>
            </a:extLst>
          </p:cNvPr>
          <p:cNvSpPr>
            <a:spLocks noGrp="1"/>
          </p:cNvSpPr>
          <p:nvPr>
            <p:ph type="sldNum" sz="quarter" idx="12"/>
          </p:nvPr>
        </p:nvSpPr>
        <p:spPr/>
        <p:txBody>
          <a:body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902223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230A995-19FC-3359-8F89-129EBD9E12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2E5170-1DE7-18F0-FFA1-BB2953EBD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C19020-1141-5C25-C70B-FC0447679F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5716F5-2D74-4987-9FE5-C91F6BF9F530}" type="datetimeFigureOut">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2705BE84-C6A4-9284-91F7-3FEC65FA36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9B98C78-2D04-F59D-1FC9-65E0C59C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5D23A1-2C06-4D5F-9F6F-59AD13F41EA8}" type="slidenum">
              <a:rPr kumimoji="1" lang="ja-JP" altLang="en-US" smtClean="0"/>
              <a:t>‹#›</a:t>
            </a:fld>
            <a:endParaRPr kumimoji="1" lang="ja-JP" altLang="en-US"/>
          </a:p>
        </p:txBody>
      </p:sp>
    </p:spTree>
    <p:extLst>
      <p:ext uri="{BB962C8B-B14F-4D97-AF65-F5344CB8AC3E}">
        <p14:creationId xmlns:p14="http://schemas.microsoft.com/office/powerpoint/2010/main" val="968309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1EC313-C1DE-0988-50E8-BE0F7F24BF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8D14590-F39C-A5FC-5407-AA3E3169D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E244ED-A524-F5CE-1801-FA57753CB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DAEC3566-9B35-C4FA-21C1-95885CE87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0215319-FEC2-CFFC-5199-A27481FAFE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2AE92ECC-7741-EED9-C436-6FFF5B4061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0D98A02E-370D-B1F6-495C-601C867AE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72EE4DA4-51AF-9F46-625B-B796E4E60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835AB60F-DF7A-3D29-18D0-6EDF1BE8FD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0CBCBBF7-4AD0-7822-D432-BA1AAE5A13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EFA93122-0EF4-57A5-CC4E-473BD37A3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89529FEC-5569-4BB6-B23F-9DED87400D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grpSp>
        <p:nvGrpSpPr>
          <p:cNvPr id="23" name="Group 22">
            <a:extLst>
              <a:ext uri="{FF2B5EF4-FFF2-40B4-BE49-F238E27FC236}">
                <a16:creationId xmlns:a16="http://schemas.microsoft.com/office/drawing/2014/main" id="{78B2657E-DABF-548C-F044-47B761984C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84EB6546-E986-877A-11D0-20008BADA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0DB0D3B-B432-842F-7064-2047795B0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CF0180E4-CC68-2CCD-7022-E9FE44EF4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CC6B5D30-C62B-8B9B-F284-08A136E64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053551BC-4EFD-6F3A-30E9-A9028C166C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9556CB23-766F-D02D-1A11-DFB660203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22B1BE94-9F87-C48F-2A2B-8242DE2FF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92E95FB8-92B0-66CF-FA77-C8ACB3F80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F71268CC-3312-4F96-3FE1-CF36F5630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 name="テキスト ボックス 33">
            <a:extLst>
              <a:ext uri="{FF2B5EF4-FFF2-40B4-BE49-F238E27FC236}">
                <a16:creationId xmlns:a16="http://schemas.microsoft.com/office/drawing/2014/main" id="{530A4EE7-EEC0-7BCD-0B5B-B0B831ABAAFD}"/>
              </a:ext>
            </a:extLst>
          </p:cNvPr>
          <p:cNvSpPr txBox="1"/>
          <p:nvPr/>
        </p:nvSpPr>
        <p:spPr>
          <a:xfrm>
            <a:off x="917473" y="2520546"/>
            <a:ext cx="10599172" cy="1754326"/>
          </a:xfrm>
          <a:prstGeom prst="rect">
            <a:avLst/>
          </a:prstGeom>
          <a:noFill/>
        </p:spPr>
        <p:txBody>
          <a:bodyPr wrap="square" lIns="91440" tIns="45720" rIns="91440" bIns="45720" rtlCol="0" anchor="t">
            <a:spAutoFit/>
          </a:bodyPr>
          <a:lstStyle/>
          <a:p>
            <a:pPr algn="ctr"/>
            <a:r>
              <a:rPr kumimoji="1" lang="ja-JP" altLang="en-US" sz="5400" b="1" dirty="0">
                <a:ea typeface="游ゴシック"/>
              </a:rPr>
              <a:t>公園地域パートナー事業における</a:t>
            </a:r>
            <a:endParaRPr kumimoji="1" lang="en-US" altLang="ja-JP" sz="5400" b="1" dirty="0">
              <a:ea typeface="游ゴシック"/>
            </a:endParaRPr>
          </a:p>
          <a:p>
            <a:pPr algn="ctr"/>
            <a:r>
              <a:rPr lang="ja-JP" altLang="en-US" sz="5400" b="1" dirty="0">
                <a:ea typeface="游ゴシック"/>
              </a:rPr>
              <a:t>優良事例紹介</a:t>
            </a:r>
            <a:endParaRPr lang="en-US" altLang="ja-JP" sz="5400" b="1" dirty="0">
              <a:ea typeface="游ゴシック"/>
            </a:endParaRPr>
          </a:p>
        </p:txBody>
      </p:sp>
      <p:sp>
        <p:nvSpPr>
          <p:cNvPr id="3" name="テキスト ボックス 2">
            <a:extLst>
              <a:ext uri="{FF2B5EF4-FFF2-40B4-BE49-F238E27FC236}">
                <a16:creationId xmlns:a16="http://schemas.microsoft.com/office/drawing/2014/main" id="{B9F6D45C-7AF1-743F-E17E-3EBE3A7EA6B9}"/>
              </a:ext>
            </a:extLst>
          </p:cNvPr>
          <p:cNvSpPr txBox="1"/>
          <p:nvPr/>
        </p:nvSpPr>
        <p:spPr>
          <a:xfrm>
            <a:off x="6823437" y="5620403"/>
            <a:ext cx="4901681" cy="523220"/>
          </a:xfrm>
          <a:prstGeom prst="rect">
            <a:avLst/>
          </a:prstGeom>
          <a:noFill/>
        </p:spPr>
        <p:txBody>
          <a:bodyPr wrap="square">
            <a:spAutoFit/>
          </a:bodyPr>
          <a:lstStyle/>
          <a:p>
            <a:r>
              <a:rPr lang="en-US" altLang="ja-JP" sz="2800" b="1" dirty="0"/>
              <a:t>R8.10.26</a:t>
            </a:r>
            <a:r>
              <a:rPr lang="ja-JP" altLang="en-US" sz="2800" b="1" dirty="0"/>
              <a:t>　花とみどり協働課</a:t>
            </a:r>
          </a:p>
        </p:txBody>
      </p:sp>
    </p:spTree>
    <p:extLst>
      <p:ext uri="{BB962C8B-B14F-4D97-AF65-F5344CB8AC3E}">
        <p14:creationId xmlns:p14="http://schemas.microsoft.com/office/powerpoint/2010/main" val="45350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grpSp>
        <p:nvGrpSpPr>
          <p:cNvPr id="23" name="Group 22">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 name="テキスト ボックス 33">
            <a:extLst>
              <a:ext uri="{FF2B5EF4-FFF2-40B4-BE49-F238E27FC236}">
                <a16:creationId xmlns:a16="http://schemas.microsoft.com/office/drawing/2014/main" id="{241B3C8A-C8FA-272C-3FAB-1D727BD7132C}"/>
              </a:ext>
            </a:extLst>
          </p:cNvPr>
          <p:cNvSpPr txBox="1"/>
          <p:nvPr/>
        </p:nvSpPr>
        <p:spPr>
          <a:xfrm>
            <a:off x="372426" y="508128"/>
            <a:ext cx="9287838" cy="923330"/>
          </a:xfrm>
          <a:prstGeom prst="rect">
            <a:avLst/>
          </a:prstGeom>
          <a:noFill/>
        </p:spPr>
        <p:txBody>
          <a:bodyPr wrap="square" lIns="91440" tIns="45720" rIns="91440" bIns="45720" rtlCol="0" anchor="t">
            <a:spAutoFit/>
          </a:bodyPr>
          <a:lstStyle/>
          <a:p>
            <a:pPr algn="ctr"/>
            <a:r>
              <a:rPr kumimoji="1" lang="ja-JP" altLang="en-US" sz="5400" b="1" u="sng" dirty="0">
                <a:ea typeface="游ゴシック"/>
              </a:rPr>
              <a:t>公園地域パートナー事業とは</a:t>
            </a:r>
            <a:endParaRPr lang="en-US" altLang="ja-JP" sz="5400" b="1" u="sng" dirty="0">
              <a:ea typeface="游ゴシック"/>
            </a:endParaRPr>
          </a:p>
        </p:txBody>
      </p:sp>
      <p:sp>
        <p:nvSpPr>
          <p:cNvPr id="2" name="テキスト ボックス 1">
            <a:extLst>
              <a:ext uri="{FF2B5EF4-FFF2-40B4-BE49-F238E27FC236}">
                <a16:creationId xmlns:a16="http://schemas.microsoft.com/office/drawing/2014/main" id="{2B19E01F-950A-2FD0-58E2-3AB80B2A47E6}"/>
              </a:ext>
            </a:extLst>
          </p:cNvPr>
          <p:cNvSpPr txBox="1"/>
          <p:nvPr/>
        </p:nvSpPr>
        <p:spPr>
          <a:xfrm>
            <a:off x="379515" y="1918215"/>
            <a:ext cx="11627427" cy="4031873"/>
          </a:xfrm>
          <a:prstGeom prst="rect">
            <a:avLst/>
          </a:prstGeom>
          <a:noFill/>
        </p:spPr>
        <p:txBody>
          <a:bodyPr wrap="square" rtlCol="0">
            <a:spAutoFit/>
          </a:bodyPr>
          <a:lstStyle/>
          <a:p>
            <a:r>
              <a:rPr lang="ja-JP" altLang="en-US" sz="3200" b="1" dirty="0"/>
              <a:t>概要：市が管理する公園において、自治会等の地域団体と　　　　　　</a:t>
            </a:r>
            <a:endParaRPr lang="en-US" altLang="ja-JP" sz="3200" b="1" dirty="0"/>
          </a:p>
          <a:p>
            <a:r>
              <a:rPr lang="ja-JP" altLang="en-US" sz="3200" b="1" dirty="0">
                <a:solidFill>
                  <a:srgbClr val="0070C0"/>
                </a:solidFill>
              </a:rPr>
              <a:t>　　「除草作業</a:t>
            </a:r>
            <a:r>
              <a:rPr lang="en-US" altLang="ja-JP" sz="3200" b="1" dirty="0">
                <a:solidFill>
                  <a:srgbClr val="0070C0"/>
                </a:solidFill>
              </a:rPr>
              <a:t>(</a:t>
            </a:r>
            <a:r>
              <a:rPr lang="ja-JP" altLang="en-US" sz="3200" b="1" dirty="0">
                <a:solidFill>
                  <a:srgbClr val="0070C0"/>
                </a:solidFill>
              </a:rPr>
              <a:t>年３回</a:t>
            </a:r>
            <a:r>
              <a:rPr lang="en-US" altLang="ja-JP" sz="3200" b="1" dirty="0">
                <a:solidFill>
                  <a:srgbClr val="0070C0"/>
                </a:solidFill>
              </a:rPr>
              <a:t>)</a:t>
            </a:r>
            <a:r>
              <a:rPr lang="ja-JP" altLang="en-US" sz="3200" b="1" dirty="0">
                <a:solidFill>
                  <a:srgbClr val="0070C0"/>
                </a:solidFill>
              </a:rPr>
              <a:t>などの維持管理に関する委託契約」</a:t>
            </a:r>
            <a:endParaRPr lang="en-US" altLang="ja-JP" sz="3200" b="1" dirty="0">
              <a:solidFill>
                <a:srgbClr val="0070C0"/>
              </a:solidFill>
            </a:endParaRPr>
          </a:p>
          <a:p>
            <a:r>
              <a:rPr lang="ja-JP" altLang="en-US" sz="3200" b="1" dirty="0">
                <a:solidFill>
                  <a:srgbClr val="0070C0"/>
                </a:solidFill>
              </a:rPr>
              <a:t>　　　</a:t>
            </a:r>
            <a:r>
              <a:rPr lang="ja-JP" altLang="en-US" sz="3200" b="1" dirty="0"/>
              <a:t>および</a:t>
            </a:r>
            <a:r>
              <a:rPr lang="ja-JP" altLang="en-US" sz="3200" b="1" dirty="0">
                <a:solidFill>
                  <a:srgbClr val="0070C0"/>
                </a:solidFill>
              </a:rPr>
              <a:t>「ボランティア協定」</a:t>
            </a:r>
            <a:r>
              <a:rPr lang="ja-JP" altLang="en-US" sz="3200" b="1" dirty="0"/>
              <a:t>を締結し、地域の力で地域</a:t>
            </a:r>
            <a:endParaRPr lang="en-US" altLang="ja-JP" sz="3200" b="1" dirty="0"/>
          </a:p>
          <a:p>
            <a:r>
              <a:rPr lang="ja-JP" altLang="en-US" sz="3200" b="1" dirty="0"/>
              <a:t>　　　の公園を良好に維持する事業です。</a:t>
            </a:r>
            <a:endParaRPr lang="en-US" altLang="ja-JP" sz="3200" b="1" dirty="0"/>
          </a:p>
          <a:p>
            <a:endParaRPr lang="ja-JP" altLang="en-US" sz="3200" b="1" dirty="0"/>
          </a:p>
          <a:p>
            <a:r>
              <a:rPr lang="ja-JP" altLang="en-US" sz="3200" b="1" dirty="0"/>
              <a:t>目的：身近な公園の維持管理を地域の方々自らが行うことで、</a:t>
            </a:r>
            <a:endParaRPr lang="en-US" altLang="ja-JP" sz="3200" b="1" dirty="0"/>
          </a:p>
          <a:p>
            <a:r>
              <a:rPr lang="ja-JP" altLang="en-US" sz="3200" b="1" dirty="0"/>
              <a:t>　　　公園の美化や地域住民のコミュニティ形成、健康増進や</a:t>
            </a:r>
            <a:endParaRPr lang="en-US" altLang="ja-JP" sz="3200" b="1" dirty="0"/>
          </a:p>
          <a:p>
            <a:r>
              <a:rPr lang="ja-JP" altLang="en-US" sz="3200" b="1" dirty="0"/>
              <a:t>　　　生きがいづくりに寄与。</a:t>
            </a:r>
          </a:p>
        </p:txBody>
      </p:sp>
    </p:spTree>
    <p:extLst>
      <p:ext uri="{BB962C8B-B14F-4D97-AF65-F5344CB8AC3E}">
        <p14:creationId xmlns:p14="http://schemas.microsoft.com/office/powerpoint/2010/main" val="379468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DBC08A-7136-3C5B-5DCF-E7449B58B4C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2A20C48-394A-63EA-C54B-06F38F9B8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EF48A2-F325-CB0A-1054-11415FF62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BEE5B78E-D9F5-8AB3-7A8E-7C3BFEE36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0BA54F1F-DD67-8BF1-C90A-6BC34F635C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91423898-8236-4169-6CB6-4382E0B8F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3E7E9C7D-F793-B3CF-32D3-BCD78AD6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822383A-7FBF-0F9D-8210-0D8237B66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0F1F800F-192C-4BAC-CBD7-492612DE97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80452A44-F9CC-845D-4F9F-71DEAD7D87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E555BD66-A8F1-D561-7AC8-AB30A00F4B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CB1B6BD8-B383-B5E4-D85C-5B852EB7F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grpSp>
        <p:nvGrpSpPr>
          <p:cNvPr id="23" name="Group 22">
            <a:extLst>
              <a:ext uri="{FF2B5EF4-FFF2-40B4-BE49-F238E27FC236}">
                <a16:creationId xmlns:a16="http://schemas.microsoft.com/office/drawing/2014/main" id="{9D0882EA-8DBA-EE5E-B9AB-13CB86726F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10A2C05D-3A07-34B0-C61C-431A0A7F5D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175C602-FE43-7D71-8238-C34C33070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3B5D23A-0301-BD92-0552-EB3500700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CE957009-E923-8D38-076B-A1AED916A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336BEDC-C817-68C9-9425-A94A178166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50AEDA52-6866-D378-F84B-8214B83BF9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B25332BA-975A-BB3D-A25A-DDD1F8522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33905C0A-AE95-5835-DFFE-9D3F665E3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A71F2093-A6E3-9B33-9B2C-993AD922A7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テキスト ボックス 3">
            <a:extLst>
              <a:ext uri="{FF2B5EF4-FFF2-40B4-BE49-F238E27FC236}">
                <a16:creationId xmlns:a16="http://schemas.microsoft.com/office/drawing/2014/main" id="{DFA946B3-0AD2-5050-FE9C-42C8EFED4036}"/>
              </a:ext>
            </a:extLst>
          </p:cNvPr>
          <p:cNvSpPr txBox="1"/>
          <p:nvPr/>
        </p:nvSpPr>
        <p:spPr>
          <a:xfrm>
            <a:off x="5278013" y="4874598"/>
            <a:ext cx="2023881" cy="376658"/>
          </a:xfrm>
          <a:prstGeom prst="rect">
            <a:avLst/>
          </a:prstGeom>
          <a:noFill/>
          <a:ln>
            <a:noFill/>
          </a:ln>
        </p:spPr>
        <p:txBody>
          <a:bodyPr wrap="square" rtlCol="0">
            <a:spAutoFit/>
          </a:bodyPr>
          <a:lstStyle/>
          <a:p>
            <a:r>
              <a:rPr kumimoji="1" lang="ja-JP" altLang="en-US" dirty="0">
                <a:solidFill>
                  <a:schemeClr val="bg1"/>
                </a:solidFill>
              </a:rPr>
              <a:t>活動状況の写真</a:t>
            </a:r>
          </a:p>
        </p:txBody>
      </p:sp>
      <p:sp>
        <p:nvSpPr>
          <p:cNvPr id="11" name="テキスト ボックス 10">
            <a:extLst>
              <a:ext uri="{FF2B5EF4-FFF2-40B4-BE49-F238E27FC236}">
                <a16:creationId xmlns:a16="http://schemas.microsoft.com/office/drawing/2014/main" id="{318E86B6-4BE8-26B6-D89A-9DEA8294AA65}"/>
              </a:ext>
            </a:extLst>
          </p:cNvPr>
          <p:cNvSpPr txBox="1"/>
          <p:nvPr/>
        </p:nvSpPr>
        <p:spPr>
          <a:xfrm>
            <a:off x="1086327" y="4881924"/>
            <a:ext cx="2265795" cy="369332"/>
          </a:xfrm>
          <a:prstGeom prst="rect">
            <a:avLst/>
          </a:prstGeom>
          <a:noFill/>
          <a:ln>
            <a:noFill/>
          </a:ln>
        </p:spPr>
        <p:txBody>
          <a:bodyPr wrap="square" rtlCol="0">
            <a:spAutoFit/>
          </a:bodyPr>
          <a:lstStyle/>
          <a:p>
            <a:r>
              <a:rPr lang="ja-JP" altLang="en-US" dirty="0">
                <a:solidFill>
                  <a:schemeClr val="bg1"/>
                </a:solidFill>
              </a:rPr>
              <a:t>着手前</a:t>
            </a:r>
            <a:r>
              <a:rPr kumimoji="1" lang="ja-JP" altLang="en-US" dirty="0">
                <a:solidFill>
                  <a:schemeClr val="bg1"/>
                </a:solidFill>
              </a:rPr>
              <a:t>の公園の写真</a:t>
            </a:r>
          </a:p>
        </p:txBody>
      </p:sp>
      <p:sp>
        <p:nvSpPr>
          <p:cNvPr id="13" name="テキスト ボックス 12">
            <a:extLst>
              <a:ext uri="{FF2B5EF4-FFF2-40B4-BE49-F238E27FC236}">
                <a16:creationId xmlns:a16="http://schemas.microsoft.com/office/drawing/2014/main" id="{44F3E7D7-FC92-CCD3-E467-DDFEB0373124}"/>
              </a:ext>
            </a:extLst>
          </p:cNvPr>
          <p:cNvSpPr txBox="1"/>
          <p:nvPr/>
        </p:nvSpPr>
        <p:spPr>
          <a:xfrm>
            <a:off x="8861650" y="4881924"/>
            <a:ext cx="2265795" cy="369332"/>
          </a:xfrm>
          <a:prstGeom prst="rect">
            <a:avLst/>
          </a:prstGeom>
          <a:noFill/>
          <a:ln>
            <a:noFill/>
          </a:ln>
        </p:spPr>
        <p:txBody>
          <a:bodyPr wrap="square" rtlCol="0">
            <a:spAutoFit/>
          </a:bodyPr>
          <a:lstStyle/>
          <a:p>
            <a:r>
              <a:rPr lang="ja-JP" altLang="en-US" dirty="0">
                <a:solidFill>
                  <a:schemeClr val="bg1"/>
                </a:solidFill>
              </a:rPr>
              <a:t>着手後</a:t>
            </a:r>
            <a:r>
              <a:rPr kumimoji="1" lang="ja-JP" altLang="en-US" dirty="0">
                <a:solidFill>
                  <a:schemeClr val="bg1"/>
                </a:solidFill>
              </a:rPr>
              <a:t>の公園の写真</a:t>
            </a:r>
          </a:p>
        </p:txBody>
      </p:sp>
      <p:sp>
        <p:nvSpPr>
          <p:cNvPr id="22" name="矢印: 右 21">
            <a:extLst>
              <a:ext uri="{FF2B5EF4-FFF2-40B4-BE49-F238E27FC236}">
                <a16:creationId xmlns:a16="http://schemas.microsoft.com/office/drawing/2014/main" id="{AAF95252-D3BD-D07E-F825-510B94043506}"/>
              </a:ext>
            </a:extLst>
          </p:cNvPr>
          <p:cNvSpPr/>
          <p:nvPr/>
        </p:nvSpPr>
        <p:spPr>
          <a:xfrm>
            <a:off x="4027714" y="4767943"/>
            <a:ext cx="504573" cy="566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右 27">
            <a:extLst>
              <a:ext uri="{FF2B5EF4-FFF2-40B4-BE49-F238E27FC236}">
                <a16:creationId xmlns:a16="http://schemas.microsoft.com/office/drawing/2014/main" id="{2E0B996A-7136-2BEE-0A9A-CE8BEF994106}"/>
              </a:ext>
            </a:extLst>
          </p:cNvPr>
          <p:cNvSpPr/>
          <p:nvPr/>
        </p:nvSpPr>
        <p:spPr>
          <a:xfrm>
            <a:off x="7881345" y="4786439"/>
            <a:ext cx="504573" cy="566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99A2B6C7-8A61-DB49-E824-EA7EE1C929D3}"/>
              </a:ext>
            </a:extLst>
          </p:cNvPr>
          <p:cNvSpPr txBox="1"/>
          <p:nvPr/>
        </p:nvSpPr>
        <p:spPr>
          <a:xfrm>
            <a:off x="381101" y="130934"/>
            <a:ext cx="8774533" cy="1077218"/>
          </a:xfrm>
          <a:prstGeom prst="rect">
            <a:avLst/>
          </a:prstGeom>
          <a:noFill/>
        </p:spPr>
        <p:txBody>
          <a:bodyPr wrap="square" lIns="91440" tIns="45720" rIns="91440" bIns="45720" rtlCol="0" anchor="t">
            <a:spAutoFit/>
          </a:bodyPr>
          <a:lstStyle/>
          <a:p>
            <a:r>
              <a:rPr lang="ja-JP" altLang="en-US" sz="3600" b="1" dirty="0">
                <a:ea typeface="游ゴシック"/>
              </a:rPr>
              <a:t>秋津三丁目</a:t>
            </a:r>
            <a:r>
              <a:rPr kumimoji="1" lang="ja-JP" altLang="en-US" sz="3600" b="1" dirty="0">
                <a:ea typeface="游ゴシック"/>
              </a:rPr>
              <a:t>公園</a:t>
            </a:r>
            <a:r>
              <a:rPr lang="ja-JP" altLang="en-US" sz="3600" b="1" dirty="0">
                <a:ea typeface="游ゴシック"/>
              </a:rPr>
              <a:t>（公園面積：</a:t>
            </a:r>
            <a:r>
              <a:rPr lang="en-US" altLang="ja-JP" sz="3600" b="1" dirty="0">
                <a:ea typeface="游ゴシック"/>
              </a:rPr>
              <a:t>7,600</a:t>
            </a:r>
            <a:r>
              <a:rPr lang="ja-JP" altLang="en-US" sz="3600" b="1" dirty="0">
                <a:ea typeface="游ゴシック"/>
              </a:rPr>
              <a:t>㎡</a:t>
            </a:r>
            <a:r>
              <a:rPr lang="ja-JP" altLang="en-US" sz="3600" dirty="0">
                <a:ea typeface="游ゴシック"/>
              </a:rPr>
              <a:t>）</a:t>
            </a:r>
            <a:endParaRPr lang="en-US" altLang="ja-JP" sz="3600" dirty="0">
              <a:ea typeface="游ゴシック"/>
            </a:endParaRPr>
          </a:p>
          <a:p>
            <a:r>
              <a:rPr lang="ja-JP" altLang="en-US" sz="2800" b="1" dirty="0"/>
              <a:t>活動団体名：秋津校区まちづくり委員会</a:t>
            </a:r>
            <a:endParaRPr kumimoji="1" lang="ja-JP" altLang="en-US" sz="2800" b="1" dirty="0"/>
          </a:p>
        </p:txBody>
      </p:sp>
      <p:sp>
        <p:nvSpPr>
          <p:cNvPr id="36" name="テキスト ボックス 35">
            <a:extLst>
              <a:ext uri="{FF2B5EF4-FFF2-40B4-BE49-F238E27FC236}">
                <a16:creationId xmlns:a16="http://schemas.microsoft.com/office/drawing/2014/main" id="{812B2C06-BC43-359F-49DD-17F3E852E3F6}"/>
              </a:ext>
            </a:extLst>
          </p:cNvPr>
          <p:cNvSpPr txBox="1"/>
          <p:nvPr/>
        </p:nvSpPr>
        <p:spPr>
          <a:xfrm>
            <a:off x="282380" y="1210229"/>
            <a:ext cx="11689638" cy="2554545"/>
          </a:xfrm>
          <a:prstGeom prst="rect">
            <a:avLst/>
          </a:prstGeom>
          <a:noFill/>
        </p:spPr>
        <p:txBody>
          <a:bodyPr wrap="square" lIns="91440" tIns="45720" rIns="91440" bIns="45720" rtlCol="0" anchor="t">
            <a:spAutoFit/>
          </a:bodyPr>
          <a:lstStyle/>
          <a:p>
            <a:r>
              <a:rPr kumimoji="1" lang="en-US" altLang="ja-JP" sz="2000" b="1" dirty="0">
                <a:ea typeface="游ゴシック"/>
              </a:rPr>
              <a:t>〈</a:t>
            </a:r>
            <a:r>
              <a:rPr lang="ja-JP" altLang="en-US" sz="2000" b="1" dirty="0">
                <a:ea typeface="游ゴシック"/>
              </a:rPr>
              <a:t>実施</a:t>
            </a:r>
            <a:r>
              <a:rPr kumimoji="1" lang="ja-JP" altLang="en-US" sz="2000" b="1" dirty="0">
                <a:ea typeface="游ゴシック"/>
              </a:rPr>
              <a:t>内容</a:t>
            </a:r>
            <a:r>
              <a:rPr lang="en-US" altLang="ja-JP" sz="2000" b="1" dirty="0">
                <a:ea typeface="游ゴシック"/>
              </a:rPr>
              <a:t>〉</a:t>
            </a:r>
          </a:p>
          <a:p>
            <a:r>
              <a:rPr lang="ja-JP" altLang="en-US" sz="2000" b="1" dirty="0"/>
              <a:t>●委託契約：除草、低木・中木剪定、池清掃</a:t>
            </a:r>
            <a:endParaRPr lang="en-US" altLang="ja-JP" sz="2000" b="1" dirty="0"/>
          </a:p>
          <a:p>
            <a:r>
              <a:rPr lang="ja-JP" altLang="en-US" sz="2000" b="1" dirty="0"/>
              <a:t>●ボランティア：除草、落ち葉清掃など</a:t>
            </a:r>
            <a:r>
              <a:rPr lang="en-US" altLang="ja-JP" sz="2000" b="1" dirty="0">
                <a:solidFill>
                  <a:srgbClr val="0070C0"/>
                </a:solidFill>
                <a:ea typeface="游ゴシック"/>
              </a:rPr>
              <a:t>　　　</a:t>
            </a:r>
            <a:r>
              <a:rPr lang="ja-JP" altLang="en-US" sz="2000" b="1" dirty="0">
                <a:solidFill>
                  <a:srgbClr val="0070C0"/>
                </a:solidFill>
                <a:ea typeface="游ゴシック"/>
              </a:rPr>
              <a:t>　　　</a:t>
            </a:r>
            <a:endParaRPr lang="en-US" altLang="ja-JP" sz="2000" b="1" dirty="0">
              <a:solidFill>
                <a:srgbClr val="0070C0"/>
              </a:solidFill>
              <a:ea typeface="游ゴシック"/>
            </a:endParaRPr>
          </a:p>
          <a:p>
            <a:r>
              <a:rPr lang="en-US" altLang="ja-JP" sz="2000" b="1" dirty="0">
                <a:solidFill>
                  <a:srgbClr val="0070C0"/>
                </a:solidFill>
                <a:ea typeface="游ゴシック"/>
              </a:rPr>
              <a:t>※</a:t>
            </a:r>
            <a:r>
              <a:rPr lang="en-US" altLang="ja-JP" sz="2000" b="1" dirty="0" err="1">
                <a:solidFill>
                  <a:srgbClr val="0070C0"/>
                </a:solidFill>
                <a:ea typeface="游ゴシック"/>
              </a:rPr>
              <a:t>除草回数</a:t>
            </a:r>
            <a:r>
              <a:rPr lang="en-US" altLang="ja-JP" sz="2000" b="1" dirty="0">
                <a:solidFill>
                  <a:srgbClr val="0070C0"/>
                </a:solidFill>
                <a:ea typeface="游ゴシック"/>
              </a:rPr>
              <a:t>・・・</a:t>
            </a:r>
            <a:r>
              <a:rPr lang="en-US" altLang="ja-JP" sz="2000" b="1" dirty="0" err="1">
                <a:solidFill>
                  <a:srgbClr val="0070C0"/>
                </a:solidFill>
                <a:ea typeface="游ゴシック"/>
              </a:rPr>
              <a:t>委託業務</a:t>
            </a:r>
            <a:r>
              <a:rPr lang="en-US" altLang="ja-JP" sz="2000" b="1" dirty="0">
                <a:solidFill>
                  <a:srgbClr val="0070C0"/>
                </a:solidFill>
                <a:ea typeface="游ゴシック"/>
              </a:rPr>
              <a:t> </a:t>
            </a:r>
            <a:r>
              <a:rPr lang="ja-JP" sz="2000" b="1" dirty="0">
                <a:solidFill>
                  <a:srgbClr val="0070C0"/>
                </a:solidFill>
                <a:ea typeface="游ゴシック"/>
              </a:rPr>
              <a:t>年３回＋ボランティア</a:t>
            </a:r>
            <a:r>
              <a:rPr lang="en-US" altLang="ja-JP" sz="2000" b="1" u="sng" dirty="0">
                <a:solidFill>
                  <a:srgbClr val="FF0000"/>
                </a:solidFill>
                <a:ea typeface="游ゴシック"/>
              </a:rPr>
              <a:t>9</a:t>
            </a:r>
            <a:r>
              <a:rPr lang="ja-JP" sz="2000" b="1" u="sng" dirty="0">
                <a:solidFill>
                  <a:srgbClr val="FF0000"/>
                </a:solidFill>
                <a:ea typeface="游ゴシック"/>
              </a:rPr>
              <a:t>回</a:t>
            </a:r>
            <a:endParaRPr lang="ja-JP" altLang="en-US" sz="2000" b="1" u="sng" dirty="0">
              <a:ea typeface="游ゴシック"/>
            </a:endParaRPr>
          </a:p>
          <a:p>
            <a:r>
              <a:rPr kumimoji="1" lang="en-US" altLang="ja-JP" sz="2000" b="1" dirty="0">
                <a:ea typeface="游ゴシック"/>
              </a:rPr>
              <a:t>〈</a:t>
            </a:r>
            <a:r>
              <a:rPr kumimoji="1" lang="ja-JP" altLang="en-US" sz="2000" b="1" dirty="0">
                <a:ea typeface="游ゴシック"/>
              </a:rPr>
              <a:t>公園の環境</a:t>
            </a:r>
            <a:r>
              <a:rPr lang="ja-JP" altLang="en-US" sz="2000" b="1" dirty="0">
                <a:ea typeface="游ゴシック"/>
              </a:rPr>
              <a:t>の変化・活動の効果</a:t>
            </a:r>
            <a:r>
              <a:rPr kumimoji="1" lang="en-US" altLang="ja-JP" sz="2000" b="1" dirty="0">
                <a:ea typeface="游ゴシック"/>
              </a:rPr>
              <a:t>〉</a:t>
            </a:r>
            <a:endParaRPr lang="en-US" altLang="ja-JP" sz="2000" b="1" dirty="0">
              <a:ea typeface="游ゴシック"/>
            </a:endParaRPr>
          </a:p>
          <a:p>
            <a:r>
              <a:rPr lang="ja-JP" altLang="en-US" sz="2000" dirty="0">
                <a:ea typeface="游ゴシック"/>
              </a:rPr>
              <a:t>　</a:t>
            </a:r>
            <a:r>
              <a:rPr lang="ja-JP" altLang="en-US" sz="2000" b="1" dirty="0"/>
              <a:t>パートナー及び愛護会による継続的かつ熱心な活動により、年間を通して公園の管理が行き届き、常に良好な利用環境が維持されているため、地域住民が安心して利用できる憩いの場として親しまれている。</a:t>
            </a:r>
            <a:endParaRPr lang="ja-JP" altLang="en-US" sz="2000" dirty="0">
              <a:ea typeface="游ゴシック"/>
            </a:endParaRPr>
          </a:p>
        </p:txBody>
      </p:sp>
      <p:pic>
        <p:nvPicPr>
          <p:cNvPr id="3" name="図 2" descr="草, 屋外, フィールド, グリーン が含まれている画像&#10;&#10;AI 生成コンテンツは誤りを含む可能性があります。">
            <a:extLst>
              <a:ext uri="{FF2B5EF4-FFF2-40B4-BE49-F238E27FC236}">
                <a16:creationId xmlns:a16="http://schemas.microsoft.com/office/drawing/2014/main" id="{91962BB6-0A4D-E4DC-A231-4D242FDA19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313" y="3897012"/>
            <a:ext cx="3076800" cy="2307600"/>
          </a:xfrm>
          <a:prstGeom prst="rect">
            <a:avLst/>
          </a:prstGeom>
        </p:spPr>
      </p:pic>
      <p:pic>
        <p:nvPicPr>
          <p:cNvPr id="37" name="図 36" descr="草の上にある車&#10;&#10;AI 生成コンテンツは誤りを含む可能性があります。">
            <a:extLst>
              <a:ext uri="{FF2B5EF4-FFF2-40B4-BE49-F238E27FC236}">
                <a16:creationId xmlns:a16="http://schemas.microsoft.com/office/drawing/2014/main" id="{D6E9DDB3-421E-1978-3930-DA59AD62B6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077" y="3915754"/>
            <a:ext cx="3076800" cy="2307600"/>
          </a:xfrm>
          <a:prstGeom prst="rect">
            <a:avLst/>
          </a:prstGeom>
        </p:spPr>
      </p:pic>
      <p:pic>
        <p:nvPicPr>
          <p:cNvPr id="39" name="図 38" descr="草, 屋外, フィールド, 男 が含まれている画像&#10;&#10;AI 生成コンテンツは誤りを含む可能性があります。">
            <a:extLst>
              <a:ext uri="{FF2B5EF4-FFF2-40B4-BE49-F238E27FC236}">
                <a16:creationId xmlns:a16="http://schemas.microsoft.com/office/drawing/2014/main" id="{099EBEAD-08C9-C936-931D-A3AEEC6062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8954" y="3897012"/>
            <a:ext cx="3076800" cy="2307600"/>
          </a:xfrm>
          <a:prstGeom prst="rect">
            <a:avLst/>
          </a:prstGeom>
        </p:spPr>
      </p:pic>
      <p:sp>
        <p:nvSpPr>
          <p:cNvPr id="41" name="テキスト ボックス 40">
            <a:extLst>
              <a:ext uri="{FF2B5EF4-FFF2-40B4-BE49-F238E27FC236}">
                <a16:creationId xmlns:a16="http://schemas.microsoft.com/office/drawing/2014/main" id="{591E18C2-D0F3-C8B1-6198-EA1E2214B941}"/>
              </a:ext>
            </a:extLst>
          </p:cNvPr>
          <p:cNvSpPr txBox="1"/>
          <p:nvPr/>
        </p:nvSpPr>
        <p:spPr>
          <a:xfrm>
            <a:off x="1535442" y="6312977"/>
            <a:ext cx="1367564" cy="436657"/>
          </a:xfrm>
          <a:prstGeom prst="rect">
            <a:avLst/>
          </a:prstGeom>
          <a:solidFill>
            <a:schemeClr val="accent1"/>
          </a:solidFill>
        </p:spPr>
        <p:txBody>
          <a:bodyPr wrap="square" rtlCol="0">
            <a:spAutoFit/>
          </a:bodyPr>
          <a:lstStyle/>
          <a:p>
            <a:pPr algn="ctr"/>
            <a:r>
              <a:rPr kumimoji="1" lang="ja-JP" altLang="en-US" sz="2200" b="1" dirty="0">
                <a:solidFill>
                  <a:schemeClr val="bg1"/>
                </a:solidFill>
              </a:rPr>
              <a:t>着手前</a:t>
            </a:r>
          </a:p>
        </p:txBody>
      </p:sp>
      <p:sp>
        <p:nvSpPr>
          <p:cNvPr id="42" name="テキスト ボックス 41">
            <a:extLst>
              <a:ext uri="{FF2B5EF4-FFF2-40B4-BE49-F238E27FC236}">
                <a16:creationId xmlns:a16="http://schemas.microsoft.com/office/drawing/2014/main" id="{1E4A79FE-0259-D112-C16A-C3B7BBF74C30}"/>
              </a:ext>
            </a:extLst>
          </p:cNvPr>
          <p:cNvSpPr txBox="1"/>
          <p:nvPr/>
        </p:nvSpPr>
        <p:spPr>
          <a:xfrm>
            <a:off x="5443417" y="6312976"/>
            <a:ext cx="1367564" cy="430887"/>
          </a:xfrm>
          <a:prstGeom prst="rect">
            <a:avLst/>
          </a:prstGeom>
          <a:solidFill>
            <a:schemeClr val="accent1"/>
          </a:solidFill>
        </p:spPr>
        <p:txBody>
          <a:bodyPr wrap="square" rtlCol="0">
            <a:spAutoFit/>
          </a:bodyPr>
          <a:lstStyle/>
          <a:p>
            <a:pPr algn="ctr"/>
            <a:r>
              <a:rPr kumimoji="1" lang="ja-JP" altLang="en-US" sz="2200" b="1" dirty="0">
                <a:solidFill>
                  <a:schemeClr val="bg1"/>
                </a:solidFill>
              </a:rPr>
              <a:t>作業中</a:t>
            </a:r>
          </a:p>
        </p:txBody>
      </p:sp>
      <p:sp>
        <p:nvSpPr>
          <p:cNvPr id="43" name="テキスト ボックス 42">
            <a:extLst>
              <a:ext uri="{FF2B5EF4-FFF2-40B4-BE49-F238E27FC236}">
                <a16:creationId xmlns:a16="http://schemas.microsoft.com/office/drawing/2014/main" id="{F32FA8CD-827A-BAAC-C016-05D9AA52CC63}"/>
              </a:ext>
            </a:extLst>
          </p:cNvPr>
          <p:cNvSpPr txBox="1"/>
          <p:nvPr/>
        </p:nvSpPr>
        <p:spPr>
          <a:xfrm>
            <a:off x="9421071" y="6312977"/>
            <a:ext cx="1367564" cy="430887"/>
          </a:xfrm>
          <a:prstGeom prst="rect">
            <a:avLst/>
          </a:prstGeom>
          <a:solidFill>
            <a:schemeClr val="accent1"/>
          </a:solidFill>
        </p:spPr>
        <p:txBody>
          <a:bodyPr wrap="square" rtlCol="0">
            <a:spAutoFit/>
          </a:bodyPr>
          <a:lstStyle/>
          <a:p>
            <a:pPr algn="ctr"/>
            <a:r>
              <a:rPr kumimoji="1" lang="ja-JP" altLang="en-US" sz="2200" b="1" dirty="0">
                <a:solidFill>
                  <a:schemeClr val="bg1"/>
                </a:solidFill>
              </a:rPr>
              <a:t>完了後</a:t>
            </a:r>
          </a:p>
        </p:txBody>
      </p:sp>
    </p:spTree>
    <p:extLst>
      <p:ext uri="{BB962C8B-B14F-4D97-AF65-F5344CB8AC3E}">
        <p14:creationId xmlns:p14="http://schemas.microsoft.com/office/powerpoint/2010/main" val="2663422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B84E9A-94CC-49F7-E01A-7041F0462BC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47C6A46-F6C2-B0D2-C48F-10EEA808B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E02B20-2CAB-6A31-22F6-31FE71ECAD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2FC994B5-4A75-64AE-9C83-214EC61C9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2AE1143-024F-55D9-504A-0B322BA5CB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91B249C7-15FC-538A-CDCA-4DB56D7851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F8B83947-51AB-AEC7-408F-E76C2167A3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C2025F13-F62A-7CD5-FE35-775E2DE1D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8D752C11-D09E-72E8-3FE9-155D482709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2D0CDABF-1AE3-2A3E-BAF4-CC29DA7493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AFB7F590-0EA7-4726-711A-433F8BC6D4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FBEB45DA-6B6C-7158-D7F9-29380A8DBD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grpSp>
        <p:nvGrpSpPr>
          <p:cNvPr id="23" name="Group 22">
            <a:extLst>
              <a:ext uri="{FF2B5EF4-FFF2-40B4-BE49-F238E27FC236}">
                <a16:creationId xmlns:a16="http://schemas.microsoft.com/office/drawing/2014/main" id="{3CAF2C64-F828-7629-B68D-7AD15E5B9E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5D446F40-5718-7231-427A-C87BB434BB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E11B604-62A7-2C3A-BE4E-BC1CF38F8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FAF4034B-01D4-26AA-C808-E52153F86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63460FFB-3153-08B7-4821-3EC2962DE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6FE4F202-E65B-3606-0C70-1051255718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58AE0F65-9B67-52C5-BAFB-425EA7FF8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35EE729A-643B-4302-14DB-056E53334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AA53E1A-DCF2-5E1E-7EAE-E16DF74C1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8E70D9CE-3678-CAC4-721F-65A89C8905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テキスト ボックス 3">
            <a:extLst>
              <a:ext uri="{FF2B5EF4-FFF2-40B4-BE49-F238E27FC236}">
                <a16:creationId xmlns:a16="http://schemas.microsoft.com/office/drawing/2014/main" id="{DF778045-903C-F783-0320-868106C3B3A1}"/>
              </a:ext>
            </a:extLst>
          </p:cNvPr>
          <p:cNvSpPr txBox="1"/>
          <p:nvPr/>
        </p:nvSpPr>
        <p:spPr>
          <a:xfrm>
            <a:off x="5278013" y="4874598"/>
            <a:ext cx="2023881" cy="376658"/>
          </a:xfrm>
          <a:prstGeom prst="rect">
            <a:avLst/>
          </a:prstGeom>
          <a:noFill/>
          <a:ln>
            <a:noFill/>
          </a:ln>
        </p:spPr>
        <p:txBody>
          <a:bodyPr wrap="square" rtlCol="0">
            <a:spAutoFit/>
          </a:bodyPr>
          <a:lstStyle/>
          <a:p>
            <a:r>
              <a:rPr kumimoji="1" lang="ja-JP" altLang="en-US" dirty="0">
                <a:solidFill>
                  <a:schemeClr val="bg1"/>
                </a:solidFill>
              </a:rPr>
              <a:t>活動状況の写真</a:t>
            </a:r>
          </a:p>
        </p:txBody>
      </p:sp>
      <p:sp>
        <p:nvSpPr>
          <p:cNvPr id="11" name="テキスト ボックス 10">
            <a:extLst>
              <a:ext uri="{FF2B5EF4-FFF2-40B4-BE49-F238E27FC236}">
                <a16:creationId xmlns:a16="http://schemas.microsoft.com/office/drawing/2014/main" id="{A0F28915-6596-8FB5-05FA-73B85CA66D7F}"/>
              </a:ext>
            </a:extLst>
          </p:cNvPr>
          <p:cNvSpPr txBox="1"/>
          <p:nvPr/>
        </p:nvSpPr>
        <p:spPr>
          <a:xfrm>
            <a:off x="1086327" y="4881924"/>
            <a:ext cx="2265795" cy="369332"/>
          </a:xfrm>
          <a:prstGeom prst="rect">
            <a:avLst/>
          </a:prstGeom>
          <a:noFill/>
          <a:ln>
            <a:noFill/>
          </a:ln>
        </p:spPr>
        <p:txBody>
          <a:bodyPr wrap="square" rtlCol="0">
            <a:spAutoFit/>
          </a:bodyPr>
          <a:lstStyle/>
          <a:p>
            <a:r>
              <a:rPr lang="ja-JP" altLang="en-US" dirty="0">
                <a:solidFill>
                  <a:schemeClr val="bg1"/>
                </a:solidFill>
              </a:rPr>
              <a:t>着手前</a:t>
            </a:r>
            <a:r>
              <a:rPr kumimoji="1" lang="ja-JP" altLang="en-US" dirty="0">
                <a:solidFill>
                  <a:schemeClr val="bg1"/>
                </a:solidFill>
              </a:rPr>
              <a:t>の公園の写真</a:t>
            </a:r>
          </a:p>
        </p:txBody>
      </p:sp>
      <p:sp>
        <p:nvSpPr>
          <p:cNvPr id="22" name="矢印: 右 21">
            <a:extLst>
              <a:ext uri="{FF2B5EF4-FFF2-40B4-BE49-F238E27FC236}">
                <a16:creationId xmlns:a16="http://schemas.microsoft.com/office/drawing/2014/main" id="{E6DEA3C3-ED49-59F0-329B-65481C262939}"/>
              </a:ext>
            </a:extLst>
          </p:cNvPr>
          <p:cNvSpPr/>
          <p:nvPr/>
        </p:nvSpPr>
        <p:spPr>
          <a:xfrm>
            <a:off x="4003002" y="4779000"/>
            <a:ext cx="504573" cy="566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右 27">
            <a:extLst>
              <a:ext uri="{FF2B5EF4-FFF2-40B4-BE49-F238E27FC236}">
                <a16:creationId xmlns:a16="http://schemas.microsoft.com/office/drawing/2014/main" id="{9ED60D13-ABE8-EEB7-9F3B-4C7B5B457BA7}"/>
              </a:ext>
            </a:extLst>
          </p:cNvPr>
          <p:cNvSpPr/>
          <p:nvPr/>
        </p:nvSpPr>
        <p:spPr>
          <a:xfrm>
            <a:off x="7846566" y="4779000"/>
            <a:ext cx="504573" cy="566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A16A8906-5535-4A23-F082-5FADD66F0720}"/>
              </a:ext>
            </a:extLst>
          </p:cNvPr>
          <p:cNvSpPr txBox="1"/>
          <p:nvPr/>
        </p:nvSpPr>
        <p:spPr>
          <a:xfrm>
            <a:off x="251028" y="1176514"/>
            <a:ext cx="11689638" cy="2554545"/>
          </a:xfrm>
          <a:prstGeom prst="rect">
            <a:avLst/>
          </a:prstGeom>
          <a:noFill/>
        </p:spPr>
        <p:txBody>
          <a:bodyPr wrap="square" lIns="91440" tIns="45720" rIns="91440" bIns="45720" rtlCol="0" anchor="t">
            <a:spAutoFit/>
          </a:bodyPr>
          <a:lstStyle/>
          <a:p>
            <a:r>
              <a:rPr kumimoji="1" lang="en-US" altLang="ja-JP" sz="2000" b="1" dirty="0">
                <a:ea typeface="游ゴシック"/>
              </a:rPr>
              <a:t>〈</a:t>
            </a:r>
            <a:r>
              <a:rPr lang="ja-JP" altLang="en-US" sz="2000" b="1" dirty="0">
                <a:ea typeface="游ゴシック"/>
              </a:rPr>
              <a:t>実施</a:t>
            </a:r>
            <a:r>
              <a:rPr kumimoji="1" lang="ja-JP" altLang="en-US" sz="2000" b="1" dirty="0">
                <a:ea typeface="游ゴシック"/>
              </a:rPr>
              <a:t>内容</a:t>
            </a:r>
            <a:r>
              <a:rPr lang="en-US" altLang="ja-JP" sz="2000" b="1" dirty="0">
                <a:ea typeface="游ゴシック"/>
              </a:rPr>
              <a:t>〉</a:t>
            </a:r>
          </a:p>
          <a:p>
            <a:r>
              <a:rPr kumimoji="1" lang="ja-JP" altLang="en-US" sz="2000" b="1" dirty="0">
                <a:ea typeface="游ゴシック"/>
              </a:rPr>
              <a:t>●委託契約：</a:t>
            </a:r>
            <a:r>
              <a:rPr lang="ja-JP" altLang="en-US" sz="2000" b="1" dirty="0"/>
              <a:t>除草</a:t>
            </a:r>
            <a:endParaRPr lang="en-US" altLang="ja-JP" sz="2000" b="1" dirty="0"/>
          </a:p>
          <a:p>
            <a:r>
              <a:rPr lang="ja-JP" altLang="en-US" sz="2000" b="1" dirty="0">
                <a:ea typeface="游ゴシック"/>
              </a:rPr>
              <a:t>●ボランティア：除草、</a:t>
            </a:r>
            <a:r>
              <a:rPr lang="ja-JP" altLang="en-US" sz="2000" b="1" dirty="0"/>
              <a:t>遊歩道に倒れかかっている枝や竹などの除去</a:t>
            </a:r>
            <a:endParaRPr lang="en-US" altLang="ja-JP" sz="2000" b="1" dirty="0">
              <a:solidFill>
                <a:srgbClr val="0070C0"/>
              </a:solidFill>
              <a:ea typeface="游ゴシック"/>
            </a:endParaRPr>
          </a:p>
          <a:p>
            <a:r>
              <a:rPr lang="en-US" altLang="ja-JP" sz="2000" b="1" dirty="0">
                <a:solidFill>
                  <a:srgbClr val="0070C0"/>
                </a:solidFill>
                <a:ea typeface="游ゴシック"/>
              </a:rPr>
              <a:t>※</a:t>
            </a:r>
            <a:r>
              <a:rPr lang="en-US" altLang="ja-JP" sz="2000" b="1" dirty="0" err="1">
                <a:solidFill>
                  <a:srgbClr val="0070C0"/>
                </a:solidFill>
                <a:ea typeface="游ゴシック"/>
              </a:rPr>
              <a:t>除草回数</a:t>
            </a:r>
            <a:r>
              <a:rPr lang="en-US" altLang="ja-JP" sz="2000" b="1" dirty="0">
                <a:solidFill>
                  <a:srgbClr val="0070C0"/>
                </a:solidFill>
                <a:ea typeface="游ゴシック"/>
              </a:rPr>
              <a:t>・・・</a:t>
            </a:r>
            <a:r>
              <a:rPr lang="en-US" altLang="ja-JP" sz="2000" b="1" dirty="0" err="1">
                <a:solidFill>
                  <a:srgbClr val="0070C0"/>
                </a:solidFill>
                <a:ea typeface="游ゴシック"/>
              </a:rPr>
              <a:t>委託業務</a:t>
            </a:r>
            <a:r>
              <a:rPr lang="en-US" altLang="ja-JP" sz="2000" b="1" dirty="0">
                <a:solidFill>
                  <a:srgbClr val="0070C0"/>
                </a:solidFill>
                <a:ea typeface="游ゴシック"/>
              </a:rPr>
              <a:t> </a:t>
            </a:r>
            <a:r>
              <a:rPr lang="ja-JP" sz="2000" b="1" dirty="0">
                <a:solidFill>
                  <a:srgbClr val="0070C0"/>
                </a:solidFill>
                <a:ea typeface="游ゴシック"/>
              </a:rPr>
              <a:t>年３回＋ボランティア</a:t>
            </a:r>
            <a:r>
              <a:rPr lang="en-US" altLang="ja-JP" sz="2000" b="1" u="sng" dirty="0">
                <a:solidFill>
                  <a:srgbClr val="FF0000"/>
                </a:solidFill>
                <a:ea typeface="游ゴシック"/>
              </a:rPr>
              <a:t>6</a:t>
            </a:r>
            <a:r>
              <a:rPr lang="ja-JP" sz="2000" b="1" u="sng" dirty="0">
                <a:solidFill>
                  <a:srgbClr val="FF0000"/>
                </a:solidFill>
                <a:ea typeface="游ゴシック"/>
              </a:rPr>
              <a:t>回</a:t>
            </a:r>
            <a:endParaRPr lang="ja-JP" altLang="en-US" sz="2000" b="1" u="sng" dirty="0">
              <a:ea typeface="游ゴシック"/>
            </a:endParaRPr>
          </a:p>
          <a:p>
            <a:r>
              <a:rPr kumimoji="1" lang="en-US" altLang="ja-JP" sz="2000" b="1" dirty="0">
                <a:ea typeface="游ゴシック"/>
              </a:rPr>
              <a:t>〈</a:t>
            </a:r>
            <a:r>
              <a:rPr kumimoji="1" lang="ja-JP" altLang="en-US" sz="2000" b="1" dirty="0">
                <a:ea typeface="游ゴシック"/>
              </a:rPr>
              <a:t>公園の環境</a:t>
            </a:r>
            <a:r>
              <a:rPr lang="ja-JP" altLang="en-US" sz="2000" b="1" dirty="0">
                <a:ea typeface="游ゴシック"/>
              </a:rPr>
              <a:t>の変化・活動の効果</a:t>
            </a:r>
            <a:r>
              <a:rPr kumimoji="1" lang="en-US" altLang="ja-JP" sz="2000" b="1" dirty="0">
                <a:ea typeface="游ゴシック"/>
              </a:rPr>
              <a:t>〉</a:t>
            </a:r>
            <a:endParaRPr lang="en-US" altLang="ja-JP" sz="2000" b="1" dirty="0">
              <a:ea typeface="游ゴシック"/>
            </a:endParaRPr>
          </a:p>
          <a:p>
            <a:r>
              <a:rPr lang="ja-JP" altLang="en-US" sz="2000" b="1" dirty="0">
                <a:ea typeface="游ゴシック"/>
              </a:rPr>
              <a:t>　</a:t>
            </a:r>
            <a:r>
              <a:rPr lang="ja-JP" altLang="en-US" sz="2000" b="1" dirty="0"/>
              <a:t>小山山里山づくり協議会の継続的かつ熱心な活動により、遊歩道は良好な状態に維持され、ウォーキングやランニングを行う多くの利用者に親しまれている。また、展望台なども地域住民の憩いの場として活用されている。</a:t>
            </a:r>
          </a:p>
        </p:txBody>
      </p:sp>
      <p:pic>
        <p:nvPicPr>
          <p:cNvPr id="37" name="図 36" descr="森の中の道&#10;&#10;AI 生成コンテンツは誤りを含む可能性があります。">
            <a:extLst>
              <a:ext uri="{FF2B5EF4-FFF2-40B4-BE49-F238E27FC236}">
                <a16:creationId xmlns:a16="http://schemas.microsoft.com/office/drawing/2014/main" id="{43BA9308-CA39-0D30-97B3-A7E1FECF19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960" y="3854540"/>
            <a:ext cx="3076800" cy="2307600"/>
          </a:xfrm>
          <a:prstGeom prst="rect">
            <a:avLst/>
          </a:prstGeom>
        </p:spPr>
      </p:pic>
      <p:pic>
        <p:nvPicPr>
          <p:cNvPr id="39" name="図 38" descr="森の中の道を歩いている人&#10;&#10;AI 生成コンテンツは誤りを含む可能性があります。">
            <a:extLst>
              <a:ext uri="{FF2B5EF4-FFF2-40B4-BE49-F238E27FC236}">
                <a16:creationId xmlns:a16="http://schemas.microsoft.com/office/drawing/2014/main" id="{86D7506A-7F74-60D5-ABEA-BBAEC7B9A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2584" y="3873762"/>
            <a:ext cx="3076800" cy="2307600"/>
          </a:xfrm>
          <a:prstGeom prst="rect">
            <a:avLst/>
          </a:prstGeom>
        </p:spPr>
      </p:pic>
      <p:pic>
        <p:nvPicPr>
          <p:cNvPr id="41" name="図 40" descr="森の中の道&#10;&#10;AI 生成コンテンツは誤りを含む可能性があります。">
            <a:extLst>
              <a:ext uri="{FF2B5EF4-FFF2-40B4-BE49-F238E27FC236}">
                <a16:creationId xmlns:a16="http://schemas.microsoft.com/office/drawing/2014/main" id="{E21CA916-8274-73CA-47F4-CA27689D5C04}"/>
              </a:ext>
            </a:extLst>
          </p:cNvPr>
          <p:cNvPicPr>
            <a:picLocks noChangeAspect="1"/>
          </p:cNvPicPr>
          <p:nvPr/>
        </p:nvPicPr>
        <p:blipFill>
          <a:blip r:embed="rId4">
            <a:extLst>
              <a:ext uri="{28A0092B-C50C-407E-A947-70E740481C1C}">
                <a14:useLocalDpi xmlns:a14="http://schemas.microsoft.com/office/drawing/2010/main" val="0"/>
              </a:ext>
            </a:extLst>
          </a:blip>
          <a:srcRect l="4216" r="20784"/>
          <a:stretch>
            <a:fillRect/>
          </a:stretch>
        </p:blipFill>
        <p:spPr>
          <a:xfrm>
            <a:off x="8464060" y="3854540"/>
            <a:ext cx="3076800" cy="2307600"/>
          </a:xfrm>
          <a:prstGeom prst="rect">
            <a:avLst/>
          </a:prstGeom>
        </p:spPr>
      </p:pic>
      <p:sp>
        <p:nvSpPr>
          <p:cNvPr id="42" name="テキスト ボックス 41">
            <a:extLst>
              <a:ext uri="{FF2B5EF4-FFF2-40B4-BE49-F238E27FC236}">
                <a16:creationId xmlns:a16="http://schemas.microsoft.com/office/drawing/2014/main" id="{2CE50C3A-EE2E-DE45-165E-702A184889F1}"/>
              </a:ext>
            </a:extLst>
          </p:cNvPr>
          <p:cNvSpPr txBox="1"/>
          <p:nvPr/>
        </p:nvSpPr>
        <p:spPr>
          <a:xfrm>
            <a:off x="1617811" y="6278640"/>
            <a:ext cx="1367564" cy="436657"/>
          </a:xfrm>
          <a:prstGeom prst="rect">
            <a:avLst/>
          </a:prstGeom>
          <a:solidFill>
            <a:schemeClr val="accent1"/>
          </a:solidFill>
        </p:spPr>
        <p:txBody>
          <a:bodyPr wrap="square" rtlCol="0">
            <a:spAutoFit/>
          </a:bodyPr>
          <a:lstStyle/>
          <a:p>
            <a:pPr algn="ctr"/>
            <a:r>
              <a:rPr kumimoji="1" lang="ja-JP" altLang="en-US" sz="2200" b="1" dirty="0">
                <a:solidFill>
                  <a:schemeClr val="bg1"/>
                </a:solidFill>
              </a:rPr>
              <a:t>着手前</a:t>
            </a:r>
          </a:p>
        </p:txBody>
      </p:sp>
      <p:sp>
        <p:nvSpPr>
          <p:cNvPr id="43" name="テキスト ボックス 42">
            <a:extLst>
              <a:ext uri="{FF2B5EF4-FFF2-40B4-BE49-F238E27FC236}">
                <a16:creationId xmlns:a16="http://schemas.microsoft.com/office/drawing/2014/main" id="{864FE8B8-BBDE-EBED-75CD-F4450FF6E30D}"/>
              </a:ext>
            </a:extLst>
          </p:cNvPr>
          <p:cNvSpPr txBox="1"/>
          <p:nvPr/>
        </p:nvSpPr>
        <p:spPr>
          <a:xfrm>
            <a:off x="5437202" y="6292190"/>
            <a:ext cx="1367564" cy="430887"/>
          </a:xfrm>
          <a:prstGeom prst="rect">
            <a:avLst/>
          </a:prstGeom>
          <a:solidFill>
            <a:schemeClr val="accent1"/>
          </a:solidFill>
        </p:spPr>
        <p:txBody>
          <a:bodyPr wrap="square" rtlCol="0">
            <a:spAutoFit/>
          </a:bodyPr>
          <a:lstStyle/>
          <a:p>
            <a:pPr algn="ctr"/>
            <a:r>
              <a:rPr kumimoji="1" lang="ja-JP" altLang="en-US" sz="2200" b="1" dirty="0">
                <a:solidFill>
                  <a:schemeClr val="bg1"/>
                </a:solidFill>
              </a:rPr>
              <a:t>作業中</a:t>
            </a:r>
          </a:p>
        </p:txBody>
      </p:sp>
      <p:sp>
        <p:nvSpPr>
          <p:cNvPr id="44" name="テキスト ボックス 43">
            <a:extLst>
              <a:ext uri="{FF2B5EF4-FFF2-40B4-BE49-F238E27FC236}">
                <a16:creationId xmlns:a16="http://schemas.microsoft.com/office/drawing/2014/main" id="{4B693855-E089-191B-FC1A-A085D176BBB3}"/>
              </a:ext>
            </a:extLst>
          </p:cNvPr>
          <p:cNvSpPr txBox="1"/>
          <p:nvPr/>
        </p:nvSpPr>
        <p:spPr>
          <a:xfrm>
            <a:off x="9318678" y="6291757"/>
            <a:ext cx="1367564" cy="430887"/>
          </a:xfrm>
          <a:prstGeom prst="rect">
            <a:avLst/>
          </a:prstGeom>
          <a:solidFill>
            <a:schemeClr val="accent1"/>
          </a:solidFill>
        </p:spPr>
        <p:txBody>
          <a:bodyPr wrap="square" rtlCol="0">
            <a:spAutoFit/>
          </a:bodyPr>
          <a:lstStyle/>
          <a:p>
            <a:pPr algn="ctr"/>
            <a:r>
              <a:rPr kumimoji="1" lang="ja-JP" altLang="en-US" sz="2200" b="1" dirty="0">
                <a:solidFill>
                  <a:schemeClr val="bg1"/>
                </a:solidFill>
              </a:rPr>
              <a:t>完了後</a:t>
            </a:r>
          </a:p>
        </p:txBody>
      </p:sp>
      <p:sp>
        <p:nvSpPr>
          <p:cNvPr id="2" name="テキスト ボックス 1">
            <a:extLst>
              <a:ext uri="{FF2B5EF4-FFF2-40B4-BE49-F238E27FC236}">
                <a16:creationId xmlns:a16="http://schemas.microsoft.com/office/drawing/2014/main" id="{2E7FAC6F-2EAB-0571-3648-09D664CDB7EB}"/>
              </a:ext>
            </a:extLst>
          </p:cNvPr>
          <p:cNvSpPr txBox="1"/>
          <p:nvPr/>
        </p:nvSpPr>
        <p:spPr>
          <a:xfrm>
            <a:off x="381101" y="134923"/>
            <a:ext cx="9425233" cy="1077218"/>
          </a:xfrm>
          <a:prstGeom prst="rect">
            <a:avLst/>
          </a:prstGeom>
          <a:noFill/>
        </p:spPr>
        <p:txBody>
          <a:bodyPr wrap="square" lIns="91440" tIns="45720" rIns="91440" bIns="45720" rtlCol="0" anchor="t">
            <a:spAutoFit/>
          </a:bodyPr>
          <a:lstStyle/>
          <a:p>
            <a:r>
              <a:rPr lang="zh-TW" altLang="en-US" sz="3600" b="1" dirty="0">
                <a:ea typeface="游ゴシック"/>
              </a:rPr>
              <a:t>神園山小山山緑地</a:t>
            </a:r>
            <a:r>
              <a:rPr lang="ja-JP" altLang="en-US" sz="3600" b="1" dirty="0">
                <a:ea typeface="游ゴシック"/>
              </a:rPr>
              <a:t>（公園面積：</a:t>
            </a:r>
            <a:r>
              <a:rPr lang="en-US" altLang="ja-JP" sz="3600" b="1" dirty="0">
                <a:ea typeface="游ゴシック"/>
              </a:rPr>
              <a:t>8,145</a:t>
            </a:r>
            <a:r>
              <a:rPr lang="ja-JP" altLang="en-US" sz="3600" b="1" dirty="0">
                <a:ea typeface="游ゴシック"/>
              </a:rPr>
              <a:t>㎡）</a:t>
            </a:r>
            <a:endParaRPr lang="en-US" altLang="ja-JP" sz="3600" b="1" dirty="0">
              <a:ea typeface="游ゴシック"/>
            </a:endParaRPr>
          </a:p>
          <a:p>
            <a:r>
              <a:rPr lang="ja-JP" altLang="en-US" sz="2800" b="1" dirty="0"/>
              <a:t>活動団体名：小山山里山づくり協議会</a:t>
            </a:r>
          </a:p>
        </p:txBody>
      </p:sp>
    </p:spTree>
    <p:extLst>
      <p:ext uri="{BB962C8B-B14F-4D97-AF65-F5344CB8AC3E}">
        <p14:creationId xmlns:p14="http://schemas.microsoft.com/office/powerpoint/2010/main" val="2734211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6E3B4B-C759-1AF7-B665-FEABC4F611A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C5E106-3C4C-04E3-2438-904EE779F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A0C6AE7-F561-C5D2-6B86-6E7E7364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477E8942-0ACC-4890-8787-982429941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51C318F-11D7-594F-F5ED-B7A5139631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02B82EF3-33F1-479E-A89B-065E4B096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B6E974DD-4FA4-1950-CF24-D96769F984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EAB15AF-8A3F-8C61-28B1-885D42D97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286BE83B-351A-B3AA-95B0-E9E5380F4F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8FEC2E02-22E9-A0DE-B4C6-05FF53759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9EF09F7B-69BC-57C6-5237-FD1E22F49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10E8D965-02E6-FA83-81B8-280BC204B7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grpSp>
        <p:nvGrpSpPr>
          <p:cNvPr id="23" name="Group 22">
            <a:extLst>
              <a:ext uri="{FF2B5EF4-FFF2-40B4-BE49-F238E27FC236}">
                <a16:creationId xmlns:a16="http://schemas.microsoft.com/office/drawing/2014/main" id="{C44E6352-A2D2-3327-4E79-A23EE27123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0CBA15FA-55FC-5A90-A773-CD5E4B6066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A302FD49-95F4-5DF5-7D12-234832E85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D233B39D-DA41-4F8F-01FD-2912B3E14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EFD606DC-CB7B-DB3B-537C-F65A9D46D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AC8296ED-A524-5258-245B-A7CDA418D8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8533F63C-03B7-EB7C-4FE6-0E489B9956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B8E21912-7EF7-5B25-AE08-FF2190791C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6DC1176F-0E9D-7B0E-CA5C-A56210588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625B24C7-6F66-F624-60D9-83A9236498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矢印: 右 27">
            <a:extLst>
              <a:ext uri="{FF2B5EF4-FFF2-40B4-BE49-F238E27FC236}">
                <a16:creationId xmlns:a16="http://schemas.microsoft.com/office/drawing/2014/main" id="{8C1F19A3-4C85-3942-3A88-F4D96FE5AAC2}"/>
              </a:ext>
            </a:extLst>
          </p:cNvPr>
          <p:cNvSpPr/>
          <p:nvPr/>
        </p:nvSpPr>
        <p:spPr>
          <a:xfrm>
            <a:off x="5843560" y="4344046"/>
            <a:ext cx="504573" cy="566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8FF796DF-3A4F-A801-54F2-49C85C5D9248}"/>
              </a:ext>
            </a:extLst>
          </p:cNvPr>
          <p:cNvSpPr txBox="1"/>
          <p:nvPr/>
        </p:nvSpPr>
        <p:spPr>
          <a:xfrm>
            <a:off x="337847" y="1184359"/>
            <a:ext cx="11689638" cy="2246769"/>
          </a:xfrm>
          <a:prstGeom prst="rect">
            <a:avLst/>
          </a:prstGeom>
          <a:noFill/>
        </p:spPr>
        <p:txBody>
          <a:bodyPr wrap="square" lIns="91440" tIns="45720" rIns="91440" bIns="45720" rtlCol="0" anchor="t">
            <a:spAutoFit/>
          </a:bodyPr>
          <a:lstStyle/>
          <a:p>
            <a:r>
              <a:rPr kumimoji="1" lang="en-US" altLang="ja-JP" sz="2000" b="1" dirty="0">
                <a:ea typeface="游ゴシック"/>
              </a:rPr>
              <a:t>〈</a:t>
            </a:r>
            <a:r>
              <a:rPr lang="ja-JP" altLang="en-US" sz="2000" b="1" dirty="0">
                <a:ea typeface="游ゴシック"/>
              </a:rPr>
              <a:t>実施</a:t>
            </a:r>
            <a:r>
              <a:rPr kumimoji="1" lang="ja-JP" altLang="en-US" sz="2000" b="1" dirty="0">
                <a:ea typeface="游ゴシック"/>
              </a:rPr>
              <a:t>内容</a:t>
            </a:r>
            <a:r>
              <a:rPr lang="en-US" altLang="ja-JP" sz="2000" b="1" dirty="0">
                <a:ea typeface="游ゴシック"/>
              </a:rPr>
              <a:t>〉</a:t>
            </a:r>
          </a:p>
          <a:p>
            <a:r>
              <a:rPr kumimoji="1" lang="ja-JP" altLang="en-US" sz="2000" b="1" dirty="0">
                <a:ea typeface="游ゴシック"/>
              </a:rPr>
              <a:t>●委託契約：</a:t>
            </a:r>
            <a:r>
              <a:rPr lang="ja-JP" altLang="en-US" sz="2000" b="1" dirty="0"/>
              <a:t>除草、トイレ清掃　</a:t>
            </a:r>
            <a:endParaRPr lang="en-US" altLang="ja-JP" sz="2000" b="1" dirty="0"/>
          </a:p>
          <a:p>
            <a:r>
              <a:rPr lang="ja-JP" altLang="en-US" sz="2000" b="1" dirty="0"/>
              <a:t>●ボランティア：除草ほか、「白川夜市」「しらかわの日」といったイベント開催</a:t>
            </a:r>
            <a:endParaRPr lang="en-US" altLang="ja-JP" sz="2000" b="1" dirty="0">
              <a:solidFill>
                <a:srgbClr val="0070C0"/>
              </a:solidFill>
              <a:ea typeface="游ゴシック"/>
            </a:endParaRPr>
          </a:p>
          <a:p>
            <a:r>
              <a:rPr lang="en-US" altLang="ja-JP" sz="2000" b="1" dirty="0">
                <a:solidFill>
                  <a:srgbClr val="0070C0"/>
                </a:solidFill>
                <a:ea typeface="游ゴシック"/>
              </a:rPr>
              <a:t>※</a:t>
            </a:r>
            <a:r>
              <a:rPr lang="en-US" altLang="ja-JP" sz="2000" b="1" dirty="0" err="1">
                <a:solidFill>
                  <a:srgbClr val="0070C0"/>
                </a:solidFill>
                <a:ea typeface="游ゴシック"/>
              </a:rPr>
              <a:t>除草回数</a:t>
            </a:r>
            <a:r>
              <a:rPr lang="en-US" altLang="ja-JP" sz="2000" b="1" dirty="0">
                <a:solidFill>
                  <a:srgbClr val="0070C0"/>
                </a:solidFill>
                <a:ea typeface="游ゴシック"/>
              </a:rPr>
              <a:t>・・・</a:t>
            </a:r>
            <a:r>
              <a:rPr lang="en-US" altLang="ja-JP" sz="2000" b="1" dirty="0" err="1">
                <a:solidFill>
                  <a:srgbClr val="0070C0"/>
                </a:solidFill>
                <a:ea typeface="游ゴシック"/>
              </a:rPr>
              <a:t>委託業務</a:t>
            </a:r>
            <a:r>
              <a:rPr lang="en-US" altLang="ja-JP" sz="2000" b="1" dirty="0">
                <a:solidFill>
                  <a:srgbClr val="0070C0"/>
                </a:solidFill>
                <a:ea typeface="游ゴシック"/>
              </a:rPr>
              <a:t> </a:t>
            </a:r>
            <a:r>
              <a:rPr lang="ja-JP" sz="2000" b="1" dirty="0">
                <a:solidFill>
                  <a:srgbClr val="0070C0"/>
                </a:solidFill>
                <a:ea typeface="游ゴシック"/>
              </a:rPr>
              <a:t>年３回＋ボランティア</a:t>
            </a:r>
            <a:r>
              <a:rPr lang="en-US" altLang="ja-JP" sz="2000" b="1" u="sng" dirty="0">
                <a:solidFill>
                  <a:srgbClr val="FF0000"/>
                </a:solidFill>
                <a:ea typeface="游ゴシック"/>
              </a:rPr>
              <a:t>6</a:t>
            </a:r>
            <a:r>
              <a:rPr lang="ja-JP" sz="2000" b="1" u="sng" dirty="0">
                <a:solidFill>
                  <a:srgbClr val="FF0000"/>
                </a:solidFill>
                <a:ea typeface="游ゴシック"/>
              </a:rPr>
              <a:t>回</a:t>
            </a:r>
            <a:endParaRPr lang="ja-JP" altLang="en-US" sz="2000" b="1" u="sng" dirty="0">
              <a:ea typeface="游ゴシック"/>
            </a:endParaRPr>
          </a:p>
          <a:p>
            <a:r>
              <a:rPr kumimoji="1" lang="en-US" altLang="ja-JP" sz="2000" b="1" dirty="0">
                <a:ea typeface="游ゴシック"/>
              </a:rPr>
              <a:t>〈</a:t>
            </a:r>
            <a:r>
              <a:rPr kumimoji="1" lang="ja-JP" altLang="en-US" sz="2000" b="1" dirty="0">
                <a:ea typeface="游ゴシック"/>
              </a:rPr>
              <a:t>公園の環境</a:t>
            </a:r>
            <a:r>
              <a:rPr lang="ja-JP" altLang="en-US" sz="2000" b="1" dirty="0">
                <a:ea typeface="游ゴシック"/>
              </a:rPr>
              <a:t>の変化・活動の効果</a:t>
            </a:r>
            <a:r>
              <a:rPr kumimoji="1" lang="en-US" altLang="ja-JP" sz="2000" b="1" dirty="0">
                <a:ea typeface="游ゴシック"/>
              </a:rPr>
              <a:t>〉</a:t>
            </a:r>
            <a:endParaRPr lang="en-US" altLang="ja-JP" sz="2000" b="1" dirty="0">
              <a:ea typeface="游ゴシック"/>
            </a:endParaRPr>
          </a:p>
          <a:p>
            <a:r>
              <a:rPr lang="ja-JP" altLang="en-US" sz="2000" b="1" dirty="0">
                <a:ea typeface="游ゴシック"/>
              </a:rPr>
              <a:t>　</a:t>
            </a:r>
            <a:r>
              <a:rPr lang="ja-JP" altLang="en-US" sz="2000" b="1" dirty="0"/>
              <a:t>利用者の多い河川空間の良好な環境を維持し、地域住民の環境保全意識の向上や交流促進を図るとともに、地域の魅力向上及び活性化に貢献している。</a:t>
            </a:r>
            <a:endParaRPr lang="ja-JP" altLang="en-US" sz="2000" b="1" dirty="0">
              <a:ea typeface="游ゴシック"/>
            </a:endParaRPr>
          </a:p>
        </p:txBody>
      </p:sp>
      <p:sp>
        <p:nvSpPr>
          <p:cNvPr id="42" name="テキスト ボックス 41">
            <a:extLst>
              <a:ext uri="{FF2B5EF4-FFF2-40B4-BE49-F238E27FC236}">
                <a16:creationId xmlns:a16="http://schemas.microsoft.com/office/drawing/2014/main" id="{1C541398-CB45-4CBD-2FF7-9899BDD4E8D2}"/>
              </a:ext>
            </a:extLst>
          </p:cNvPr>
          <p:cNvSpPr txBox="1"/>
          <p:nvPr/>
        </p:nvSpPr>
        <p:spPr>
          <a:xfrm>
            <a:off x="2367111" y="6050400"/>
            <a:ext cx="1367564" cy="436657"/>
          </a:xfrm>
          <a:prstGeom prst="rect">
            <a:avLst/>
          </a:prstGeom>
          <a:solidFill>
            <a:schemeClr val="accent1"/>
          </a:solidFill>
        </p:spPr>
        <p:txBody>
          <a:bodyPr wrap="square" rtlCol="0">
            <a:spAutoFit/>
          </a:bodyPr>
          <a:lstStyle/>
          <a:p>
            <a:pPr algn="ctr"/>
            <a:r>
              <a:rPr kumimoji="1" lang="ja-JP" altLang="en-US" sz="2200" b="1" dirty="0">
                <a:solidFill>
                  <a:schemeClr val="bg1"/>
                </a:solidFill>
              </a:rPr>
              <a:t>着手前</a:t>
            </a:r>
          </a:p>
        </p:txBody>
      </p:sp>
      <p:sp>
        <p:nvSpPr>
          <p:cNvPr id="44" name="テキスト ボックス 43">
            <a:extLst>
              <a:ext uri="{FF2B5EF4-FFF2-40B4-BE49-F238E27FC236}">
                <a16:creationId xmlns:a16="http://schemas.microsoft.com/office/drawing/2014/main" id="{553FACBB-BBE4-170A-EF33-45A9D11609C4}"/>
              </a:ext>
            </a:extLst>
          </p:cNvPr>
          <p:cNvSpPr txBox="1"/>
          <p:nvPr/>
        </p:nvSpPr>
        <p:spPr>
          <a:xfrm>
            <a:off x="8330146" y="6053284"/>
            <a:ext cx="1367564" cy="430887"/>
          </a:xfrm>
          <a:prstGeom prst="rect">
            <a:avLst/>
          </a:prstGeom>
          <a:solidFill>
            <a:schemeClr val="accent1"/>
          </a:solidFill>
        </p:spPr>
        <p:txBody>
          <a:bodyPr wrap="square" rtlCol="0">
            <a:spAutoFit/>
          </a:bodyPr>
          <a:lstStyle/>
          <a:p>
            <a:pPr algn="ctr"/>
            <a:r>
              <a:rPr kumimoji="1" lang="ja-JP" altLang="en-US" sz="2200" b="1" dirty="0">
                <a:solidFill>
                  <a:schemeClr val="bg1"/>
                </a:solidFill>
              </a:rPr>
              <a:t>完了後</a:t>
            </a:r>
          </a:p>
        </p:txBody>
      </p:sp>
      <p:pic>
        <p:nvPicPr>
          <p:cNvPr id="3" name="図 2" descr="草, 屋外, グリーン, フィールド が含まれている画像&#10;&#10;AI 生成コンテンツは誤りを含む可能性があります。">
            <a:extLst>
              <a:ext uri="{FF2B5EF4-FFF2-40B4-BE49-F238E27FC236}">
                <a16:creationId xmlns:a16="http://schemas.microsoft.com/office/drawing/2014/main" id="{AEB4ADF3-FAC8-2E75-0EF4-3FEB1F9EFF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455" y="3529866"/>
            <a:ext cx="4102400" cy="2307600"/>
          </a:xfrm>
          <a:prstGeom prst="rect">
            <a:avLst/>
          </a:prstGeom>
        </p:spPr>
      </p:pic>
      <p:pic>
        <p:nvPicPr>
          <p:cNvPr id="6" name="図 5" descr="草, 屋外, フィールド, グリーン が含まれている画像&#10;&#10;AI 生成コンテンツは誤りを含む可能性があります。">
            <a:extLst>
              <a:ext uri="{FF2B5EF4-FFF2-40B4-BE49-F238E27FC236}">
                <a16:creationId xmlns:a16="http://schemas.microsoft.com/office/drawing/2014/main" id="{AC989A1B-EFA2-F572-90E9-53C503348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383" y="3553252"/>
            <a:ext cx="4102400" cy="2307600"/>
          </a:xfrm>
          <a:prstGeom prst="rect">
            <a:avLst/>
          </a:prstGeom>
        </p:spPr>
      </p:pic>
      <p:sp>
        <p:nvSpPr>
          <p:cNvPr id="2" name="テキスト ボックス 1">
            <a:extLst>
              <a:ext uri="{FF2B5EF4-FFF2-40B4-BE49-F238E27FC236}">
                <a16:creationId xmlns:a16="http://schemas.microsoft.com/office/drawing/2014/main" id="{F5B977C4-A7CA-F83B-3867-B8280765B0FA}"/>
              </a:ext>
            </a:extLst>
          </p:cNvPr>
          <p:cNvSpPr txBox="1"/>
          <p:nvPr/>
        </p:nvSpPr>
        <p:spPr>
          <a:xfrm>
            <a:off x="381101" y="151056"/>
            <a:ext cx="9425233" cy="1077218"/>
          </a:xfrm>
          <a:prstGeom prst="rect">
            <a:avLst/>
          </a:prstGeom>
          <a:noFill/>
        </p:spPr>
        <p:txBody>
          <a:bodyPr wrap="square" lIns="91440" tIns="45720" rIns="91440" bIns="45720" rtlCol="0" anchor="t">
            <a:spAutoFit/>
          </a:bodyPr>
          <a:lstStyle/>
          <a:p>
            <a:r>
              <a:rPr lang="zh-TW" altLang="en-US" sz="3600" b="1" dirty="0">
                <a:ea typeface="游ゴシック"/>
              </a:rPr>
              <a:t>白川左岸緑地</a:t>
            </a:r>
            <a:r>
              <a:rPr lang="ja-JP" altLang="en-US" sz="3600" b="1" dirty="0">
                <a:ea typeface="游ゴシック"/>
              </a:rPr>
              <a:t>（公園面積：</a:t>
            </a:r>
            <a:r>
              <a:rPr lang="en-US" altLang="ja-JP" sz="3600" b="1" dirty="0"/>
              <a:t>10,514</a:t>
            </a:r>
            <a:r>
              <a:rPr lang="ja-JP" altLang="en-US" sz="3600" b="1" dirty="0">
                <a:ea typeface="游ゴシック"/>
              </a:rPr>
              <a:t>㎡）</a:t>
            </a:r>
            <a:endParaRPr lang="en-US" altLang="ja-JP" sz="3600" b="1" dirty="0">
              <a:ea typeface="游ゴシック"/>
            </a:endParaRPr>
          </a:p>
          <a:p>
            <a:r>
              <a:rPr lang="ja-JP" altLang="en-US" sz="2800" b="1" dirty="0"/>
              <a:t>活動団体名：白川左岸緑地「緑の区間」愛護会</a:t>
            </a:r>
            <a:endParaRPr kumimoji="1" lang="ja-JP" altLang="en-US" sz="2800" b="1" dirty="0"/>
          </a:p>
        </p:txBody>
      </p:sp>
    </p:spTree>
    <p:extLst>
      <p:ext uri="{BB962C8B-B14F-4D97-AF65-F5344CB8AC3E}">
        <p14:creationId xmlns:p14="http://schemas.microsoft.com/office/powerpoint/2010/main" val="3392041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F8B0B8-E1DB-832D-FE2A-67413C5A20F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D4E141-BB20-650A-2D76-5BEAB7667F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CC240B8-54C3-FD4D-6B26-6D2ACFF961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376F779C-BA6F-9D3D-E26F-A941FF531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53875B3-3A3E-F377-3518-9853B6188C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6BCF29BA-95E3-5BA0-B71E-0AC2CF1D0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9A2E700-3ABC-BB9A-445C-04D566448F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5457C096-4695-E0BB-FAC0-3F0FD53199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B85DC161-F1CF-C227-CE5A-9488BF12C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2EC5EA43-B0FB-5A2B-294D-0F0B04BC0D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1E383E46-6344-83AA-256D-EA09A0869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0024A391-2F61-0EBA-59EC-2F7FD8735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grpSp>
        <p:nvGrpSpPr>
          <p:cNvPr id="23" name="Group 22">
            <a:extLst>
              <a:ext uri="{FF2B5EF4-FFF2-40B4-BE49-F238E27FC236}">
                <a16:creationId xmlns:a16="http://schemas.microsoft.com/office/drawing/2014/main" id="{A80B208F-64F9-8DC3-FB35-CBAFECA16D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89F8953C-5F9B-865E-4F23-C39943C03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C48EA00A-80BB-D7A4-D5DD-8B56C36F14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505CE17-E49F-58DD-8124-AB31F4175C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85CF8CCA-A5C3-5F87-77E4-9F7A4D947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F6FCE81E-B107-7980-D1AE-ECED2E90A9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B92D51A7-3A83-2EA2-807E-77CA8413B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99D6F45-823B-6FEA-8EEE-92C9FDD265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ADC95E0-B60F-583B-CFCB-36536A6A92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3E332687-307C-E508-F15B-7DAD188CE0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テキスト ボックス 1">
            <a:extLst>
              <a:ext uri="{FF2B5EF4-FFF2-40B4-BE49-F238E27FC236}">
                <a16:creationId xmlns:a16="http://schemas.microsoft.com/office/drawing/2014/main" id="{3795B7AA-9041-2AC4-9F73-AF29CD80F7BE}"/>
              </a:ext>
            </a:extLst>
          </p:cNvPr>
          <p:cNvSpPr txBox="1"/>
          <p:nvPr/>
        </p:nvSpPr>
        <p:spPr>
          <a:xfrm>
            <a:off x="193926" y="1224830"/>
            <a:ext cx="8116610" cy="5447645"/>
          </a:xfrm>
          <a:prstGeom prst="rect">
            <a:avLst/>
          </a:prstGeom>
          <a:noFill/>
        </p:spPr>
        <p:txBody>
          <a:bodyPr wrap="square" lIns="91440" tIns="45720" rIns="91440" bIns="45720" rtlCol="0" anchor="t">
            <a:spAutoFit/>
          </a:bodyPr>
          <a:lstStyle/>
          <a:p>
            <a:r>
              <a:rPr lang="en-US" altLang="ja-JP" sz="2200" b="1" u="sng" dirty="0">
                <a:ea typeface="游ゴシック"/>
              </a:rPr>
              <a:t>【</a:t>
            </a:r>
            <a:r>
              <a:rPr lang="ja-JP" altLang="en-US" sz="2200" b="1" u="sng" dirty="0">
                <a:ea typeface="游ゴシック"/>
              </a:rPr>
              <a:t>しらかわの日</a:t>
            </a:r>
            <a:r>
              <a:rPr lang="en-US" altLang="ja-JP" sz="2200" b="1" u="sng" dirty="0">
                <a:ea typeface="游ゴシック"/>
              </a:rPr>
              <a:t>】</a:t>
            </a:r>
          </a:p>
          <a:p>
            <a:r>
              <a:rPr lang="ja-JP" altLang="en-US" sz="2000" b="1" dirty="0"/>
              <a:t>実施時期：８月の第１日曜日</a:t>
            </a:r>
          </a:p>
          <a:p>
            <a:endParaRPr lang="en-US" altLang="ja-JP" sz="2000" b="1" dirty="0">
              <a:ea typeface="游ゴシック"/>
            </a:endParaRPr>
          </a:p>
          <a:p>
            <a:r>
              <a:rPr lang="ja-JP" altLang="en-US" sz="2000" b="1" dirty="0"/>
              <a:t>ボランティアを募って白川流域の一斉清掃を行うことで、地域住民の環境美化に対する意識向上が図られるとともに、住民・団体・行政の協働による地域コミュニティの活性化につながっている。また、白川への愛着や親しみを深め、良好な河川環境の保全に貢献している。</a:t>
            </a:r>
            <a:endParaRPr lang="en-US" altLang="ja-JP" sz="2000" b="1" dirty="0">
              <a:ea typeface="游ゴシック"/>
            </a:endParaRPr>
          </a:p>
          <a:p>
            <a:endParaRPr lang="en-US" altLang="ja-JP" sz="2200" b="1" dirty="0">
              <a:ea typeface="游ゴシック"/>
            </a:endParaRPr>
          </a:p>
          <a:p>
            <a:r>
              <a:rPr lang="en-US" altLang="ja-JP" sz="2200" b="1" u="sng" dirty="0">
                <a:ea typeface="游ゴシック"/>
              </a:rPr>
              <a:t>【</a:t>
            </a:r>
            <a:r>
              <a:rPr lang="ja-JP" altLang="en-US" sz="2200" b="1" u="sng" dirty="0">
                <a:ea typeface="游ゴシック"/>
              </a:rPr>
              <a:t>白川夜市</a:t>
            </a:r>
            <a:r>
              <a:rPr lang="en-US" altLang="ja-JP" sz="2200" b="1" u="sng" dirty="0">
                <a:ea typeface="游ゴシック"/>
              </a:rPr>
              <a:t>】</a:t>
            </a:r>
          </a:p>
          <a:p>
            <a:r>
              <a:rPr lang="ja-JP" altLang="en-US" sz="2000" b="1" dirty="0"/>
              <a:t>実施時期：毎月第</a:t>
            </a:r>
            <a:r>
              <a:rPr lang="en-US" altLang="ja-JP" sz="2000" b="1" dirty="0"/>
              <a:t>4</a:t>
            </a:r>
            <a:r>
              <a:rPr lang="ja-JP" altLang="en-US" sz="2000" b="1" dirty="0"/>
              <a:t>土曜日の</a:t>
            </a:r>
            <a:r>
              <a:rPr lang="en-US" altLang="ja-JP" sz="2000" b="1" dirty="0"/>
              <a:t>16</a:t>
            </a:r>
            <a:r>
              <a:rPr lang="ja-JP" altLang="en-US" sz="2000" b="1" dirty="0"/>
              <a:t>時～</a:t>
            </a:r>
            <a:r>
              <a:rPr lang="en-US" altLang="ja-JP" sz="2000" b="1" dirty="0"/>
              <a:t>22</a:t>
            </a:r>
            <a:r>
              <a:rPr lang="ja-JP" altLang="en-US" sz="2000" b="1" dirty="0"/>
              <a:t>時で開催</a:t>
            </a:r>
            <a:endParaRPr lang="en-US" altLang="ja-JP" sz="2000" b="1" dirty="0"/>
          </a:p>
          <a:p>
            <a:r>
              <a:rPr lang="ja-JP" altLang="en-US" sz="2000" b="1"/>
              <a:t>　　　　（</a:t>
            </a:r>
            <a:r>
              <a:rPr lang="en-US" altLang="ja-JP" sz="2000" b="1" dirty="0"/>
              <a:t>※12</a:t>
            </a:r>
            <a:r>
              <a:rPr lang="ja-JP" altLang="en-US" sz="2000" b="1" dirty="0"/>
              <a:t>月</a:t>
            </a:r>
            <a:r>
              <a:rPr lang="en-US" altLang="ja-JP" sz="2000" b="1" dirty="0"/>
              <a:t>〜2</a:t>
            </a:r>
            <a:r>
              <a:rPr lang="ja-JP" altLang="en-US" sz="2000" b="1" dirty="0"/>
              <a:t>月、</a:t>
            </a:r>
            <a:r>
              <a:rPr lang="en-US" altLang="ja-JP" sz="2000" b="1" dirty="0"/>
              <a:t>8</a:t>
            </a:r>
            <a:r>
              <a:rPr lang="ja-JP" altLang="en-US" sz="2000" b="1" dirty="0"/>
              <a:t>月が休み） </a:t>
            </a:r>
          </a:p>
          <a:p>
            <a:endParaRPr lang="en-US" altLang="ja-JP" sz="2200" b="1" dirty="0">
              <a:ea typeface="游ゴシック"/>
            </a:endParaRPr>
          </a:p>
          <a:p>
            <a:r>
              <a:rPr lang="ja-JP" altLang="en-US" sz="2000" b="1" dirty="0"/>
              <a:t>多くの地域住民が白川周辺を訪れることで地域のにぎわいが創出され、地域経済の活性化や中心市街地の魅力向上に貢献している。さらに、白川の景観や水辺空間に親しむ機会となり、地域資源への愛着やまちづくりへの関心の向上にもつながっている。非定期で白川昼市を実施することも。</a:t>
            </a:r>
            <a:endParaRPr lang="en-US" altLang="ja-JP" sz="2000" b="1" dirty="0"/>
          </a:p>
        </p:txBody>
      </p:sp>
      <p:pic>
        <p:nvPicPr>
          <p:cNvPr id="5" name="図 4" descr="公園にいる人たち&#10;&#10;AI 生成コンテンツは誤りを含む可能性があります。">
            <a:extLst>
              <a:ext uri="{FF2B5EF4-FFF2-40B4-BE49-F238E27FC236}">
                <a16:creationId xmlns:a16="http://schemas.microsoft.com/office/drawing/2014/main" id="{7FE84F6F-F3C8-3AB0-FB27-6265E37060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2274" y="1224830"/>
            <a:ext cx="3308531" cy="2480169"/>
          </a:xfrm>
          <a:prstGeom prst="rect">
            <a:avLst/>
          </a:prstGeom>
        </p:spPr>
      </p:pic>
      <p:pic>
        <p:nvPicPr>
          <p:cNvPr id="9" name="図 8" descr="人, 民衆, グループ, ウォーキング が含まれている画像&#10;&#10;AI 生成コンテンツは誤りを含む可能性があります。">
            <a:extLst>
              <a:ext uri="{FF2B5EF4-FFF2-40B4-BE49-F238E27FC236}">
                <a16:creationId xmlns:a16="http://schemas.microsoft.com/office/drawing/2014/main" id="{30E87CE7-4BC9-8D61-ED78-BADDD05DC518}"/>
              </a:ext>
            </a:extLst>
          </p:cNvPr>
          <p:cNvPicPr>
            <a:picLocks noChangeAspect="1"/>
          </p:cNvPicPr>
          <p:nvPr/>
        </p:nvPicPr>
        <p:blipFill>
          <a:blip r:embed="rId3">
            <a:extLst>
              <a:ext uri="{28A0092B-C50C-407E-A947-70E740481C1C}">
                <a14:useLocalDpi xmlns:a14="http://schemas.microsoft.com/office/drawing/2010/main" val="0"/>
              </a:ext>
            </a:extLst>
          </a:blip>
          <a:srcRect l="-427" t="10254" r="427" b="1586"/>
          <a:stretch>
            <a:fillRect/>
          </a:stretch>
        </p:blipFill>
        <p:spPr>
          <a:xfrm>
            <a:off x="8562405" y="3902475"/>
            <a:ext cx="3308400" cy="2480169"/>
          </a:xfrm>
          <a:prstGeom prst="rect">
            <a:avLst/>
          </a:prstGeom>
        </p:spPr>
      </p:pic>
      <p:sp>
        <p:nvSpPr>
          <p:cNvPr id="4" name="テキスト ボックス 3">
            <a:extLst>
              <a:ext uri="{FF2B5EF4-FFF2-40B4-BE49-F238E27FC236}">
                <a16:creationId xmlns:a16="http://schemas.microsoft.com/office/drawing/2014/main" id="{CE13477A-82E1-D79A-916A-BE37A357ED7C}"/>
              </a:ext>
            </a:extLst>
          </p:cNvPr>
          <p:cNvSpPr txBox="1"/>
          <p:nvPr/>
        </p:nvSpPr>
        <p:spPr>
          <a:xfrm>
            <a:off x="282827" y="147612"/>
            <a:ext cx="9425233" cy="1077218"/>
          </a:xfrm>
          <a:prstGeom prst="rect">
            <a:avLst/>
          </a:prstGeom>
          <a:noFill/>
        </p:spPr>
        <p:txBody>
          <a:bodyPr wrap="square" lIns="91440" tIns="45720" rIns="91440" bIns="45720" rtlCol="0" anchor="t">
            <a:spAutoFit/>
          </a:bodyPr>
          <a:lstStyle/>
          <a:p>
            <a:r>
              <a:rPr lang="zh-TW" altLang="en-US" sz="3600" b="1" dirty="0">
                <a:ea typeface="游ゴシック"/>
              </a:rPr>
              <a:t>白川左岸緑地</a:t>
            </a:r>
            <a:r>
              <a:rPr lang="ja-JP" altLang="en-US" sz="3600" b="1" dirty="0">
                <a:ea typeface="游ゴシック"/>
              </a:rPr>
              <a:t>②（公園面積：</a:t>
            </a:r>
            <a:r>
              <a:rPr lang="en-US" altLang="ja-JP" sz="3600" b="1" dirty="0"/>
              <a:t>10,514</a:t>
            </a:r>
            <a:r>
              <a:rPr lang="ja-JP" altLang="en-US" sz="3600" b="1" dirty="0">
                <a:ea typeface="游ゴシック"/>
              </a:rPr>
              <a:t>㎡）</a:t>
            </a:r>
            <a:endParaRPr lang="en-US" altLang="ja-JP" sz="3600" b="1" dirty="0">
              <a:ea typeface="游ゴシック"/>
            </a:endParaRPr>
          </a:p>
          <a:p>
            <a:r>
              <a:rPr lang="ja-JP" altLang="en-US" sz="2800" b="1" dirty="0"/>
              <a:t>活動団体名：白川左岸緑地「緑の区間」愛護会</a:t>
            </a:r>
            <a:endParaRPr kumimoji="1" lang="ja-JP" altLang="en-US" sz="2800" b="1" dirty="0"/>
          </a:p>
        </p:txBody>
      </p:sp>
    </p:spTree>
    <p:extLst>
      <p:ext uri="{BB962C8B-B14F-4D97-AF65-F5344CB8AC3E}">
        <p14:creationId xmlns:p14="http://schemas.microsoft.com/office/powerpoint/2010/main" val="218926211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TotalTime>
  <Words>701</Words>
  <Application>Microsoft Office PowerPoint</Application>
  <PresentationFormat>ワイド画面</PresentationFormat>
  <Paragraphs>61</Paragraphs>
  <Slides>6</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6</vt:i4>
      </vt:variant>
    </vt:vector>
  </HeadingPairs>
  <TitlesOfParts>
    <vt:vector size="10"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高橋　愛望</dc:creator>
  <cp:lastModifiedBy>高橋　愛望</cp:lastModifiedBy>
  <cp:revision>65</cp:revision>
  <dcterms:created xsi:type="dcterms:W3CDTF">2026-09-25T08:13:04Z</dcterms:created>
  <dcterms:modified xsi:type="dcterms:W3CDTF">2026-10-22T08:14:52Z</dcterms:modified>
</cp:coreProperties>
</file>