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7610138" cy="13208000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60" d="100"/>
          <a:sy n="60" d="100"/>
        </p:scale>
        <p:origin x="14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0761" y="2161588"/>
            <a:ext cx="14968617" cy="4598341"/>
          </a:xfrm>
        </p:spPr>
        <p:txBody>
          <a:bodyPr anchor="b"/>
          <a:lstStyle>
            <a:lvl1pPr algn="ctr">
              <a:defRPr sz="115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6937258"/>
            <a:ext cx="13207604" cy="3188875"/>
          </a:xfrm>
        </p:spPr>
        <p:txBody>
          <a:bodyPr/>
          <a:lstStyle>
            <a:lvl1pPr marL="0" indent="0" algn="ctr">
              <a:buNone/>
              <a:defRPr sz="4622"/>
            </a:lvl1pPr>
            <a:lvl2pPr marL="880521" indent="0" algn="ctr">
              <a:buNone/>
              <a:defRPr sz="3852"/>
            </a:lvl2pPr>
            <a:lvl3pPr marL="1761043" indent="0" algn="ctr">
              <a:buNone/>
              <a:defRPr sz="3467"/>
            </a:lvl3pPr>
            <a:lvl4pPr marL="2641564" indent="0" algn="ctr">
              <a:buNone/>
              <a:defRPr sz="3081"/>
            </a:lvl4pPr>
            <a:lvl5pPr marL="3522086" indent="0" algn="ctr">
              <a:buNone/>
              <a:defRPr sz="3081"/>
            </a:lvl5pPr>
            <a:lvl6pPr marL="4402607" indent="0" algn="ctr">
              <a:buNone/>
              <a:defRPr sz="3081"/>
            </a:lvl6pPr>
            <a:lvl7pPr marL="5283129" indent="0" algn="ctr">
              <a:buNone/>
              <a:defRPr sz="3081"/>
            </a:lvl7pPr>
            <a:lvl8pPr marL="6163650" indent="0" algn="ctr">
              <a:buNone/>
              <a:defRPr sz="3081"/>
            </a:lvl8pPr>
            <a:lvl9pPr marL="7044172" indent="0" algn="ctr">
              <a:buNone/>
              <a:defRPr sz="308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25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31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6" y="703204"/>
            <a:ext cx="3797186" cy="1119316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8" y="703204"/>
            <a:ext cx="11171431" cy="1119316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03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8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6" y="3292832"/>
            <a:ext cx="15188744" cy="5494160"/>
          </a:xfrm>
        </p:spPr>
        <p:txBody>
          <a:bodyPr anchor="b"/>
          <a:lstStyle>
            <a:lvl1pPr>
              <a:defRPr sz="115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6" y="8838969"/>
            <a:ext cx="15188744" cy="2889249"/>
          </a:xfrm>
        </p:spPr>
        <p:txBody>
          <a:bodyPr/>
          <a:lstStyle>
            <a:lvl1pPr marL="0" indent="0">
              <a:buNone/>
              <a:defRPr sz="4622">
                <a:solidFill>
                  <a:schemeClr val="tx1"/>
                </a:solidFill>
              </a:defRPr>
            </a:lvl1pPr>
            <a:lvl2pPr marL="880521" indent="0">
              <a:buNone/>
              <a:defRPr sz="3852">
                <a:solidFill>
                  <a:schemeClr val="tx1">
                    <a:tint val="75000"/>
                  </a:schemeClr>
                </a:solidFill>
              </a:defRPr>
            </a:lvl2pPr>
            <a:lvl3pPr marL="1761043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3pPr>
            <a:lvl4pPr marL="2641564" indent="0">
              <a:buNone/>
              <a:defRPr sz="3081">
                <a:solidFill>
                  <a:schemeClr val="tx1">
                    <a:tint val="75000"/>
                  </a:schemeClr>
                </a:solidFill>
              </a:defRPr>
            </a:lvl4pPr>
            <a:lvl5pPr marL="3522086" indent="0">
              <a:buNone/>
              <a:defRPr sz="3081">
                <a:solidFill>
                  <a:schemeClr val="tx1">
                    <a:tint val="75000"/>
                  </a:schemeClr>
                </a:solidFill>
              </a:defRPr>
            </a:lvl5pPr>
            <a:lvl6pPr marL="4402607" indent="0">
              <a:buNone/>
              <a:defRPr sz="3081">
                <a:solidFill>
                  <a:schemeClr val="tx1">
                    <a:tint val="75000"/>
                  </a:schemeClr>
                </a:solidFill>
              </a:defRPr>
            </a:lvl6pPr>
            <a:lvl7pPr marL="5283129" indent="0">
              <a:buNone/>
              <a:defRPr sz="3081">
                <a:solidFill>
                  <a:schemeClr val="tx1">
                    <a:tint val="75000"/>
                  </a:schemeClr>
                </a:solidFill>
              </a:defRPr>
            </a:lvl7pPr>
            <a:lvl8pPr marL="6163650" indent="0">
              <a:buNone/>
              <a:defRPr sz="3081">
                <a:solidFill>
                  <a:schemeClr val="tx1">
                    <a:tint val="75000"/>
                  </a:schemeClr>
                </a:solidFill>
              </a:defRPr>
            </a:lvl8pPr>
            <a:lvl9pPr marL="7044172" indent="0">
              <a:buNone/>
              <a:defRPr sz="308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79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3516018"/>
            <a:ext cx="7484309" cy="83803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3516018"/>
            <a:ext cx="7484309" cy="838035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368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703207"/>
            <a:ext cx="15188744" cy="255293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2" y="3237796"/>
            <a:ext cx="7449913" cy="1586793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2" y="4824589"/>
            <a:ext cx="7449913" cy="70962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4" y="3237796"/>
            <a:ext cx="7486602" cy="1586793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4" y="4824589"/>
            <a:ext cx="7486602" cy="70962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08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8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46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880533"/>
            <a:ext cx="5679728" cy="3081867"/>
          </a:xfrm>
        </p:spPr>
        <p:txBody>
          <a:bodyPr anchor="b"/>
          <a:lstStyle>
            <a:lvl1pPr>
              <a:defRPr sz="61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901710"/>
            <a:ext cx="8915132" cy="9386241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1" y="3962400"/>
            <a:ext cx="5679728" cy="7340836"/>
          </a:xfrm>
        </p:spPr>
        <p:txBody>
          <a:bodyPr/>
          <a:lstStyle>
            <a:lvl1pPr marL="0" indent="0">
              <a:buNone/>
              <a:defRPr sz="3081"/>
            </a:lvl1pPr>
            <a:lvl2pPr marL="880521" indent="0">
              <a:buNone/>
              <a:defRPr sz="2696"/>
            </a:lvl2pPr>
            <a:lvl3pPr marL="1761043" indent="0">
              <a:buNone/>
              <a:defRPr sz="2311"/>
            </a:lvl3pPr>
            <a:lvl4pPr marL="2641564" indent="0">
              <a:buNone/>
              <a:defRPr sz="1926"/>
            </a:lvl4pPr>
            <a:lvl5pPr marL="3522086" indent="0">
              <a:buNone/>
              <a:defRPr sz="1926"/>
            </a:lvl5pPr>
            <a:lvl6pPr marL="4402607" indent="0">
              <a:buNone/>
              <a:defRPr sz="1926"/>
            </a:lvl6pPr>
            <a:lvl7pPr marL="5283129" indent="0">
              <a:buNone/>
              <a:defRPr sz="1926"/>
            </a:lvl7pPr>
            <a:lvl8pPr marL="6163650" indent="0">
              <a:buNone/>
              <a:defRPr sz="1926"/>
            </a:lvl8pPr>
            <a:lvl9pPr marL="7044172" indent="0">
              <a:buNone/>
              <a:defRPr sz="19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53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880533"/>
            <a:ext cx="5679728" cy="3081867"/>
          </a:xfrm>
        </p:spPr>
        <p:txBody>
          <a:bodyPr anchor="b"/>
          <a:lstStyle>
            <a:lvl1pPr>
              <a:defRPr sz="616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901710"/>
            <a:ext cx="8915132" cy="9386241"/>
          </a:xfrm>
        </p:spPr>
        <p:txBody>
          <a:bodyPr anchor="t"/>
          <a:lstStyle>
            <a:lvl1pPr marL="0" indent="0">
              <a:buNone/>
              <a:defRPr sz="6163"/>
            </a:lvl1pPr>
            <a:lvl2pPr marL="880521" indent="0">
              <a:buNone/>
              <a:defRPr sz="5393"/>
            </a:lvl2pPr>
            <a:lvl3pPr marL="1761043" indent="0">
              <a:buNone/>
              <a:defRPr sz="4622"/>
            </a:lvl3pPr>
            <a:lvl4pPr marL="2641564" indent="0">
              <a:buNone/>
              <a:defRPr sz="3852"/>
            </a:lvl4pPr>
            <a:lvl5pPr marL="3522086" indent="0">
              <a:buNone/>
              <a:defRPr sz="3852"/>
            </a:lvl5pPr>
            <a:lvl6pPr marL="4402607" indent="0">
              <a:buNone/>
              <a:defRPr sz="3852"/>
            </a:lvl6pPr>
            <a:lvl7pPr marL="5283129" indent="0">
              <a:buNone/>
              <a:defRPr sz="3852"/>
            </a:lvl7pPr>
            <a:lvl8pPr marL="6163650" indent="0">
              <a:buNone/>
              <a:defRPr sz="3852"/>
            </a:lvl8pPr>
            <a:lvl9pPr marL="7044172" indent="0">
              <a:buNone/>
              <a:defRPr sz="385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1" y="3962400"/>
            <a:ext cx="5679728" cy="7340836"/>
          </a:xfrm>
        </p:spPr>
        <p:txBody>
          <a:bodyPr/>
          <a:lstStyle>
            <a:lvl1pPr marL="0" indent="0">
              <a:buNone/>
              <a:defRPr sz="3081"/>
            </a:lvl1pPr>
            <a:lvl2pPr marL="880521" indent="0">
              <a:buNone/>
              <a:defRPr sz="2696"/>
            </a:lvl2pPr>
            <a:lvl3pPr marL="1761043" indent="0">
              <a:buNone/>
              <a:defRPr sz="2311"/>
            </a:lvl3pPr>
            <a:lvl4pPr marL="2641564" indent="0">
              <a:buNone/>
              <a:defRPr sz="1926"/>
            </a:lvl4pPr>
            <a:lvl5pPr marL="3522086" indent="0">
              <a:buNone/>
              <a:defRPr sz="1926"/>
            </a:lvl5pPr>
            <a:lvl6pPr marL="4402607" indent="0">
              <a:buNone/>
              <a:defRPr sz="1926"/>
            </a:lvl6pPr>
            <a:lvl7pPr marL="5283129" indent="0">
              <a:buNone/>
              <a:defRPr sz="1926"/>
            </a:lvl7pPr>
            <a:lvl8pPr marL="6163650" indent="0">
              <a:buNone/>
              <a:defRPr sz="1926"/>
            </a:lvl8pPr>
            <a:lvl9pPr marL="7044172" indent="0">
              <a:buNone/>
              <a:defRPr sz="192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06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703207"/>
            <a:ext cx="15188744" cy="2552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3516018"/>
            <a:ext cx="15188744" cy="8380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12241862"/>
            <a:ext cx="3962281" cy="703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A18EF-DAA5-4AAA-B98B-6E60EB6DB11F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12241862"/>
            <a:ext cx="5943422" cy="703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12241862"/>
            <a:ext cx="3962281" cy="703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FB36-CE21-4B58-91E4-500E3B501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57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1761043" rtl="0" eaLnBrk="1" latinLnBrk="0" hangingPunct="1">
        <a:lnSpc>
          <a:spcPct val="90000"/>
        </a:lnSpc>
        <a:spcBef>
          <a:spcPct val="0"/>
        </a:spcBef>
        <a:buNone/>
        <a:defRPr kumimoji="1" sz="84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261" indent="-440261" algn="l" defTabSz="1761043" rtl="0" eaLnBrk="1" latinLnBrk="0" hangingPunct="1">
        <a:lnSpc>
          <a:spcPct val="90000"/>
        </a:lnSpc>
        <a:spcBef>
          <a:spcPts val="1926"/>
        </a:spcBef>
        <a:buFont typeface="Arial" panose="020B0604020202020204" pitchFamily="34" charset="0"/>
        <a:buChar char="•"/>
        <a:defRPr kumimoji="1" sz="5393" kern="1200">
          <a:solidFill>
            <a:schemeClr val="tx1"/>
          </a:solidFill>
          <a:latin typeface="+mn-lt"/>
          <a:ea typeface="+mn-ea"/>
          <a:cs typeface="+mn-cs"/>
        </a:defRPr>
      </a:lvl1pPr>
      <a:lvl2pPr marL="1320782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2pPr>
      <a:lvl3pPr marL="2201304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852" kern="1200">
          <a:solidFill>
            <a:schemeClr val="tx1"/>
          </a:solidFill>
          <a:latin typeface="+mn-lt"/>
          <a:ea typeface="+mn-ea"/>
          <a:cs typeface="+mn-cs"/>
        </a:defRPr>
      </a:lvl3pPr>
      <a:lvl4pPr marL="3081825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962347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842868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723390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603911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484433" indent="-440261" algn="l" defTabSz="1761043" rtl="0" eaLnBrk="1" latinLnBrk="0" hangingPunct="1">
        <a:lnSpc>
          <a:spcPct val="90000"/>
        </a:lnSpc>
        <a:spcBef>
          <a:spcPts val="963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521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1043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564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2086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607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3129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650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4172" algn="l" defTabSz="1761043" rtl="0" eaLnBrk="1" latinLnBrk="0" hangingPunct="1"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77F99-1720-5E84-06DB-F1FF1544C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413" y="853439"/>
            <a:ext cx="16680728" cy="1553347"/>
          </a:xfrm>
          <a:pattFill prst="trellis">
            <a:fgClr>
              <a:srgbClr val="002060"/>
            </a:fgClr>
            <a:bgClr>
              <a:schemeClr val="tx1"/>
            </a:bgClr>
          </a:pattFill>
          <a:ln w="63500" cmpd="sng">
            <a:solidFill>
              <a:schemeClr val="tx1"/>
            </a:solidFill>
          </a:ln>
        </p:spPr>
        <p:txBody>
          <a:bodyPr anchor="ctr" anchorCtr="0">
            <a:noAutofit/>
          </a:bodyPr>
          <a:lstStyle/>
          <a:p>
            <a:r>
              <a:rPr lang="ja-JP" altLang="en-US" sz="5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植木文化センター改修工事に伴う休館等のお知らせ</a:t>
            </a: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6721ECB4-DC77-2ABB-E4AD-1462A344DA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108445"/>
              </p:ext>
            </p:extLst>
          </p:nvPr>
        </p:nvGraphicFramePr>
        <p:xfrm>
          <a:off x="601118" y="2509206"/>
          <a:ext cx="16392034" cy="1192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92034">
                  <a:extLst>
                    <a:ext uri="{9D8B030D-6E8A-4147-A177-3AD203B41FA5}">
                      <a16:colId xmlns:a16="http://schemas.microsoft.com/office/drawing/2014/main" val="2600722373"/>
                    </a:ext>
                  </a:extLst>
                </a:gridCol>
              </a:tblGrid>
              <a:tr h="973347">
                <a:tc>
                  <a:txBody>
                    <a:bodyPr/>
                    <a:lstStyle/>
                    <a:p>
                      <a:r>
                        <a:rPr kumimoji="1" lang="ja-JP" altLang="en-US" sz="32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令和</a:t>
                      </a:r>
                      <a:r>
                        <a:rPr kumimoji="1" lang="en-US" altLang="ja-JP" sz="32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7</a:t>
                      </a:r>
                      <a:r>
                        <a:rPr kumimoji="1" lang="ja-JP" altLang="en-US" sz="32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年度、植木文化センターにおいてトイレ洋式化及びエレベーター改修工事が予定されています。これに伴い、公民館の休館、大ホールの用途制限等が行われます。</a:t>
                      </a:r>
                    </a:p>
                  </a:txBody>
                  <a:tcPr marL="216742" marR="216742" marT="108370" marB="1083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1337076"/>
                  </a:ext>
                </a:extLst>
              </a:tr>
            </a:tbl>
          </a:graphicData>
        </a:graphic>
      </p:graphicFrame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A8B90387-13E5-2B9B-25F3-B51D7F671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590555"/>
              </p:ext>
            </p:extLst>
          </p:nvPr>
        </p:nvGraphicFramePr>
        <p:xfrm>
          <a:off x="456340" y="3803725"/>
          <a:ext cx="16681590" cy="36149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3085">
                  <a:extLst>
                    <a:ext uri="{9D8B030D-6E8A-4147-A177-3AD203B41FA5}">
                      <a16:colId xmlns:a16="http://schemas.microsoft.com/office/drawing/2014/main" val="3875077620"/>
                    </a:ext>
                  </a:extLst>
                </a:gridCol>
                <a:gridCol w="2383085">
                  <a:extLst>
                    <a:ext uri="{9D8B030D-6E8A-4147-A177-3AD203B41FA5}">
                      <a16:colId xmlns:a16="http://schemas.microsoft.com/office/drawing/2014/main" val="3216838676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3882965156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731725797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13843153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708801259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721206321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3931556204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295502633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140258428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1517057322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3974528844"/>
                    </a:ext>
                  </a:extLst>
                </a:gridCol>
              </a:tblGrid>
              <a:tr h="542943">
                <a:tc rowSpan="2" gridSpan="2"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令和７年</a:t>
                      </a: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令和８年</a:t>
                      </a: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970949"/>
                  </a:ext>
                </a:extLst>
              </a:tr>
              <a:tr h="533957">
                <a:tc gridSpan="2" vMerge="1">
                  <a:txBody>
                    <a:bodyPr/>
                    <a:lstStyle/>
                    <a:p>
                      <a:endParaRPr kumimoji="1" lang="ja-JP" altLang="en-US" sz="180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11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12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１月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２月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３月以降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930237"/>
                  </a:ext>
                </a:extLst>
              </a:tr>
              <a:tr h="6345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トイレ洋式化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公民館１階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施　工</a:t>
                      </a:r>
                    </a:p>
                  </a:txBody>
                  <a:tcPr anchor="ctr" anchorCtr="1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3169"/>
                  </a:ext>
                </a:extLst>
              </a:tr>
              <a:tr h="6345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公民館２階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施　工</a:t>
                      </a:r>
                    </a:p>
                  </a:txBody>
                  <a:tcPr anchor="ctr" anchorCtr="1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00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176192"/>
                  </a:ext>
                </a:extLst>
              </a:tr>
              <a:tr h="63450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大ホール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施　工</a:t>
                      </a:r>
                    </a:p>
                  </a:txBody>
                  <a:tcPr anchor="ctr" anchorCtr="1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421679"/>
                  </a:ext>
                </a:extLst>
              </a:tr>
              <a:tr h="6345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エレベーター改修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施　工</a:t>
                      </a:r>
                    </a:p>
                  </a:txBody>
                  <a:tcPr anchor="ctr" anchorCtr="1">
                    <a:lnL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 anchorCtr="1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458797"/>
                  </a:ext>
                </a:extLst>
              </a:tr>
            </a:tbl>
          </a:graphicData>
        </a:graphic>
      </p:graphicFrame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D2670A05-8D04-60BE-9C2D-8822119CE8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685482"/>
              </p:ext>
            </p:extLst>
          </p:nvPr>
        </p:nvGraphicFramePr>
        <p:xfrm>
          <a:off x="477561" y="7649675"/>
          <a:ext cx="16681588" cy="1734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3084">
                  <a:extLst>
                    <a:ext uri="{9D8B030D-6E8A-4147-A177-3AD203B41FA5}">
                      <a16:colId xmlns:a16="http://schemas.microsoft.com/office/drawing/2014/main" val="3875077620"/>
                    </a:ext>
                  </a:extLst>
                </a:gridCol>
                <a:gridCol w="2383084">
                  <a:extLst>
                    <a:ext uri="{9D8B030D-6E8A-4147-A177-3AD203B41FA5}">
                      <a16:colId xmlns:a16="http://schemas.microsoft.com/office/drawing/2014/main" val="2309481014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3882965156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2763881520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13843153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3663298404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721206321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218076692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295502633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4091163590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1517057322"/>
                    </a:ext>
                  </a:extLst>
                </a:gridCol>
                <a:gridCol w="1191542">
                  <a:extLst>
                    <a:ext uri="{9D8B030D-6E8A-4147-A177-3AD203B41FA5}">
                      <a16:colId xmlns:a16="http://schemas.microsoft.com/office/drawing/2014/main" val="990569409"/>
                    </a:ext>
                  </a:extLst>
                </a:gridCol>
              </a:tblGrid>
              <a:tr h="870012">
                <a:tc rowSpan="2">
                  <a:txBody>
                    <a:bodyPr/>
                    <a:lstStyle/>
                    <a:p>
                      <a:pPr marL="0" algn="ctr" defTabSz="1761043" rtl="0" eaLnBrk="1" fontAlgn="ctr" latinLnBrk="0" hangingPunct="1"/>
                      <a:r>
                        <a:rPr kumimoji="1" lang="ja-JP" altLang="en-US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休館等</a:t>
                      </a:r>
                    </a:p>
                  </a:txBody>
                  <a:tcPr anchor="ctr" anchorCtr="1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公民館・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リハーサル室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休　館</a:t>
                      </a:r>
                    </a:p>
                  </a:txBody>
                  <a:tcPr anchor="ctr" anchorCtr="1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7970949"/>
                  </a:ext>
                </a:extLst>
              </a:tr>
              <a:tr h="864129">
                <a:tc vMerge="1">
                  <a:txBody>
                    <a:bodyPr/>
                    <a:lstStyle/>
                    <a:p>
                      <a:endParaRPr kumimoji="1" lang="ja-JP" altLang="en-US" sz="1800" dirty="0"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大ホール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5">
                      <a:fgClr>
                        <a:schemeClr val="bg1">
                          <a:lumMod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用途制限</a:t>
                      </a:r>
                    </a:p>
                  </a:txBody>
                  <a:tcPr marL="9525" marR="9525" marT="9525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marL="9525" marR="9525" marT="9525" marB="0" anchor="ctr">
                    <a:pattFill prst="pct50">
                      <a:fgClr>
                        <a:srgbClr val="FF0000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005930237"/>
                  </a:ext>
                </a:extLst>
              </a:tr>
            </a:tbl>
          </a:graphicData>
        </a:graphic>
      </p:graphicFrame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7D53EF65-F17D-FA4F-01FE-3E9020A75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52381"/>
              </p:ext>
            </p:extLst>
          </p:nvPr>
        </p:nvGraphicFramePr>
        <p:xfrm>
          <a:off x="470486" y="9614831"/>
          <a:ext cx="16688663" cy="272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3782">
                  <a:extLst>
                    <a:ext uri="{9D8B030D-6E8A-4147-A177-3AD203B41FA5}">
                      <a16:colId xmlns:a16="http://schemas.microsoft.com/office/drawing/2014/main" val="2597795944"/>
                    </a:ext>
                  </a:extLst>
                </a:gridCol>
                <a:gridCol w="16184881">
                  <a:extLst>
                    <a:ext uri="{9D8B030D-6E8A-4147-A177-3AD203B41FA5}">
                      <a16:colId xmlns:a16="http://schemas.microsoft.com/office/drawing/2014/main" val="449351459"/>
                    </a:ext>
                  </a:extLst>
                </a:gridCol>
              </a:tblGrid>
              <a:tr h="597216">
                <a:tc>
                  <a:txBody>
                    <a:bodyPr/>
                    <a:lstStyle/>
                    <a:p>
                      <a:pPr marL="0" marR="0" lvl="0" indent="0" algn="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①</a:t>
                      </a:r>
                      <a:endParaRPr kumimoji="1" lang="ja-JP" altLang="en-US" sz="2600" dirty="0"/>
                    </a:p>
                  </a:txBody>
                  <a:tcPr>
                    <a:lnL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休館等の期間は、工事の状況により変更されることがあります。</a:t>
                      </a:r>
                      <a:endParaRPr kumimoji="1" lang="ja-JP" altLang="en-US" sz="26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409273576"/>
                  </a:ext>
                </a:extLst>
              </a:tr>
              <a:tr h="592098">
                <a:tc>
                  <a:txBody>
                    <a:bodyPr/>
                    <a:lstStyle/>
                    <a:p>
                      <a:pPr marL="0" marR="0" lvl="0" indent="0" algn="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②</a:t>
                      </a:r>
                      <a:endParaRPr kumimoji="1" lang="ja-JP" altLang="en-US" sz="2600" dirty="0"/>
                    </a:p>
                  </a:txBody>
                  <a:tcPr>
                    <a:lnL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dirty="0"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工事中はトイレやエレベーターの使用ができません。また、騒音や振動が発生することがありますので、ご了承ください。</a:t>
                      </a:r>
                      <a:endParaRPr kumimoji="1" lang="ja-JP" altLang="en-US" sz="26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35164859"/>
                  </a:ext>
                </a:extLst>
              </a:tr>
              <a:tr h="592098">
                <a:tc>
                  <a:txBody>
                    <a:bodyPr/>
                    <a:lstStyle/>
                    <a:p>
                      <a:pPr marL="0" marR="0" lvl="0" indent="0" algn="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③</a:t>
                      </a:r>
                    </a:p>
                  </a:txBody>
                  <a:tcPr>
                    <a:lnL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大ホールのトイレが使用できない期間は、合唱やピアノの練習等、観客が入らない行事に用途を限らせていただきます。</a:t>
                      </a:r>
                      <a:endParaRPr kumimoji="1" lang="en-US" altLang="ja-JP" sz="2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37644173"/>
                  </a:ext>
                </a:extLst>
              </a:tr>
              <a:tr h="940188">
                <a:tc>
                  <a:txBody>
                    <a:bodyPr/>
                    <a:lstStyle/>
                    <a:p>
                      <a:pPr marL="0" marR="0" lvl="0" indent="0" algn="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④ </a:t>
                      </a:r>
                      <a:endParaRPr kumimoji="1" lang="ja-JP" altLang="en-US" sz="2600" dirty="0"/>
                    </a:p>
                  </a:txBody>
                  <a:tcPr>
                    <a:lnL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大ホールに観客が入る行事の予約について、令和８年１月使用分（令和７年１月受付分）から停止します。再開時期が決まり次第、ホームページ等でお知らせします。 </a:t>
                      </a:r>
                      <a:endParaRPr kumimoji="1" lang="ja-JP" altLang="en-US" sz="2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75">
                      <a:fgClr>
                        <a:schemeClr val="accent4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3491312"/>
                  </a:ext>
                </a:extLst>
              </a:tr>
            </a:tbl>
          </a:graphicData>
        </a:graphic>
      </p:graphicFrame>
      <p:graphicFrame>
        <p:nvGraphicFramePr>
          <p:cNvPr id="4" name="表 6">
            <a:extLst>
              <a:ext uri="{FF2B5EF4-FFF2-40B4-BE49-F238E27FC236}">
                <a16:creationId xmlns:a16="http://schemas.microsoft.com/office/drawing/2014/main" id="{33AC69D4-A20B-1AEF-420A-9AAA427BE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00030"/>
              </p:ext>
            </p:extLst>
          </p:nvPr>
        </p:nvGraphicFramePr>
        <p:xfrm>
          <a:off x="12755020" y="243687"/>
          <a:ext cx="4389121" cy="729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9121">
                  <a:extLst>
                    <a:ext uri="{9D8B030D-6E8A-4147-A177-3AD203B41FA5}">
                      <a16:colId xmlns:a16="http://schemas.microsoft.com/office/drawing/2014/main" val="2600722373"/>
                    </a:ext>
                  </a:extLst>
                </a:gridCol>
              </a:tblGrid>
              <a:tr h="72966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800" dirty="0"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＜令和７年５月現在＞</a:t>
                      </a:r>
                    </a:p>
                  </a:txBody>
                  <a:tcPr marL="216742" marR="216742" marT="108370" marB="10837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1337076"/>
                  </a:ext>
                </a:extLst>
              </a:tr>
            </a:tbl>
          </a:graphicData>
        </a:graphic>
      </p:graphicFrame>
      <p:graphicFrame>
        <p:nvGraphicFramePr>
          <p:cNvPr id="5" name="表 6">
            <a:extLst>
              <a:ext uri="{FF2B5EF4-FFF2-40B4-BE49-F238E27FC236}">
                <a16:creationId xmlns:a16="http://schemas.microsoft.com/office/drawing/2014/main" id="{14F0A2F5-088A-9D60-7159-CCD4413FE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698472"/>
              </p:ext>
            </p:extLst>
          </p:nvPr>
        </p:nvGraphicFramePr>
        <p:xfrm>
          <a:off x="477561" y="12476633"/>
          <a:ext cx="1668159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1590">
                  <a:extLst>
                    <a:ext uri="{9D8B030D-6E8A-4147-A177-3AD203B41FA5}">
                      <a16:colId xmlns:a16="http://schemas.microsoft.com/office/drawing/2014/main" val="38866979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17610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（お問合せ先）　 熊本市植木まちづくりセンター ・ 植木公民館　 電話 </a:t>
                      </a:r>
                      <a:r>
                        <a:rPr kumimoji="1" lang="en-US" altLang="ja-JP" sz="2600" kern="1200" dirty="0">
                          <a:solidFill>
                            <a:schemeClr val="tx1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096-272-6906</a:t>
                      </a:r>
                      <a:endParaRPr kumimoji="1" lang="ja-JP" altLang="en-US" sz="2600" kern="1200" dirty="0">
                        <a:solidFill>
                          <a:schemeClr val="tx1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141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129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640</TotalTime>
  <Words>213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HGS創英角ｺﾞｼｯｸUB</vt:lpstr>
      <vt:lpstr>Arial</vt:lpstr>
      <vt:lpstr>Calibri</vt:lpstr>
      <vt:lpstr>Calibri Light</vt:lpstr>
      <vt:lpstr>Office テーマ</vt:lpstr>
      <vt:lpstr>植木文化センター改修工事に伴う休館等のお知らせ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令和6年度補正予算（債務負担行為）　　植木文化ホール舞台業務技術委託</dc:title>
  <dc:creator>坂本　三智雄</dc:creator>
  <cp:lastModifiedBy>福島　雅美</cp:lastModifiedBy>
  <cp:revision>51</cp:revision>
  <cp:lastPrinted>2024-10-31T00:14:41Z</cp:lastPrinted>
  <dcterms:created xsi:type="dcterms:W3CDTF">2024-09-03T05:03:58Z</dcterms:created>
  <dcterms:modified xsi:type="dcterms:W3CDTF">2025-05-17T06:08:06Z</dcterms:modified>
</cp:coreProperties>
</file>